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11" r:id="rId2"/>
  </p:sldMasterIdLst>
  <p:notesMasterIdLst>
    <p:notesMasterId r:id="rId39"/>
  </p:notesMasterIdLst>
  <p:handoutMasterIdLst>
    <p:handoutMasterId r:id="rId40"/>
  </p:handoutMasterIdLst>
  <p:sldIdLst>
    <p:sldId id="256" r:id="rId3"/>
    <p:sldId id="415" r:id="rId4"/>
    <p:sldId id="450" r:id="rId5"/>
    <p:sldId id="451" r:id="rId6"/>
    <p:sldId id="456" r:id="rId7"/>
    <p:sldId id="464" r:id="rId8"/>
    <p:sldId id="453" r:id="rId9"/>
    <p:sldId id="457" r:id="rId10"/>
    <p:sldId id="462" r:id="rId11"/>
    <p:sldId id="465" r:id="rId12"/>
    <p:sldId id="466" r:id="rId13"/>
    <p:sldId id="467" r:id="rId14"/>
    <p:sldId id="468" r:id="rId15"/>
    <p:sldId id="469" r:id="rId16"/>
    <p:sldId id="470" r:id="rId17"/>
    <p:sldId id="471" r:id="rId18"/>
    <p:sldId id="382" r:id="rId19"/>
    <p:sldId id="383" r:id="rId20"/>
    <p:sldId id="358" r:id="rId21"/>
    <p:sldId id="401" r:id="rId22"/>
    <p:sldId id="420" r:id="rId23"/>
    <p:sldId id="384" r:id="rId24"/>
    <p:sldId id="387" r:id="rId25"/>
    <p:sldId id="388" r:id="rId26"/>
    <p:sldId id="423" r:id="rId27"/>
    <p:sldId id="421" r:id="rId28"/>
    <p:sldId id="425" r:id="rId29"/>
    <p:sldId id="427" r:id="rId30"/>
    <p:sldId id="430" r:id="rId31"/>
    <p:sldId id="431" r:id="rId32"/>
    <p:sldId id="433" r:id="rId33"/>
    <p:sldId id="434" r:id="rId34"/>
    <p:sldId id="435" r:id="rId35"/>
    <p:sldId id="437" r:id="rId36"/>
    <p:sldId id="414" r:id="rId37"/>
    <p:sldId id="400" r:id="rId3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Cancian" initials="MC" lastIdx="6" clrIdx="0">
    <p:extLst>
      <p:ext uri="{19B8F6BF-5375-455C-9EA6-DF929625EA0E}">
        <p15:presenceInfo xmlns:p15="http://schemas.microsoft.com/office/powerpoint/2012/main" userId="Maria Cancian" providerId="None"/>
      </p:ext>
    </p:extLst>
  </p:cmAuthor>
  <p:cmAuthor id="2" name="Lawrence Berger" initials="LB" lastIdx="1" clrIdx="1">
    <p:extLst>
      <p:ext uri="{19B8F6BF-5375-455C-9EA6-DF929625EA0E}">
        <p15:presenceInfo xmlns:p15="http://schemas.microsoft.com/office/powerpoint/2012/main" userId="S-1-5-21-2133283647-936784373-1860969634-9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7" autoAdjust="0"/>
    <p:restoredTop sz="94622" autoAdjust="0"/>
  </p:normalViewPr>
  <p:slideViewPr>
    <p:cSldViewPr>
      <p:cViewPr varScale="1">
        <p:scale>
          <a:sx n="91" d="100"/>
          <a:sy n="91" d="100"/>
        </p:scale>
        <p:origin x="90" y="28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44"/>
    </p:cViewPr>
  </p:sorterViewPr>
  <p:notesViewPr>
    <p:cSldViewPr>
      <p:cViewPr varScale="1">
        <p:scale>
          <a:sx n="56" d="100"/>
          <a:sy n="56" d="100"/>
        </p:scale>
        <p:origin x="-254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SCUNIX\project\irp2\wiad\ras\riossalas\2015OHPedu\docs%20&amp;%20tables\Results_Slides_April2016.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400" b="0" i="0" u="none" strike="noStrike" baseline="0">
                <a:effectLst/>
                <a:latin typeface="Times New Roman" panose="02020603050405020304" pitchFamily="18" charset="0"/>
                <a:cs typeface="Times New Roman" panose="02020603050405020304" pitchFamily="18" charset="0"/>
              </a:rPr>
              <a:t>Prior Year Program Participation for </a:t>
            </a:r>
            <a:r>
              <a:rPr lang="en-US" sz="2400">
                <a:latin typeface="Times New Roman" panose="02020603050405020304" pitchFamily="18" charset="0"/>
                <a:cs typeface="Times New Roman" panose="02020603050405020304" pitchFamily="18" charset="0"/>
              </a:rPr>
              <a:t>Milwaukee Adults (age 18-54) with</a:t>
            </a:r>
            <a:r>
              <a:rPr lang="en-US" sz="2400" baseline="0">
                <a:latin typeface="Times New Roman" panose="02020603050405020304" pitchFamily="18" charset="0"/>
                <a:cs typeface="Times New Roman" panose="02020603050405020304" pitchFamily="18" charset="0"/>
              </a:rPr>
              <a:t> a Screened-in CPS Report</a:t>
            </a:r>
            <a:r>
              <a:rPr lang="en-US" sz="2400">
                <a:latin typeface="Times New Roman" panose="02020603050405020304" pitchFamily="18" charset="0"/>
                <a:cs typeface="Times New Roman" panose="02020603050405020304" pitchFamily="18" charset="0"/>
              </a:rPr>
              <a:t>, 2012-2016</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8.2791592748148221E-2"/>
          <c:y val="0.25709938615276873"/>
          <c:w val="0.8948362459714696"/>
          <c:h val="0.57374010600213832"/>
        </c:manualLayout>
      </c:layout>
      <c:barChart>
        <c:barDir val="col"/>
        <c:grouping val="clustered"/>
        <c:varyColors val="0"/>
        <c:ser>
          <c:idx val="0"/>
          <c:order val="0"/>
          <c:spPr>
            <a:solidFill>
              <a:srgbClr val="DD4131"/>
            </a:solidFill>
            <a:ln>
              <a:noFill/>
            </a:ln>
            <a:effectLst/>
          </c:spPr>
          <c:invertIfNegative val="0"/>
          <c:cat>
            <c:strRef>
              <c:f>Sheet1!$A$13:$A$19</c:f>
              <c:strCache>
                <c:ptCount val="7"/>
                <c:pt idx="0">
                  <c:v>MA</c:v>
                </c:pt>
                <c:pt idx="1">
                  <c:v>W-2</c:v>
                </c:pt>
                <c:pt idx="2">
                  <c:v>SNAP</c:v>
                </c:pt>
                <c:pt idx="3">
                  <c:v>CC</c:v>
                </c:pt>
                <c:pt idx="4">
                  <c:v>CS Recipient</c:v>
                </c:pt>
                <c:pt idx="5">
                  <c:v>CS Payer</c:v>
                </c:pt>
                <c:pt idx="6">
                  <c:v>No UI Earnings &gt;= 1 qtr</c:v>
                </c:pt>
              </c:strCache>
            </c:strRef>
          </c:cat>
          <c:val>
            <c:numRef>
              <c:f>Sheet1!$B$13:$B$19</c:f>
              <c:numCache>
                <c:formatCode>0%</c:formatCode>
                <c:ptCount val="7"/>
                <c:pt idx="0">
                  <c:v>0.70600000000000007</c:v>
                </c:pt>
                <c:pt idx="1">
                  <c:v>0.21799999999999997</c:v>
                </c:pt>
                <c:pt idx="2">
                  <c:v>0.77200000000000002</c:v>
                </c:pt>
                <c:pt idx="3">
                  <c:v>0.20400000000000001</c:v>
                </c:pt>
                <c:pt idx="4">
                  <c:v>0.26</c:v>
                </c:pt>
                <c:pt idx="5">
                  <c:v>0.27</c:v>
                </c:pt>
                <c:pt idx="6">
                  <c:v>0.52600000000000002</c:v>
                </c:pt>
              </c:numCache>
            </c:numRef>
          </c:val>
        </c:ser>
        <c:dLbls>
          <c:showLegendKey val="0"/>
          <c:showVal val="0"/>
          <c:showCatName val="0"/>
          <c:showSerName val="0"/>
          <c:showPercent val="0"/>
          <c:showBubbleSize val="0"/>
        </c:dLbls>
        <c:gapWidth val="219"/>
        <c:overlap val="-27"/>
        <c:axId val="509426936"/>
        <c:axId val="509427328"/>
      </c:barChart>
      <c:catAx>
        <c:axId val="509426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09427328"/>
        <c:crosses val="autoZero"/>
        <c:auto val="1"/>
        <c:lblAlgn val="ctr"/>
        <c:lblOffset val="100"/>
        <c:noMultiLvlLbl val="0"/>
      </c:catAx>
      <c:valAx>
        <c:axId val="5094273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094269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'1Des'!$B$3</c:f>
              <c:strCache>
                <c:ptCount val="1"/>
                <c:pt idx="0">
                  <c:v>Reading</c:v>
                </c:pt>
              </c:strCache>
            </c:strRef>
          </c:tx>
          <c:spPr>
            <a:solidFill>
              <a:schemeClr val="accent1">
                <a:lumMod val="50000"/>
              </a:schemeClr>
            </a:solidFill>
            <a:ln>
              <a:noFill/>
            </a:ln>
            <a:effectLst/>
          </c:spPr>
          <c:invertIfNegative val="0"/>
          <c:cat>
            <c:strRef>
              <c:f>'1Des'!$A$4:$A$8</c:f>
              <c:strCache>
                <c:ptCount val="5"/>
                <c:pt idx="0">
                  <c:v>OHP during test</c:v>
                </c:pt>
                <c:pt idx="1">
                  <c:v>OHP before test</c:v>
                </c:pt>
                <c:pt idx="2">
                  <c:v>Screened-in and placed OH later</c:v>
                </c:pt>
                <c:pt idx="3">
                  <c:v>Screened-in but not placed OH later</c:v>
                </c:pt>
                <c:pt idx="4">
                  <c:v>Only SNAP</c:v>
                </c:pt>
              </c:strCache>
            </c:strRef>
          </c:cat>
          <c:val>
            <c:numRef>
              <c:f>'1Des'!$B$4:$B$8</c:f>
              <c:numCache>
                <c:formatCode>0.00</c:formatCode>
                <c:ptCount val="5"/>
                <c:pt idx="0">
                  <c:v>-0.84</c:v>
                </c:pt>
                <c:pt idx="1">
                  <c:v>-0.73</c:v>
                </c:pt>
                <c:pt idx="2">
                  <c:v>-0.87</c:v>
                </c:pt>
                <c:pt idx="3">
                  <c:v>-0.61</c:v>
                </c:pt>
                <c:pt idx="4">
                  <c:v>-0.46</c:v>
                </c:pt>
              </c:numCache>
            </c:numRef>
          </c:val>
          <c:extLst xmlns:c16r2="http://schemas.microsoft.com/office/drawing/2015/06/chart">
            <c:ext xmlns:c16="http://schemas.microsoft.com/office/drawing/2014/chart" uri="{C3380CC4-5D6E-409C-BE32-E72D297353CC}">
              <c16:uniqueId val="{00000000-72F8-4521-AA13-BF1D3760D182}"/>
            </c:ext>
          </c:extLst>
        </c:ser>
        <c:ser>
          <c:idx val="1"/>
          <c:order val="1"/>
          <c:tx>
            <c:strRef>
              <c:f>'1Des'!$C$3</c:f>
              <c:strCache>
                <c:ptCount val="1"/>
                <c:pt idx="0">
                  <c:v>Math</c:v>
                </c:pt>
              </c:strCache>
            </c:strRef>
          </c:tx>
          <c:spPr>
            <a:solidFill>
              <a:schemeClr val="accent2">
                <a:lumMod val="40000"/>
                <a:lumOff val="60000"/>
              </a:schemeClr>
            </a:solidFill>
            <a:ln>
              <a:noFill/>
            </a:ln>
            <a:effectLst/>
          </c:spPr>
          <c:invertIfNegative val="0"/>
          <c:cat>
            <c:strRef>
              <c:f>'1Des'!$A$4:$A$8</c:f>
              <c:strCache>
                <c:ptCount val="5"/>
                <c:pt idx="0">
                  <c:v>OHP during test</c:v>
                </c:pt>
                <c:pt idx="1">
                  <c:v>OHP before test</c:v>
                </c:pt>
                <c:pt idx="2">
                  <c:v>Screened-in and placed OH later</c:v>
                </c:pt>
                <c:pt idx="3">
                  <c:v>Screened-in but not placed OH later</c:v>
                </c:pt>
                <c:pt idx="4">
                  <c:v>Only SNAP</c:v>
                </c:pt>
              </c:strCache>
            </c:strRef>
          </c:cat>
          <c:val>
            <c:numRef>
              <c:f>'1Des'!$C$4:$C$8</c:f>
              <c:numCache>
                <c:formatCode>0.00</c:formatCode>
                <c:ptCount val="5"/>
                <c:pt idx="0">
                  <c:v>-0.9</c:v>
                </c:pt>
                <c:pt idx="1">
                  <c:v>-0.77</c:v>
                </c:pt>
                <c:pt idx="2">
                  <c:v>-0.9</c:v>
                </c:pt>
                <c:pt idx="3">
                  <c:v>-0.62</c:v>
                </c:pt>
                <c:pt idx="4">
                  <c:v>-0.48</c:v>
                </c:pt>
              </c:numCache>
            </c:numRef>
          </c:val>
          <c:extLst xmlns:c16r2="http://schemas.microsoft.com/office/drawing/2015/06/chart">
            <c:ext xmlns:c16="http://schemas.microsoft.com/office/drawing/2014/chart" uri="{C3380CC4-5D6E-409C-BE32-E72D297353CC}">
              <c16:uniqueId val="{00000001-72F8-4521-AA13-BF1D3760D182}"/>
            </c:ext>
          </c:extLst>
        </c:ser>
        <c:dLbls>
          <c:showLegendKey val="0"/>
          <c:showVal val="0"/>
          <c:showCatName val="0"/>
          <c:showSerName val="0"/>
          <c:showPercent val="0"/>
          <c:showBubbleSize val="0"/>
        </c:dLbls>
        <c:gapWidth val="182"/>
        <c:axId val="384617272"/>
        <c:axId val="595376400"/>
      </c:barChart>
      <c:catAx>
        <c:axId val="384617272"/>
        <c:scaling>
          <c:orientation val="maxMin"/>
        </c:scaling>
        <c:delete val="1"/>
        <c:axPos val="l"/>
        <c:numFmt formatCode="General" sourceLinked="1"/>
        <c:majorTickMark val="none"/>
        <c:minorTickMark val="none"/>
        <c:tickLblPos val="high"/>
        <c:crossAx val="595376400"/>
        <c:crosses val="autoZero"/>
        <c:auto val="1"/>
        <c:lblAlgn val="ctr"/>
        <c:lblOffset val="100"/>
        <c:noMultiLvlLbl val="0"/>
      </c:catAx>
      <c:valAx>
        <c:axId val="595376400"/>
        <c:scaling>
          <c:orientation val="minMax"/>
          <c:min val="-1.2"/>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384617272"/>
        <c:crosses val="max"/>
        <c:crossBetween val="between"/>
        <c:majorUnit val="0.4"/>
      </c:valAx>
      <c:spPr>
        <a:noFill/>
        <a:ln>
          <a:noFill/>
        </a:ln>
        <a:effectLst/>
      </c:spPr>
    </c:plotArea>
    <c:legend>
      <c:legendPos val="t"/>
      <c:layout>
        <c:manualLayout>
          <c:xMode val="edge"/>
          <c:yMode val="edge"/>
          <c:x val="0"/>
          <c:y val="3.1075826785278707E-2"/>
          <c:w val="0.54762822785317367"/>
          <c:h val="8.192949839603382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legend>
    <c:plotVisOnly val="1"/>
    <c:dispBlanksAs val="gap"/>
    <c:showDLblsOverMax val="0"/>
  </c:chart>
  <c:spPr>
    <a:noFill/>
    <a:ln>
      <a:noFill/>
    </a:ln>
    <a:effectLst/>
  </c:spPr>
  <c:txPr>
    <a:bodyPr/>
    <a:lstStyle/>
    <a:p>
      <a:pPr>
        <a:defRPr sz="2000">
          <a:latin typeface="Garamond" panose="02020404030301010803"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848066901646101E-2"/>
          <c:y val="5.1331117367948681E-2"/>
          <c:w val="0.49765850722725347"/>
          <c:h val="0.83320238584159356"/>
        </c:manualLayout>
      </c:layout>
      <c:barChart>
        <c:barDir val="bar"/>
        <c:grouping val="clustered"/>
        <c:varyColors val="0"/>
        <c:ser>
          <c:idx val="0"/>
          <c:order val="0"/>
          <c:tx>
            <c:strRef>
              <c:f>'1Des'!$B$3</c:f>
              <c:strCache>
                <c:ptCount val="1"/>
                <c:pt idx="0">
                  <c:v>Reading</c:v>
                </c:pt>
              </c:strCache>
            </c:strRef>
          </c:tx>
          <c:spPr>
            <a:solidFill>
              <a:schemeClr val="accent1">
                <a:lumMod val="50000"/>
              </a:schemeClr>
            </a:solidFill>
            <a:ln>
              <a:noFill/>
            </a:ln>
            <a:effectLst/>
          </c:spPr>
          <c:invertIfNegative val="0"/>
          <c:cat>
            <c:strRef>
              <c:f>'1Des'!$A$20:$A$24</c:f>
              <c:strCache>
                <c:ptCount val="5"/>
                <c:pt idx="0">
                  <c:v>OHP during test</c:v>
                </c:pt>
                <c:pt idx="1">
                  <c:v>OHP before test</c:v>
                </c:pt>
                <c:pt idx="2">
                  <c:v>Screened-in and placed OH later</c:v>
                </c:pt>
                <c:pt idx="3">
                  <c:v>Screened-in but not placed OH later</c:v>
                </c:pt>
                <c:pt idx="4">
                  <c:v>Only SNAP</c:v>
                </c:pt>
              </c:strCache>
            </c:strRef>
          </c:cat>
          <c:val>
            <c:numRef>
              <c:f>'1Des'!$B$20:$B$24</c:f>
              <c:numCache>
                <c:formatCode>0.00</c:formatCode>
                <c:ptCount val="5"/>
                <c:pt idx="0">
                  <c:v>-0.45300000000000001</c:v>
                </c:pt>
                <c:pt idx="1">
                  <c:v>-0.47600000000000003</c:v>
                </c:pt>
                <c:pt idx="2">
                  <c:v>-0.53900000000000003</c:v>
                </c:pt>
                <c:pt idx="3">
                  <c:v>-0.47300000000000003</c:v>
                </c:pt>
                <c:pt idx="4">
                  <c:v>-0.46</c:v>
                </c:pt>
              </c:numCache>
            </c:numRef>
          </c:val>
          <c:extLst xmlns:c16r2="http://schemas.microsoft.com/office/drawing/2015/06/chart">
            <c:ext xmlns:c16="http://schemas.microsoft.com/office/drawing/2014/chart" uri="{C3380CC4-5D6E-409C-BE32-E72D297353CC}">
              <c16:uniqueId val="{00000000-EFC9-404A-9AFC-205D3FF71535}"/>
            </c:ext>
          </c:extLst>
        </c:ser>
        <c:ser>
          <c:idx val="1"/>
          <c:order val="1"/>
          <c:tx>
            <c:strRef>
              <c:f>'1Des'!$C$3</c:f>
              <c:strCache>
                <c:ptCount val="1"/>
                <c:pt idx="0">
                  <c:v>Math</c:v>
                </c:pt>
              </c:strCache>
            </c:strRef>
          </c:tx>
          <c:spPr>
            <a:solidFill>
              <a:schemeClr val="accent2">
                <a:lumMod val="40000"/>
                <a:lumOff val="60000"/>
              </a:schemeClr>
            </a:solidFill>
            <a:ln>
              <a:noFill/>
            </a:ln>
            <a:effectLst/>
          </c:spPr>
          <c:invertIfNegative val="0"/>
          <c:cat>
            <c:strRef>
              <c:f>'1Des'!$A$20:$A$24</c:f>
              <c:strCache>
                <c:ptCount val="5"/>
                <c:pt idx="0">
                  <c:v>OHP during test</c:v>
                </c:pt>
                <c:pt idx="1">
                  <c:v>OHP before test</c:v>
                </c:pt>
                <c:pt idx="2">
                  <c:v>Screened-in and placed OH later</c:v>
                </c:pt>
                <c:pt idx="3">
                  <c:v>Screened-in but not placed OH later</c:v>
                </c:pt>
                <c:pt idx="4">
                  <c:v>Only SNAP</c:v>
                </c:pt>
              </c:strCache>
            </c:strRef>
          </c:cat>
          <c:val>
            <c:numRef>
              <c:f>'1Des'!$C$20:$C$24</c:f>
              <c:numCache>
                <c:formatCode>0.00</c:formatCode>
                <c:ptCount val="5"/>
                <c:pt idx="0">
                  <c:v>-0.50700000000000001</c:v>
                </c:pt>
                <c:pt idx="1">
                  <c:v>-0.52600000000000002</c:v>
                </c:pt>
                <c:pt idx="2">
                  <c:v>-0.56899999999999995</c:v>
                </c:pt>
                <c:pt idx="3">
                  <c:v>-0.48699999999999999</c:v>
                </c:pt>
                <c:pt idx="4">
                  <c:v>-0.48</c:v>
                </c:pt>
              </c:numCache>
            </c:numRef>
          </c:val>
          <c:extLst xmlns:c16r2="http://schemas.microsoft.com/office/drawing/2015/06/chart">
            <c:ext xmlns:c16="http://schemas.microsoft.com/office/drawing/2014/chart" uri="{C3380CC4-5D6E-409C-BE32-E72D297353CC}">
              <c16:uniqueId val="{00000001-EFC9-404A-9AFC-205D3FF71535}"/>
            </c:ext>
          </c:extLst>
        </c:ser>
        <c:dLbls>
          <c:showLegendKey val="0"/>
          <c:showVal val="0"/>
          <c:showCatName val="0"/>
          <c:showSerName val="0"/>
          <c:showPercent val="0"/>
          <c:showBubbleSize val="0"/>
        </c:dLbls>
        <c:gapWidth val="182"/>
        <c:axId val="595376792"/>
        <c:axId val="595379144"/>
      </c:barChart>
      <c:catAx>
        <c:axId val="595376792"/>
        <c:scaling>
          <c:orientation val="maxMin"/>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595379144"/>
        <c:crosses val="autoZero"/>
        <c:auto val="1"/>
        <c:lblAlgn val="ctr"/>
        <c:lblOffset val="100"/>
        <c:noMultiLvlLbl val="0"/>
      </c:catAx>
      <c:valAx>
        <c:axId val="595379144"/>
        <c:scaling>
          <c:orientation val="minMax"/>
          <c:min val="-0.8"/>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595376792"/>
        <c:crosses val="max"/>
        <c:crossBetween val="between"/>
        <c:majorUnit val="0.4"/>
      </c:valAx>
      <c:spPr>
        <a:noFill/>
        <a:ln>
          <a:noFill/>
        </a:ln>
        <a:effectLst/>
      </c:spPr>
    </c:plotArea>
    <c:plotVisOnly val="1"/>
    <c:dispBlanksAs val="gap"/>
    <c:showDLblsOverMax val="0"/>
  </c:chart>
  <c:spPr>
    <a:noFill/>
    <a:ln>
      <a:noFill/>
    </a:ln>
    <a:effectLst/>
  </c:spPr>
  <c:txPr>
    <a:bodyPr/>
    <a:lstStyle/>
    <a:p>
      <a:pPr>
        <a:defRPr sz="2000">
          <a:latin typeface="Garamond" panose="02020404030301010803"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B5488616-F6CE-4E0A-BD41-3E3C7EF23CC0}" type="datetimeFigureOut">
              <a:rPr lang="en-US"/>
              <a:pPr>
                <a:defRPr/>
              </a:pPr>
              <a:t>9/23/2018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B2804227-5D19-4292-A2FE-B4F846B727B4}" type="slidenum">
              <a:rPr lang="en-US"/>
              <a:pPr>
                <a:defRPr/>
              </a:pPr>
              <a:t>‹#›</a:t>
            </a:fld>
            <a:endParaRPr lang="en-US" dirty="0"/>
          </a:p>
        </p:txBody>
      </p:sp>
    </p:spTree>
    <p:extLst>
      <p:ext uri="{BB962C8B-B14F-4D97-AF65-F5344CB8AC3E}">
        <p14:creationId xmlns:p14="http://schemas.microsoft.com/office/powerpoint/2010/main" val="2154174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5F7D1CA0-FDA6-4EC7-9303-448CB06024FB}" type="datetimeFigureOut">
              <a:rPr lang="en-US"/>
              <a:pPr>
                <a:defRPr/>
              </a:pPr>
              <a:t>9/23/2018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210AE452-236B-4618-B09B-4600166F96BC}" type="slidenum">
              <a:rPr lang="en-US"/>
              <a:pPr>
                <a:defRPr/>
              </a:pPr>
              <a:t>‹#›</a:t>
            </a:fld>
            <a:endParaRPr lang="en-US" dirty="0"/>
          </a:p>
        </p:txBody>
      </p:sp>
    </p:spTree>
    <p:extLst>
      <p:ext uri="{BB962C8B-B14F-4D97-AF65-F5344CB8AC3E}">
        <p14:creationId xmlns:p14="http://schemas.microsoft.com/office/powerpoint/2010/main" val="36927770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CB5FB4-ABE1-47D7-A090-1194652FDB78}" type="slidenum">
              <a:rPr lang="en-US" smtClean="0"/>
              <a:pPr/>
              <a:t>1</a:t>
            </a:fld>
            <a:endParaRPr lang="en-US" dirty="0" smtClean="0"/>
          </a:p>
        </p:txBody>
      </p:sp>
    </p:spTree>
    <p:extLst>
      <p:ext uri="{BB962C8B-B14F-4D97-AF65-F5344CB8AC3E}">
        <p14:creationId xmlns:p14="http://schemas.microsoft.com/office/powerpoint/2010/main" val="2177302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243FCA9-2156-4F69-9CC8-C5455C3DD93D}"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144907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280B987-F846-4998-A4CB-99AB331E9381}" type="slidenum">
              <a:rPr lang="en-US" smtClean="0"/>
              <a:pPr/>
              <a:t>17</a:t>
            </a:fld>
            <a:endParaRPr lang="en-US" dirty="0" smtClean="0"/>
          </a:p>
        </p:txBody>
      </p:sp>
    </p:spTree>
    <p:extLst>
      <p:ext uri="{BB962C8B-B14F-4D97-AF65-F5344CB8AC3E}">
        <p14:creationId xmlns:p14="http://schemas.microsoft.com/office/powerpoint/2010/main" val="3568232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243FCA9-2156-4F69-9CC8-C5455C3DD93D}" type="slidenum">
              <a:rPr lang="en-US" smtClean="0"/>
              <a:pPr>
                <a:defRPr/>
              </a:pPr>
              <a:t>35</a:t>
            </a:fld>
            <a:endParaRPr lang="en-US" dirty="0"/>
          </a:p>
        </p:txBody>
      </p:sp>
    </p:spTree>
    <p:extLst>
      <p:ext uri="{BB962C8B-B14F-4D97-AF65-F5344CB8AC3E}">
        <p14:creationId xmlns:p14="http://schemas.microsoft.com/office/powerpoint/2010/main" val="4278891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243FCA9-2156-4F69-9CC8-C5455C3DD93D}" type="slidenum">
              <a:rPr lang="en-US" smtClean="0"/>
              <a:pPr>
                <a:defRPr/>
              </a:pPr>
              <a:t>36</a:t>
            </a:fld>
            <a:endParaRPr lang="en-US" dirty="0"/>
          </a:p>
        </p:txBody>
      </p:sp>
    </p:spTree>
    <p:extLst>
      <p:ext uri="{BB962C8B-B14F-4D97-AF65-F5344CB8AC3E}">
        <p14:creationId xmlns:p14="http://schemas.microsoft.com/office/powerpoint/2010/main" val="2570936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1" name="Slide Image Placeholder 1"/>
          <p:cNvSpPr>
            <a:spLocks noGrp="1" noRot="1" noChangeAspect="1" noTextEdit="1"/>
          </p:cNvSpPr>
          <p:nvPr>
            <p:ph type="sldImg"/>
          </p:nvPr>
        </p:nvSpPr>
        <p:spPr>
          <a:ln/>
        </p:spPr>
      </p:sp>
      <p:sp>
        <p:nvSpPr>
          <p:cNvPr id="312322" name="Notes Placeholder 2"/>
          <p:cNvSpPr>
            <a:spLocks noGrp="1"/>
          </p:cNvSpPr>
          <p:nvPr>
            <p:ph type="body" idx="1"/>
          </p:nvPr>
        </p:nvSpPr>
        <p:spPr>
          <a:noFill/>
          <a:ln/>
        </p:spPr>
        <p:txBody>
          <a:bodyPr/>
          <a:lstStyle/>
          <a:p>
            <a:pPr eaLnBrk="1" hangingPunct="1"/>
            <a:endParaRPr lang="en-US" dirty="0" smtClean="0"/>
          </a:p>
        </p:txBody>
      </p:sp>
      <p:sp>
        <p:nvSpPr>
          <p:cNvPr id="312323" name="Slide Number Placeholder 3"/>
          <p:cNvSpPr txBox="1">
            <a:spLocks noGrp="1"/>
          </p:cNvSpPr>
          <p:nvPr/>
        </p:nvSpPr>
        <p:spPr bwMode="auto">
          <a:xfrm>
            <a:off x="3970940" y="8829967"/>
            <a:ext cx="3037840" cy="464820"/>
          </a:xfrm>
          <a:prstGeom prst="rect">
            <a:avLst/>
          </a:prstGeom>
          <a:noFill/>
          <a:ln w="9525">
            <a:noFill/>
            <a:miter lim="800000"/>
            <a:headEnd/>
            <a:tailEnd/>
          </a:ln>
        </p:spPr>
        <p:txBody>
          <a:bodyPr lIns="92930" tIns="46465" rIns="92930" bIns="46465" anchor="b"/>
          <a:lstStyle/>
          <a:p>
            <a:pPr algn="r"/>
            <a:fld id="{92A75681-B161-4790-9500-FC4793628B35}" type="slidenum">
              <a:rPr lang="en-US" sz="1200"/>
              <a:pPr algn="r"/>
              <a:t>3</a:t>
            </a:fld>
            <a:endParaRPr lang="en-US" sz="1200" dirty="0"/>
          </a:p>
        </p:txBody>
      </p:sp>
    </p:spTree>
    <p:extLst>
      <p:ext uri="{BB962C8B-B14F-4D97-AF65-F5344CB8AC3E}">
        <p14:creationId xmlns:p14="http://schemas.microsoft.com/office/powerpoint/2010/main" val="873715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D80D5D5-DE81-4796-A6AF-931F64500387}" type="slidenum">
              <a:rPr lang="en-US" smtClean="0"/>
              <a:pPr>
                <a:defRPr/>
              </a:pPr>
              <a:t>4</a:t>
            </a:fld>
            <a:endParaRPr lang="en-US" dirty="0"/>
          </a:p>
        </p:txBody>
      </p:sp>
    </p:spTree>
    <p:extLst>
      <p:ext uri="{BB962C8B-B14F-4D97-AF65-F5344CB8AC3E}">
        <p14:creationId xmlns:p14="http://schemas.microsoft.com/office/powerpoint/2010/main" val="3991116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80D5D5-DE81-4796-A6AF-931F64500387}" type="slidenum">
              <a:rPr lang="en-US" smtClean="0"/>
              <a:pPr>
                <a:defRPr/>
              </a:pPr>
              <a:t>5</a:t>
            </a:fld>
            <a:endParaRPr lang="en-US" dirty="0"/>
          </a:p>
        </p:txBody>
      </p:sp>
    </p:spTree>
    <p:extLst>
      <p:ext uri="{BB962C8B-B14F-4D97-AF65-F5344CB8AC3E}">
        <p14:creationId xmlns:p14="http://schemas.microsoft.com/office/powerpoint/2010/main" val="1887745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D80D5D5-DE81-4796-A6AF-931F64500387}" type="slidenum">
              <a:rPr lang="en-US" smtClean="0"/>
              <a:pPr>
                <a:defRPr/>
              </a:pPr>
              <a:t>7</a:t>
            </a:fld>
            <a:endParaRPr lang="en-US" dirty="0"/>
          </a:p>
        </p:txBody>
      </p:sp>
    </p:spTree>
    <p:extLst>
      <p:ext uri="{BB962C8B-B14F-4D97-AF65-F5344CB8AC3E}">
        <p14:creationId xmlns:p14="http://schemas.microsoft.com/office/powerpoint/2010/main" val="578182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Slide Image Placeholder 1"/>
          <p:cNvSpPr>
            <a:spLocks noGrp="1" noRot="1" noChangeAspect="1" noTextEdit="1"/>
          </p:cNvSpPr>
          <p:nvPr>
            <p:ph type="sldImg"/>
          </p:nvPr>
        </p:nvSpPr>
        <p:spPr>
          <a:ln/>
        </p:spPr>
      </p:sp>
      <p:sp>
        <p:nvSpPr>
          <p:cNvPr id="322562" name="Notes Placeholder 2"/>
          <p:cNvSpPr>
            <a:spLocks noGrp="1"/>
          </p:cNvSpPr>
          <p:nvPr>
            <p:ph type="body" idx="1"/>
          </p:nvPr>
        </p:nvSpPr>
        <p:spPr>
          <a:noFill/>
          <a:ln/>
        </p:spPr>
        <p:txBody>
          <a:bodyPr/>
          <a:lstStyle/>
          <a:p>
            <a:pPr>
              <a:spcBef>
                <a:spcPct val="0"/>
              </a:spcBef>
            </a:pPr>
            <a:endParaRPr lang="en-US" sz="1800" dirty="0"/>
          </a:p>
        </p:txBody>
      </p:sp>
      <p:sp>
        <p:nvSpPr>
          <p:cNvPr id="322563" name="Slide Number Placeholder 3"/>
          <p:cNvSpPr>
            <a:spLocks noGrp="1"/>
          </p:cNvSpPr>
          <p:nvPr>
            <p:ph type="sldNum" sz="quarter" idx="5"/>
          </p:nvPr>
        </p:nvSpPr>
        <p:spPr>
          <a:noFill/>
        </p:spPr>
        <p:txBody>
          <a:bodyPr/>
          <a:lstStyle/>
          <a:p>
            <a:fld id="{75E76451-8103-43C4-B031-1440F2C39DB8}" type="slidenum">
              <a:rPr lang="en-US" smtClean="0"/>
              <a:pPr/>
              <a:t>8</a:t>
            </a:fld>
            <a:endParaRPr lang="en-US" dirty="0" smtClean="0"/>
          </a:p>
        </p:txBody>
      </p:sp>
    </p:spTree>
    <p:extLst>
      <p:ext uri="{BB962C8B-B14F-4D97-AF65-F5344CB8AC3E}">
        <p14:creationId xmlns:p14="http://schemas.microsoft.com/office/powerpoint/2010/main" val="3791701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D80D5D5-DE81-4796-A6AF-931F64500387}" type="slidenum">
              <a:rPr lang="en-US" smtClean="0"/>
              <a:pPr>
                <a:defRPr/>
              </a:pPr>
              <a:t>9</a:t>
            </a:fld>
            <a:endParaRPr lang="en-US" dirty="0"/>
          </a:p>
        </p:txBody>
      </p:sp>
    </p:spTree>
    <p:extLst>
      <p:ext uri="{BB962C8B-B14F-4D97-AF65-F5344CB8AC3E}">
        <p14:creationId xmlns:p14="http://schemas.microsoft.com/office/powerpoint/2010/main" val="4047413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D80D5D5-DE81-4796-A6AF-931F64500387}" type="slidenum">
              <a:rPr lang="en-US" smtClean="0"/>
              <a:pPr>
                <a:defRPr/>
              </a:pPr>
              <a:t>10</a:t>
            </a:fld>
            <a:endParaRPr lang="en-US" dirty="0"/>
          </a:p>
        </p:txBody>
      </p:sp>
    </p:spTree>
    <p:extLst>
      <p:ext uri="{BB962C8B-B14F-4D97-AF65-F5344CB8AC3E}">
        <p14:creationId xmlns:p14="http://schemas.microsoft.com/office/powerpoint/2010/main" val="1638239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243FCA9-2156-4F69-9CC8-C5455C3DD93D}" type="slidenum">
              <a:rPr lang="en-US" smtClean="0"/>
              <a:pPr>
                <a:defRPr/>
              </a:pPr>
              <a:t>12</a:t>
            </a:fld>
            <a:endParaRPr lang="en-US" dirty="0"/>
          </a:p>
        </p:txBody>
      </p:sp>
    </p:spTree>
    <p:extLst>
      <p:ext uri="{BB962C8B-B14F-4D97-AF65-F5344CB8AC3E}">
        <p14:creationId xmlns:p14="http://schemas.microsoft.com/office/powerpoint/2010/main" val="17172237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5" name="Straight Connector 4"/>
          <p:cNvCxnSpPr/>
          <p:nvPr/>
        </p:nvCxnSpPr>
        <p:spPr>
          <a:xfrm>
            <a:off x="457200" y="1524000"/>
            <a:ext cx="8229600" cy="0"/>
          </a:xfrm>
          <a:prstGeom prst="line">
            <a:avLst/>
          </a:prstGeom>
          <a:ln w="50800">
            <a:solidFill>
              <a:srgbClr val="B7123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286000"/>
            <a:ext cx="7772400" cy="1470025"/>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267200"/>
            <a:ext cx="6400800" cy="1752600"/>
          </a:xfrm>
        </p:spPr>
        <p:txBody>
          <a:bodyPr/>
          <a:lstStyle>
            <a:lvl1pPr marL="0" indent="0" algn="ctr">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Footer Placeholder 6"/>
          <p:cNvSpPr>
            <a:spLocks noGrp="1"/>
          </p:cNvSpPr>
          <p:nvPr>
            <p:ph type="ftr" sz="quarter" idx="11"/>
          </p:nvPr>
        </p:nvSpPr>
        <p:spPr>
          <a:xfrm>
            <a:off x="2362200" y="6356350"/>
            <a:ext cx="4114800" cy="365125"/>
          </a:xfrm>
          <a:prstGeom prst="rect">
            <a:avLst/>
          </a:prstGeom>
        </p:spPr>
        <p:txBody>
          <a:bodyPr anchor="b"/>
          <a:lstStyle>
            <a:lvl1pPr algn="ctr">
              <a:defRPr sz="1200" b="1" i="1">
                <a:solidFill>
                  <a:schemeClr val="bg1"/>
                </a:solidFill>
                <a:latin typeface="Adobe Garamond Pro Bold" pitchFamily="18" charset="0"/>
              </a:defRPr>
            </a:lvl1pPr>
          </a:lstStyle>
          <a:p>
            <a:pPr>
              <a:defRPr/>
            </a:pPr>
            <a:endParaRPr lang="en-US" dirty="0"/>
          </a:p>
        </p:txBody>
      </p:sp>
      <p:sp>
        <p:nvSpPr>
          <p:cNvPr id="8" name="Slide Number Placeholder 7"/>
          <p:cNvSpPr>
            <a:spLocks noGrp="1"/>
          </p:cNvSpPr>
          <p:nvPr>
            <p:ph type="sldNum" sz="quarter" idx="12"/>
          </p:nvPr>
        </p:nvSpPr>
        <p:spPr>
          <a:xfrm>
            <a:off x="76200" y="6400800"/>
            <a:ext cx="2133600" cy="365125"/>
          </a:xfrm>
          <a:prstGeom prst="rect">
            <a:avLst/>
          </a:prstGeom>
        </p:spPr>
        <p:txBody>
          <a:bodyPr/>
          <a:lstStyle>
            <a:lvl1pPr>
              <a:defRPr sz="1600" b="1">
                <a:solidFill>
                  <a:schemeClr val="tx1">
                    <a:lumMod val="50000"/>
                    <a:lumOff val="50000"/>
                  </a:schemeClr>
                </a:solidFill>
                <a:latin typeface="Arial" pitchFamily="34" charset="0"/>
                <a:cs typeface="Arial" pitchFamily="34" charset="0"/>
              </a:defRPr>
            </a:lvl1pPr>
          </a:lstStyle>
          <a:p>
            <a:pPr>
              <a:defRPr/>
            </a:pPr>
            <a:fld id="{57B85E4B-DAB0-464B-A2C8-9DFD0951FB9E}" type="slidenum">
              <a:rPr lang="en-US" smtClean="0"/>
              <a:pPr>
                <a:defRPr/>
              </a:pPr>
              <a:t>‹#›</a:t>
            </a:fld>
            <a:endParaRPr lang="en-US" dirty="0"/>
          </a:p>
        </p:txBody>
      </p:sp>
      <p:sp>
        <p:nvSpPr>
          <p:cNvPr id="9" name="TextBox 8"/>
          <p:cNvSpPr txBox="1"/>
          <p:nvPr/>
        </p:nvSpPr>
        <p:spPr>
          <a:xfrm>
            <a:off x="2367793" y="6463099"/>
            <a:ext cx="4114800" cy="276999"/>
          </a:xfrm>
          <a:prstGeom prst="rect">
            <a:avLst/>
          </a:prstGeom>
          <a:noFill/>
        </p:spPr>
        <p:txBody>
          <a:bodyPr wrap="square" rtlCol="0" anchor="b">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i="1" dirty="0" smtClean="0">
                <a:solidFill>
                  <a:srgbClr val="B71234"/>
                </a:solidFill>
                <a:latin typeface="Adobe Garamond Pro Bold" pitchFamily="18" charset="0"/>
              </a:rPr>
              <a:t>Research </a:t>
            </a:r>
            <a:r>
              <a:rPr lang="en-US" sz="1200" b="1" i="1" dirty="0" smtClean="0">
                <a:solidFill>
                  <a:schemeClr val="tx1"/>
                </a:solidFill>
                <a:latin typeface="Adobe Garamond Pro Bold" pitchFamily="18" charset="0"/>
              </a:rPr>
              <a:t>|</a:t>
            </a:r>
            <a:r>
              <a:rPr lang="en-US" sz="1200" b="1" i="1" dirty="0" smtClean="0">
                <a:solidFill>
                  <a:srgbClr val="B71234"/>
                </a:solidFill>
                <a:latin typeface="Adobe Garamond Pro Bold" pitchFamily="18" charset="0"/>
              </a:rPr>
              <a:t> Training </a:t>
            </a:r>
            <a:r>
              <a:rPr lang="en-US" sz="1200" b="1" i="1" dirty="0" smtClean="0">
                <a:solidFill>
                  <a:schemeClr val="tx1"/>
                </a:solidFill>
                <a:latin typeface="Adobe Garamond Pro Bold" pitchFamily="18" charset="0"/>
              </a:rPr>
              <a:t>|</a:t>
            </a:r>
            <a:r>
              <a:rPr lang="en-US" sz="1200" b="1" i="1" dirty="0" smtClean="0">
                <a:solidFill>
                  <a:srgbClr val="B71234"/>
                </a:solidFill>
                <a:latin typeface="Adobe Garamond Pro Bold" pitchFamily="18" charset="0"/>
              </a:rPr>
              <a:t> Policy </a:t>
            </a:r>
            <a:r>
              <a:rPr lang="en-US" sz="1200" b="1" i="1" dirty="0" smtClean="0">
                <a:solidFill>
                  <a:schemeClr val="tx1"/>
                </a:solidFill>
                <a:latin typeface="Adobe Garamond Pro Bold" pitchFamily="18" charset="0"/>
              </a:rPr>
              <a:t>|</a:t>
            </a:r>
            <a:r>
              <a:rPr lang="en-US" sz="1200" b="1" i="1" dirty="0" smtClean="0">
                <a:solidFill>
                  <a:srgbClr val="B71234"/>
                </a:solidFill>
                <a:latin typeface="Adobe Garamond Pro Bold" pitchFamily="18" charset="0"/>
              </a:rPr>
              <a:t> Practice</a:t>
            </a:r>
            <a:endParaRPr lang="en-US" dirty="0">
              <a:solidFill>
                <a:srgbClr val="B71234"/>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137" y="76200"/>
            <a:ext cx="2890007" cy="1382177"/>
          </a:xfrm>
          <a:prstGeom prst="rect">
            <a:avLst/>
          </a:prstGeom>
        </p:spPr>
      </p:pic>
    </p:spTree>
    <p:extLst>
      <p:ext uri="{BB962C8B-B14F-4D97-AF65-F5344CB8AC3E}">
        <p14:creationId xmlns:p14="http://schemas.microsoft.com/office/powerpoint/2010/main" val="72668875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5" name="Straight Connector 4"/>
          <p:cNvCxnSpPr/>
          <p:nvPr/>
        </p:nvCxnSpPr>
        <p:spPr>
          <a:xfrm>
            <a:off x="457200" y="1371600"/>
            <a:ext cx="8229600" cy="0"/>
          </a:xfrm>
          <a:prstGeom prst="line">
            <a:avLst/>
          </a:prstGeom>
          <a:ln w="50800">
            <a:solidFill>
              <a:srgbClr val="B7123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4638"/>
            <a:ext cx="8229600" cy="1020762"/>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4721"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1"/>
          </p:nvPr>
        </p:nvSpPr>
        <p:spPr>
          <a:xfrm>
            <a:off x="3124200" y="6356350"/>
            <a:ext cx="2895600" cy="365125"/>
          </a:xfrm>
          <a:prstGeom prst="rect">
            <a:avLst/>
          </a:prstGeom>
        </p:spPr>
        <p:txBody>
          <a:bodyPr/>
          <a:lstStyle/>
          <a:p>
            <a:pPr>
              <a:defRPr/>
            </a:pPr>
            <a:endParaRPr lang="en-US" dirty="0"/>
          </a:p>
        </p:txBody>
      </p:sp>
      <p:sp>
        <p:nvSpPr>
          <p:cNvPr id="8" name="Slide Number Placeholder 7"/>
          <p:cNvSpPr>
            <a:spLocks noGrp="1"/>
          </p:cNvSpPr>
          <p:nvPr>
            <p:ph type="sldNum" sz="quarter" idx="12"/>
          </p:nvPr>
        </p:nvSpPr>
        <p:spPr>
          <a:xfrm>
            <a:off x="76200" y="6400800"/>
            <a:ext cx="2133600" cy="365125"/>
          </a:xfrm>
          <a:prstGeom prst="rect">
            <a:avLst/>
          </a:prstGeom>
        </p:spPr>
        <p:txBody>
          <a:bodyPr/>
          <a:lstStyle>
            <a:lvl1pPr>
              <a:defRPr sz="1600" b="1">
                <a:solidFill>
                  <a:schemeClr val="tx1">
                    <a:lumMod val="50000"/>
                    <a:lumOff val="50000"/>
                  </a:schemeClr>
                </a:solidFill>
                <a:latin typeface="Arial" pitchFamily="34" charset="0"/>
                <a:cs typeface="Arial" pitchFamily="34" charset="0"/>
              </a:defRPr>
            </a:lvl1pPr>
          </a:lstStyle>
          <a:p>
            <a:pPr>
              <a:defRPr/>
            </a:pPr>
            <a:fld id="{B183CDFD-3BD2-47B2-9866-086CB174FE69}" type="slidenum">
              <a:rPr lang="en-US" smtClean="0"/>
              <a:pPr>
                <a:defRPr/>
              </a:pPr>
              <a:t>‹#›</a:t>
            </a:fld>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7547" y="6096000"/>
            <a:ext cx="1219200" cy="583096"/>
          </a:xfrm>
          <a:prstGeom prst="rect">
            <a:avLst/>
          </a:prstGeom>
        </p:spPr>
      </p:pic>
    </p:spTree>
    <p:extLst>
      <p:ext uri="{BB962C8B-B14F-4D97-AF65-F5344CB8AC3E}">
        <p14:creationId xmlns:p14="http://schemas.microsoft.com/office/powerpoint/2010/main" val="163584305"/>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5" name="Straight Connector 4"/>
          <p:cNvCxnSpPr/>
          <p:nvPr/>
        </p:nvCxnSpPr>
        <p:spPr>
          <a:xfrm>
            <a:off x="457200" y="1524000"/>
            <a:ext cx="8229600" cy="0"/>
          </a:xfrm>
          <a:prstGeom prst="line">
            <a:avLst/>
          </a:prstGeom>
          <a:ln w="50800">
            <a:solidFill>
              <a:srgbClr val="B7123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286000"/>
            <a:ext cx="7772400" cy="1470025"/>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295400" y="4267200"/>
            <a:ext cx="6400800" cy="1752600"/>
          </a:xfrm>
        </p:spPr>
        <p:txBody>
          <a:bodyPr/>
          <a:lstStyle>
            <a:lvl1pPr marL="0" indent="0" algn="ctr">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5"/>
          <p:cNvSpPr>
            <a:spLocks noGrp="1"/>
          </p:cNvSpPr>
          <p:nvPr>
            <p:ph type="dt" sz="half" idx="10"/>
          </p:nvPr>
        </p:nvSpPr>
        <p:spPr>
          <a:xfrm>
            <a:off x="6581775" y="6324600"/>
            <a:ext cx="2133600" cy="365125"/>
          </a:xfrm>
          <a:prstGeom prst="rect">
            <a:avLst/>
          </a:prstGeom>
        </p:spPr>
        <p:txBody>
          <a:bodyPr/>
          <a:lstStyle/>
          <a:p>
            <a:pPr>
              <a:defRPr/>
            </a:pPr>
            <a:endParaRPr lang="en-US" dirty="0">
              <a:solidFill>
                <a:srgbClr val="000000"/>
              </a:solidFill>
            </a:endParaRPr>
          </a:p>
        </p:txBody>
      </p:sp>
      <p:sp>
        <p:nvSpPr>
          <p:cNvPr id="7" name="Footer Placeholder 6"/>
          <p:cNvSpPr>
            <a:spLocks noGrp="1"/>
          </p:cNvSpPr>
          <p:nvPr>
            <p:ph type="ftr" sz="quarter" idx="11"/>
          </p:nvPr>
        </p:nvSpPr>
        <p:spPr>
          <a:xfrm>
            <a:off x="2362200" y="6356350"/>
            <a:ext cx="4114800" cy="365125"/>
          </a:xfrm>
          <a:prstGeom prst="rect">
            <a:avLst/>
          </a:prstGeom>
        </p:spPr>
        <p:txBody>
          <a:bodyPr anchor="b"/>
          <a:lstStyle>
            <a:lvl1pPr algn="ctr">
              <a:defRPr sz="1200" b="1" i="1">
                <a:solidFill>
                  <a:schemeClr val="bg1"/>
                </a:solidFill>
                <a:latin typeface="Adobe Garamond Pro Bold" pitchFamily="18" charset="0"/>
              </a:defRPr>
            </a:lvl1pPr>
          </a:lstStyle>
          <a:p>
            <a:pPr>
              <a:defRPr/>
            </a:pPr>
            <a:endParaRPr lang="en-US" dirty="0">
              <a:solidFill>
                <a:srgbClr val="88312E"/>
              </a:solidFill>
            </a:endParaRPr>
          </a:p>
        </p:txBody>
      </p:sp>
      <p:sp>
        <p:nvSpPr>
          <p:cNvPr id="8" name="Slide Number Placeholder 7"/>
          <p:cNvSpPr>
            <a:spLocks noGrp="1"/>
          </p:cNvSpPr>
          <p:nvPr>
            <p:ph type="sldNum" sz="quarter" idx="12"/>
          </p:nvPr>
        </p:nvSpPr>
        <p:spPr>
          <a:xfrm>
            <a:off x="76200" y="6400800"/>
            <a:ext cx="2133600" cy="365125"/>
          </a:xfrm>
          <a:prstGeom prst="rect">
            <a:avLst/>
          </a:prstGeom>
        </p:spPr>
        <p:txBody>
          <a:bodyPr/>
          <a:lstStyle>
            <a:lvl1pPr>
              <a:defRPr sz="1600" b="1">
                <a:solidFill>
                  <a:schemeClr val="tx1">
                    <a:lumMod val="50000"/>
                    <a:lumOff val="50000"/>
                  </a:schemeClr>
                </a:solidFill>
                <a:latin typeface="Arial" pitchFamily="34" charset="0"/>
                <a:cs typeface="Arial" pitchFamily="34" charset="0"/>
              </a:defRPr>
            </a:lvl1pPr>
          </a:lstStyle>
          <a:p>
            <a:pPr>
              <a:defRPr/>
            </a:pPr>
            <a:fld id="{ED311CAE-DB07-4622-AD58-8D2CE9938470}" type="slidenum">
              <a:rPr lang="en-US" smtClean="0">
                <a:solidFill>
                  <a:srgbClr val="000000">
                    <a:lumMod val="50000"/>
                    <a:lumOff val="50000"/>
                  </a:srgbClr>
                </a:solidFill>
              </a:rPr>
              <a:pPr>
                <a:defRPr/>
              </a:pPr>
              <a:t>‹#›</a:t>
            </a:fld>
            <a:endParaRPr lang="en-US" dirty="0">
              <a:solidFill>
                <a:srgbClr val="000000">
                  <a:lumMod val="50000"/>
                  <a:lumOff val="50000"/>
                </a:srgbClr>
              </a:solidFill>
            </a:endParaRPr>
          </a:p>
        </p:txBody>
      </p:sp>
      <p:sp>
        <p:nvSpPr>
          <p:cNvPr id="9" name="TextBox 8"/>
          <p:cNvSpPr txBox="1"/>
          <p:nvPr/>
        </p:nvSpPr>
        <p:spPr>
          <a:xfrm>
            <a:off x="2367793" y="6463099"/>
            <a:ext cx="4114800" cy="276999"/>
          </a:xfrm>
          <a:prstGeom prst="rect">
            <a:avLst/>
          </a:prstGeom>
          <a:noFill/>
        </p:spPr>
        <p:txBody>
          <a:bodyPr wrap="square" rtlCol="0" anchor="b">
            <a:spAutoFit/>
          </a:bodyPr>
          <a:lstStyle/>
          <a:p>
            <a:pPr algn="ctr" fontAlgn="auto">
              <a:spcBef>
                <a:spcPts val="0"/>
              </a:spcBef>
              <a:spcAft>
                <a:spcPts val="0"/>
              </a:spcAft>
              <a:defRPr/>
            </a:pPr>
            <a:r>
              <a:rPr lang="en-US" sz="1200" b="1" i="1" dirty="0" smtClean="0">
                <a:solidFill>
                  <a:srgbClr val="B71234"/>
                </a:solidFill>
                <a:latin typeface="Adobe Garamond Pro Bold" pitchFamily="18" charset="0"/>
              </a:rPr>
              <a:t>Research </a:t>
            </a:r>
            <a:r>
              <a:rPr lang="en-US" sz="1200" b="1" i="1" dirty="0" smtClean="0">
                <a:solidFill>
                  <a:srgbClr val="000000"/>
                </a:solidFill>
                <a:latin typeface="Adobe Garamond Pro Bold" pitchFamily="18" charset="0"/>
              </a:rPr>
              <a:t>|</a:t>
            </a:r>
            <a:r>
              <a:rPr lang="en-US" sz="1200" b="1" i="1" dirty="0" smtClean="0">
                <a:solidFill>
                  <a:srgbClr val="B71234"/>
                </a:solidFill>
                <a:latin typeface="Adobe Garamond Pro Bold" pitchFamily="18" charset="0"/>
              </a:rPr>
              <a:t> Training </a:t>
            </a:r>
            <a:r>
              <a:rPr lang="en-US" sz="1200" b="1" i="1" dirty="0" smtClean="0">
                <a:solidFill>
                  <a:srgbClr val="000000"/>
                </a:solidFill>
                <a:latin typeface="Adobe Garamond Pro Bold" pitchFamily="18" charset="0"/>
              </a:rPr>
              <a:t>|</a:t>
            </a:r>
            <a:r>
              <a:rPr lang="en-US" sz="1200" b="1" i="1" dirty="0" smtClean="0">
                <a:solidFill>
                  <a:srgbClr val="B71234"/>
                </a:solidFill>
                <a:latin typeface="Adobe Garamond Pro Bold" pitchFamily="18" charset="0"/>
              </a:rPr>
              <a:t> Policy </a:t>
            </a:r>
            <a:r>
              <a:rPr lang="en-US" sz="1200" b="1" i="1" dirty="0" smtClean="0">
                <a:solidFill>
                  <a:srgbClr val="000000"/>
                </a:solidFill>
                <a:latin typeface="Adobe Garamond Pro Bold" pitchFamily="18" charset="0"/>
              </a:rPr>
              <a:t>|</a:t>
            </a:r>
            <a:r>
              <a:rPr lang="en-US" sz="1200" b="1" i="1" dirty="0" smtClean="0">
                <a:solidFill>
                  <a:srgbClr val="B71234"/>
                </a:solidFill>
                <a:latin typeface="Adobe Garamond Pro Bold" pitchFamily="18" charset="0"/>
              </a:rPr>
              <a:t> Practice</a:t>
            </a:r>
            <a:endParaRPr lang="en-US" dirty="0">
              <a:solidFill>
                <a:srgbClr val="B71234"/>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180475"/>
            <a:ext cx="2667000" cy="1275522"/>
          </a:xfrm>
          <a:prstGeom prst="rect">
            <a:avLst/>
          </a:prstGeom>
        </p:spPr>
      </p:pic>
    </p:spTree>
    <p:extLst>
      <p:ext uri="{BB962C8B-B14F-4D97-AF65-F5344CB8AC3E}">
        <p14:creationId xmlns:p14="http://schemas.microsoft.com/office/powerpoint/2010/main" val="2220701514"/>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5" name="Straight Connector 4"/>
          <p:cNvCxnSpPr/>
          <p:nvPr/>
        </p:nvCxnSpPr>
        <p:spPr>
          <a:xfrm>
            <a:off x="457200" y="1371600"/>
            <a:ext cx="8229600" cy="0"/>
          </a:xfrm>
          <a:prstGeom prst="line">
            <a:avLst/>
          </a:prstGeom>
          <a:ln w="50800">
            <a:solidFill>
              <a:srgbClr val="B7123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4638"/>
            <a:ext cx="8229600" cy="1020762"/>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4721"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p:cNvSpPr>
          <p:nvPr>
            <p:ph type="dt" sz="half" idx="10"/>
          </p:nvPr>
        </p:nvSpPr>
        <p:spPr>
          <a:xfrm>
            <a:off x="6581775" y="6324600"/>
            <a:ext cx="2133600" cy="365125"/>
          </a:xfrm>
          <a:prstGeom prst="rect">
            <a:avLst/>
          </a:prstGeom>
        </p:spPr>
        <p:txBody>
          <a:bodyPr/>
          <a:lstStyle/>
          <a:p>
            <a:pPr>
              <a:defRPr/>
            </a:pPr>
            <a:endParaRPr lang="en-US" dirty="0">
              <a:solidFill>
                <a:srgbClr val="000000"/>
              </a:solidFill>
            </a:endParaRPr>
          </a:p>
        </p:txBody>
      </p:sp>
      <p:sp>
        <p:nvSpPr>
          <p:cNvPr id="7" name="Footer Placeholder 6"/>
          <p:cNvSpPr>
            <a:spLocks noGrp="1"/>
          </p:cNvSpPr>
          <p:nvPr>
            <p:ph type="ftr" sz="quarter" idx="11"/>
          </p:nvPr>
        </p:nvSpPr>
        <p:spPr>
          <a:xfrm>
            <a:off x="3124200" y="6356350"/>
            <a:ext cx="2895600" cy="365125"/>
          </a:xfrm>
          <a:prstGeom prst="rect">
            <a:avLst/>
          </a:prstGeom>
        </p:spPr>
        <p:txBody>
          <a:bodyPr/>
          <a:lstStyle/>
          <a:p>
            <a:pPr>
              <a:defRPr/>
            </a:pPr>
            <a:endParaRPr lang="en-US" dirty="0">
              <a:solidFill>
                <a:srgbClr val="000000"/>
              </a:solidFill>
            </a:endParaRPr>
          </a:p>
        </p:txBody>
      </p:sp>
      <p:sp>
        <p:nvSpPr>
          <p:cNvPr id="8" name="Slide Number Placeholder 7"/>
          <p:cNvSpPr>
            <a:spLocks noGrp="1"/>
          </p:cNvSpPr>
          <p:nvPr>
            <p:ph type="sldNum" sz="quarter" idx="12"/>
          </p:nvPr>
        </p:nvSpPr>
        <p:spPr>
          <a:xfrm>
            <a:off x="76200" y="6400800"/>
            <a:ext cx="2133600" cy="365125"/>
          </a:xfrm>
          <a:prstGeom prst="rect">
            <a:avLst/>
          </a:prstGeom>
        </p:spPr>
        <p:txBody>
          <a:bodyPr/>
          <a:lstStyle>
            <a:lvl1pPr>
              <a:defRPr sz="1600" b="1">
                <a:solidFill>
                  <a:schemeClr val="tx1">
                    <a:lumMod val="50000"/>
                    <a:lumOff val="50000"/>
                  </a:schemeClr>
                </a:solidFill>
                <a:latin typeface="Arial" pitchFamily="34" charset="0"/>
                <a:cs typeface="Arial" pitchFamily="34" charset="0"/>
              </a:defRPr>
            </a:lvl1pPr>
          </a:lstStyle>
          <a:p>
            <a:pPr>
              <a:defRPr/>
            </a:pPr>
            <a:fld id="{3B40D6BF-2AB3-4BB9-89BD-870561871898}" type="slidenum">
              <a:rPr lang="en-US" smtClean="0">
                <a:solidFill>
                  <a:srgbClr val="000000">
                    <a:lumMod val="50000"/>
                    <a:lumOff val="50000"/>
                  </a:srgbClr>
                </a:solidFill>
              </a:rPr>
              <a:pPr>
                <a:defRPr/>
              </a:pPr>
              <a:t>‹#›</a:t>
            </a:fld>
            <a:endParaRPr lang="en-US" dirty="0">
              <a:solidFill>
                <a:srgbClr val="000000">
                  <a:lumMod val="50000"/>
                  <a:lumOff val="50000"/>
                </a:srgbClr>
              </a:solidFill>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91400" y="6096000"/>
            <a:ext cx="1295400" cy="619539"/>
          </a:xfrm>
          <a:prstGeom prst="rect">
            <a:avLst/>
          </a:prstGeom>
        </p:spPr>
      </p:pic>
    </p:spTree>
    <p:extLst>
      <p:ext uri="{BB962C8B-B14F-4D97-AF65-F5344CB8AC3E}">
        <p14:creationId xmlns:p14="http://schemas.microsoft.com/office/powerpoint/2010/main" val="444865394"/>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 name="Slide Number Placeholder 2"/>
          <p:cNvSpPr>
            <a:spLocks noGrp="1"/>
          </p:cNvSpPr>
          <p:nvPr>
            <p:ph type="sldNum" sz="quarter" idx="4"/>
          </p:nvPr>
        </p:nvSpPr>
        <p:spPr>
          <a:xfrm>
            <a:off x="76200" y="6400800"/>
            <a:ext cx="2133600" cy="365125"/>
          </a:xfrm>
          <a:prstGeom prst="rect">
            <a:avLst/>
          </a:prstGeom>
        </p:spPr>
        <p:txBody>
          <a:bodyPr vert="horz" lIns="91440" tIns="45720" rIns="91440" bIns="45720" rtlCol="0" anchor="ctr"/>
          <a:lstStyle>
            <a:lvl1pPr algn="l">
              <a:defRPr sz="1600" b="1">
                <a:solidFill>
                  <a:schemeClr val="tx1">
                    <a:lumMod val="50000"/>
                    <a:lumOff val="50000"/>
                  </a:schemeClr>
                </a:solidFill>
              </a:defRPr>
            </a:lvl1pPr>
          </a:lstStyle>
          <a:p>
            <a:pPr>
              <a:defRPr/>
            </a:pPr>
            <a:fld id="{3B1F17BC-33CA-4D10-BC56-39E9C5C703F9}" type="slidenum">
              <a:rPr lang="en-US" smtClean="0"/>
              <a:pPr>
                <a:defRPr/>
              </a:pPr>
              <a:t>‹#›</a:t>
            </a:fld>
            <a:endParaRPr lang="en-US" dirty="0"/>
          </a:p>
        </p:txBody>
      </p:sp>
    </p:spTree>
    <p:extLst>
      <p:ext uri="{BB962C8B-B14F-4D97-AF65-F5344CB8AC3E}">
        <p14:creationId xmlns:p14="http://schemas.microsoft.com/office/powerpoint/2010/main" val="1558693683"/>
      </p:ext>
    </p:extLst>
  </p:cSld>
  <p:clrMap bg1="lt1" tx1="dk1" bg2="lt2" tx2="dk2" accent1="accent1" accent2="accent2" accent3="accent3" accent4="accent4" accent5="accent5" accent6="accent6" hlink="hlink" folHlink="folHlink"/>
  <p:sldLayoutIdLst>
    <p:sldLayoutId id="2147483709" r:id="rId1"/>
    <p:sldLayoutId id="2147483710" r:id="rId2"/>
  </p:sldLayoutIdLst>
  <p:transition spd="med">
    <p:fade/>
  </p:transition>
  <p:txStyles>
    <p:titleStyle>
      <a:lvl1pPr algn="ctr" rtl="0" eaLnBrk="1" fontAlgn="base" hangingPunct="1">
        <a:spcBef>
          <a:spcPct val="0"/>
        </a:spcBef>
        <a:spcAft>
          <a:spcPct val="0"/>
        </a:spcAft>
        <a:defRPr sz="4400" kern="1200">
          <a:solidFill>
            <a:schemeClr val="tx1"/>
          </a:solidFill>
          <a:effectLst>
            <a:outerShdw blurRad="38100" dist="38100" dir="2700000" algn="tl">
              <a:srgbClr val="000000">
                <a:alpha val="43137"/>
              </a:srgbClr>
            </a:outerShdw>
          </a:effectLst>
          <a:latin typeface="+mj-lt"/>
          <a:ea typeface="+mj-ea"/>
          <a:cs typeface="+mj-cs"/>
        </a:defRPr>
      </a:lvl1pPr>
      <a:lvl2pPr algn="ctr" rtl="0" eaLnBrk="1" fontAlgn="base" hangingPunct="1">
        <a:spcBef>
          <a:spcPct val="0"/>
        </a:spcBef>
        <a:spcAft>
          <a:spcPct val="0"/>
        </a:spcAft>
        <a:defRPr sz="4400">
          <a:solidFill>
            <a:schemeClr val="tx1"/>
          </a:solidFill>
          <a:latin typeface="Corbel" pitchFamily="34" charset="0"/>
        </a:defRPr>
      </a:lvl2pPr>
      <a:lvl3pPr algn="ctr" rtl="0" eaLnBrk="1" fontAlgn="base" hangingPunct="1">
        <a:spcBef>
          <a:spcPct val="0"/>
        </a:spcBef>
        <a:spcAft>
          <a:spcPct val="0"/>
        </a:spcAft>
        <a:defRPr sz="4400">
          <a:solidFill>
            <a:schemeClr val="tx1"/>
          </a:solidFill>
          <a:latin typeface="Corbel" pitchFamily="34" charset="0"/>
        </a:defRPr>
      </a:lvl3pPr>
      <a:lvl4pPr algn="ctr" rtl="0" eaLnBrk="1" fontAlgn="base" hangingPunct="1">
        <a:spcBef>
          <a:spcPct val="0"/>
        </a:spcBef>
        <a:spcAft>
          <a:spcPct val="0"/>
        </a:spcAft>
        <a:defRPr sz="4400">
          <a:solidFill>
            <a:schemeClr val="tx1"/>
          </a:solidFill>
          <a:latin typeface="Corbel" pitchFamily="34" charset="0"/>
        </a:defRPr>
      </a:lvl4pPr>
      <a:lvl5pPr algn="ctr" rtl="0" eaLnBrk="1" fontAlgn="base" hangingPunct="1">
        <a:spcBef>
          <a:spcPct val="0"/>
        </a:spcBef>
        <a:spcAft>
          <a:spcPct val="0"/>
        </a:spcAft>
        <a:defRPr sz="4400">
          <a:solidFill>
            <a:schemeClr val="tx1"/>
          </a:solidFill>
          <a:latin typeface="Corbel" pitchFamily="34" charset="0"/>
        </a:defRPr>
      </a:lvl5pPr>
      <a:lvl6pPr marL="457200" algn="ctr" rtl="0" eaLnBrk="1" fontAlgn="base" hangingPunct="1">
        <a:spcBef>
          <a:spcPct val="0"/>
        </a:spcBef>
        <a:spcAft>
          <a:spcPct val="0"/>
        </a:spcAft>
        <a:defRPr sz="4400">
          <a:solidFill>
            <a:schemeClr val="tx1"/>
          </a:solidFill>
          <a:latin typeface="Corbel" pitchFamily="34" charset="0"/>
        </a:defRPr>
      </a:lvl6pPr>
      <a:lvl7pPr marL="914400" algn="ctr" rtl="0" eaLnBrk="1" fontAlgn="base" hangingPunct="1">
        <a:spcBef>
          <a:spcPct val="0"/>
        </a:spcBef>
        <a:spcAft>
          <a:spcPct val="0"/>
        </a:spcAft>
        <a:defRPr sz="4400">
          <a:solidFill>
            <a:schemeClr val="tx1"/>
          </a:solidFill>
          <a:latin typeface="Corbel" pitchFamily="34" charset="0"/>
        </a:defRPr>
      </a:lvl7pPr>
      <a:lvl8pPr marL="1371600" algn="ctr" rtl="0" eaLnBrk="1" fontAlgn="base" hangingPunct="1">
        <a:spcBef>
          <a:spcPct val="0"/>
        </a:spcBef>
        <a:spcAft>
          <a:spcPct val="0"/>
        </a:spcAft>
        <a:defRPr sz="4400">
          <a:solidFill>
            <a:schemeClr val="tx1"/>
          </a:solidFill>
          <a:latin typeface="Corbel" pitchFamily="34" charset="0"/>
        </a:defRPr>
      </a:lvl8pPr>
      <a:lvl9pPr marL="1828800" algn="ctr" rtl="0" eaLnBrk="1" fontAlgn="base" hangingPunct="1">
        <a:spcBef>
          <a:spcPct val="0"/>
        </a:spcBef>
        <a:spcAft>
          <a:spcPct val="0"/>
        </a:spcAft>
        <a:defRPr sz="4400">
          <a:solidFill>
            <a:schemeClr val="tx1"/>
          </a:solidFill>
          <a:latin typeface="Corbel"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4">
            <a:alphaModFix amt="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 name="Slide Number Placeholder 2"/>
          <p:cNvSpPr>
            <a:spLocks noGrp="1"/>
          </p:cNvSpPr>
          <p:nvPr>
            <p:ph type="sldNum" sz="quarter" idx="4"/>
          </p:nvPr>
        </p:nvSpPr>
        <p:spPr>
          <a:xfrm>
            <a:off x="76200" y="6400800"/>
            <a:ext cx="2133600" cy="365125"/>
          </a:xfrm>
          <a:prstGeom prst="rect">
            <a:avLst/>
          </a:prstGeom>
        </p:spPr>
        <p:txBody>
          <a:bodyPr vert="horz" lIns="91440" tIns="45720" rIns="91440" bIns="45720" rtlCol="0" anchor="ctr"/>
          <a:lstStyle>
            <a:lvl1pPr algn="l">
              <a:defRPr sz="1600" b="1">
                <a:solidFill>
                  <a:schemeClr val="tx1">
                    <a:lumMod val="50000"/>
                    <a:lumOff val="50000"/>
                  </a:schemeClr>
                </a:solidFill>
              </a:defRPr>
            </a:lvl1pPr>
          </a:lstStyle>
          <a:p>
            <a:pPr>
              <a:defRPr/>
            </a:pPr>
            <a:fld id="{4FCF0867-C9C3-43AE-8B8E-4A7BFA3145C9}" type="slidenum">
              <a:rPr lang="en-US" smtClean="0">
                <a:solidFill>
                  <a:srgbClr val="000000">
                    <a:lumMod val="50000"/>
                    <a:lumOff val="50000"/>
                  </a:srgbClr>
                </a:solidFill>
              </a:rPr>
              <a:pPr>
                <a:def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1231978885"/>
      </p:ext>
    </p:extLst>
  </p:cSld>
  <p:clrMap bg1="lt1" tx1="dk1" bg2="lt2" tx2="dk2" accent1="accent1" accent2="accent2" accent3="accent3" accent4="accent4" accent5="accent5" accent6="accent6" hlink="hlink" folHlink="folHlink"/>
  <p:sldLayoutIdLst>
    <p:sldLayoutId id="2147483712" r:id="rId1"/>
    <p:sldLayoutId id="2147483713" r:id="rId2"/>
  </p:sldLayoutIdLst>
  <p:transition spd="med">
    <p:fade/>
  </p:transition>
  <p:hf hdr="0" ftr="0" dt="0"/>
  <p:txStyles>
    <p:titleStyle>
      <a:lvl1pPr algn="ctr" rtl="0" eaLnBrk="1" fontAlgn="base" hangingPunct="1">
        <a:spcBef>
          <a:spcPct val="0"/>
        </a:spcBef>
        <a:spcAft>
          <a:spcPct val="0"/>
        </a:spcAft>
        <a:defRPr sz="4400" kern="1200">
          <a:solidFill>
            <a:schemeClr val="tx1"/>
          </a:solidFill>
          <a:effectLst>
            <a:outerShdw blurRad="38100" dist="38100" dir="2700000" algn="tl">
              <a:srgbClr val="000000">
                <a:alpha val="43137"/>
              </a:srgbClr>
            </a:outerShdw>
          </a:effectLst>
          <a:latin typeface="+mj-lt"/>
          <a:ea typeface="+mj-ea"/>
          <a:cs typeface="+mj-cs"/>
        </a:defRPr>
      </a:lvl1pPr>
      <a:lvl2pPr algn="ctr" rtl="0" eaLnBrk="1" fontAlgn="base" hangingPunct="1">
        <a:spcBef>
          <a:spcPct val="0"/>
        </a:spcBef>
        <a:spcAft>
          <a:spcPct val="0"/>
        </a:spcAft>
        <a:defRPr sz="4400">
          <a:solidFill>
            <a:schemeClr val="tx1"/>
          </a:solidFill>
          <a:latin typeface="Corbel" pitchFamily="34" charset="0"/>
        </a:defRPr>
      </a:lvl2pPr>
      <a:lvl3pPr algn="ctr" rtl="0" eaLnBrk="1" fontAlgn="base" hangingPunct="1">
        <a:spcBef>
          <a:spcPct val="0"/>
        </a:spcBef>
        <a:spcAft>
          <a:spcPct val="0"/>
        </a:spcAft>
        <a:defRPr sz="4400">
          <a:solidFill>
            <a:schemeClr val="tx1"/>
          </a:solidFill>
          <a:latin typeface="Corbel" pitchFamily="34" charset="0"/>
        </a:defRPr>
      </a:lvl3pPr>
      <a:lvl4pPr algn="ctr" rtl="0" eaLnBrk="1" fontAlgn="base" hangingPunct="1">
        <a:spcBef>
          <a:spcPct val="0"/>
        </a:spcBef>
        <a:spcAft>
          <a:spcPct val="0"/>
        </a:spcAft>
        <a:defRPr sz="4400">
          <a:solidFill>
            <a:schemeClr val="tx1"/>
          </a:solidFill>
          <a:latin typeface="Corbel" pitchFamily="34" charset="0"/>
        </a:defRPr>
      </a:lvl4pPr>
      <a:lvl5pPr algn="ctr" rtl="0" eaLnBrk="1" fontAlgn="base" hangingPunct="1">
        <a:spcBef>
          <a:spcPct val="0"/>
        </a:spcBef>
        <a:spcAft>
          <a:spcPct val="0"/>
        </a:spcAft>
        <a:defRPr sz="4400">
          <a:solidFill>
            <a:schemeClr val="tx1"/>
          </a:solidFill>
          <a:latin typeface="Corbel" pitchFamily="34" charset="0"/>
        </a:defRPr>
      </a:lvl5pPr>
      <a:lvl6pPr marL="457200" algn="ctr" rtl="0" eaLnBrk="1" fontAlgn="base" hangingPunct="1">
        <a:spcBef>
          <a:spcPct val="0"/>
        </a:spcBef>
        <a:spcAft>
          <a:spcPct val="0"/>
        </a:spcAft>
        <a:defRPr sz="4400">
          <a:solidFill>
            <a:schemeClr val="tx1"/>
          </a:solidFill>
          <a:latin typeface="Corbel" pitchFamily="34" charset="0"/>
        </a:defRPr>
      </a:lvl6pPr>
      <a:lvl7pPr marL="914400" algn="ctr" rtl="0" eaLnBrk="1" fontAlgn="base" hangingPunct="1">
        <a:spcBef>
          <a:spcPct val="0"/>
        </a:spcBef>
        <a:spcAft>
          <a:spcPct val="0"/>
        </a:spcAft>
        <a:defRPr sz="4400">
          <a:solidFill>
            <a:schemeClr val="tx1"/>
          </a:solidFill>
          <a:latin typeface="Corbel" pitchFamily="34" charset="0"/>
        </a:defRPr>
      </a:lvl7pPr>
      <a:lvl8pPr marL="1371600" algn="ctr" rtl="0" eaLnBrk="1" fontAlgn="base" hangingPunct="1">
        <a:spcBef>
          <a:spcPct val="0"/>
        </a:spcBef>
        <a:spcAft>
          <a:spcPct val="0"/>
        </a:spcAft>
        <a:defRPr sz="4400">
          <a:solidFill>
            <a:schemeClr val="tx1"/>
          </a:solidFill>
          <a:latin typeface="Corbel" pitchFamily="34" charset="0"/>
        </a:defRPr>
      </a:lvl8pPr>
      <a:lvl9pPr marL="1828800" algn="ctr" rtl="0" eaLnBrk="1" fontAlgn="base" hangingPunct="1">
        <a:spcBef>
          <a:spcPct val="0"/>
        </a:spcBef>
        <a:spcAft>
          <a:spcPct val="0"/>
        </a:spcAft>
        <a:defRPr sz="4400">
          <a:solidFill>
            <a:schemeClr val="tx1"/>
          </a:solidFill>
          <a:latin typeface="Corbel"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lmberger@wisc.ed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ctrTitle"/>
          </p:nvPr>
        </p:nvSpPr>
        <p:spPr>
          <a:xfrm>
            <a:off x="498475" y="1371600"/>
            <a:ext cx="8001000" cy="1600200"/>
          </a:xfrm>
        </p:spPr>
        <p:txBody>
          <a:bodyPr>
            <a:normAutofit fontScale="90000"/>
          </a:bodyPr>
          <a:lstStyle/>
          <a:p>
            <a:r>
              <a:rPr lang="en-US" sz="2800" b="1" dirty="0" smtClean="0"/>
              <a:t/>
            </a:r>
            <a:br>
              <a:rPr lang="en-US" sz="2800" b="1" dirty="0" smtClean="0"/>
            </a:br>
            <a:r>
              <a:rPr lang="en-US" sz="2800" dirty="0">
                <a:effectLst/>
              </a:rPr>
              <a:t>Leveraging Harmonized Multi-System Administrative Data to Examine Experiences and Outcomes for Child Welfare-Involved Children, Youth, and Families</a:t>
            </a:r>
            <a:endParaRPr lang="en-US" sz="3100" b="1" dirty="0" smtClean="0"/>
          </a:p>
        </p:txBody>
      </p:sp>
      <p:sp>
        <p:nvSpPr>
          <p:cNvPr id="3076" name="Subtitle 2"/>
          <p:cNvSpPr>
            <a:spLocks noGrp="1"/>
          </p:cNvSpPr>
          <p:nvPr>
            <p:ph type="subTitle" idx="1"/>
          </p:nvPr>
        </p:nvSpPr>
        <p:spPr>
          <a:xfrm>
            <a:off x="498475" y="2895600"/>
            <a:ext cx="8001000" cy="2362200"/>
          </a:xfrm>
        </p:spPr>
        <p:txBody>
          <a:bodyPr/>
          <a:lstStyle/>
          <a:p>
            <a:pPr>
              <a:spcBef>
                <a:spcPts val="0"/>
              </a:spcBef>
            </a:pPr>
            <a:endParaRPr lang="en-US" sz="2200" dirty="0" smtClean="0">
              <a:solidFill>
                <a:schemeClr val="tx1"/>
              </a:solidFill>
            </a:endParaRPr>
          </a:p>
          <a:p>
            <a:pPr>
              <a:spcBef>
                <a:spcPts val="0"/>
              </a:spcBef>
            </a:pPr>
            <a:endParaRPr lang="en-US" sz="2200" dirty="0" smtClean="0">
              <a:solidFill>
                <a:schemeClr val="tx1"/>
              </a:solidFill>
            </a:endParaRPr>
          </a:p>
          <a:p>
            <a:r>
              <a:rPr lang="en-US" sz="2200" dirty="0" smtClean="0">
                <a:solidFill>
                  <a:schemeClr val="tx1"/>
                </a:solidFill>
              </a:rPr>
              <a:t>Lonnie Berger</a:t>
            </a:r>
          </a:p>
          <a:p>
            <a:r>
              <a:rPr lang="en-US" sz="2200" dirty="0" smtClean="0">
                <a:solidFill>
                  <a:schemeClr val="tx1"/>
                </a:solidFill>
              </a:rPr>
              <a:t>Institute for Research on Poverty and School of Social Work	University of Wisconsin-Madison</a:t>
            </a:r>
          </a:p>
          <a:p>
            <a:endParaRPr lang="en-US" sz="2200" dirty="0" smtClean="0">
              <a:solidFill>
                <a:schemeClr val="tx1"/>
              </a:solidFill>
            </a:endParaRPr>
          </a:p>
          <a:p>
            <a:endParaRPr lang="en-US" sz="2200" dirty="0" smtClean="0">
              <a:solidFill>
                <a:schemeClr val="tx1"/>
              </a:solidFill>
            </a:endParaRPr>
          </a:p>
          <a:p>
            <a:r>
              <a:rPr lang="en-US" sz="1800" dirty="0" smtClean="0">
                <a:solidFill>
                  <a:schemeClr val="tx1"/>
                </a:solidFill>
              </a:rPr>
              <a:t>Strengthening Child Safety and Wellbeing through Integrated Data Solutions</a:t>
            </a:r>
          </a:p>
          <a:p>
            <a:r>
              <a:rPr lang="en-US" sz="1800" dirty="0" smtClean="0">
                <a:solidFill>
                  <a:schemeClr val="tx1"/>
                </a:solidFill>
              </a:rPr>
              <a:t>Conference Sponsored by Penn State’s Child Maltreatment Solutions Network</a:t>
            </a:r>
            <a:endParaRPr lang="en-US" sz="1800" dirty="0">
              <a:solidFill>
                <a:schemeClr val="tx1"/>
              </a:solidFill>
            </a:endParaRPr>
          </a:p>
          <a:p>
            <a:r>
              <a:rPr lang="en-US" sz="1800" dirty="0" smtClean="0">
                <a:solidFill>
                  <a:schemeClr val="tx1"/>
                </a:solidFill>
              </a:rPr>
              <a:t>September 27, 2018</a:t>
            </a:r>
            <a:endParaRPr lang="en-US" sz="1800" dirty="0" smtClean="0">
              <a:solidFill>
                <a:schemeClr val="tx1"/>
              </a:solidFill>
              <a:cs typeface="Times New Roman" pitchFamily="18" charset="0"/>
            </a:endParaRPr>
          </a:p>
        </p:txBody>
      </p:sp>
      <p:sp>
        <p:nvSpPr>
          <p:cNvPr id="2" name="Slide Number Placeholder 1"/>
          <p:cNvSpPr>
            <a:spLocks noGrp="1"/>
          </p:cNvSpPr>
          <p:nvPr>
            <p:ph type="sldNum" sz="quarter" idx="12"/>
          </p:nvPr>
        </p:nvSpPr>
        <p:spPr/>
        <p:txBody>
          <a:bodyPr/>
          <a:lstStyle/>
          <a:p>
            <a:pPr>
              <a:defRPr/>
            </a:pPr>
            <a:fld id="{57B85E4B-DAB0-464B-A2C8-9DFD0951FB9E}" type="slidenum">
              <a:rPr lang="en-US" smtClean="0"/>
              <a:pPr>
                <a:defRPr/>
              </a:pPr>
              <a:t>1</a:t>
            </a:fld>
            <a:endParaRPr lang="en-US"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5" name="Title 1"/>
          <p:cNvSpPr>
            <a:spLocks noGrp="1"/>
          </p:cNvSpPr>
          <p:nvPr>
            <p:ph type="title"/>
          </p:nvPr>
        </p:nvSpPr>
        <p:spPr/>
        <p:txBody>
          <a:bodyPr>
            <a:normAutofit fontScale="90000"/>
          </a:bodyPr>
          <a:lstStyle/>
          <a:p>
            <a:r>
              <a:rPr lang="en-US" dirty="0" smtClean="0"/>
              <a:t>Recent Examples of Child Welfare Research Using the MSPF</a:t>
            </a:r>
            <a:endParaRPr lang="en-US" dirty="0" smtClean="0"/>
          </a:p>
        </p:txBody>
      </p:sp>
      <p:sp>
        <p:nvSpPr>
          <p:cNvPr id="323586" name="Content Placeholder 2"/>
          <p:cNvSpPr>
            <a:spLocks noGrp="1"/>
          </p:cNvSpPr>
          <p:nvPr>
            <p:ph idx="1"/>
          </p:nvPr>
        </p:nvSpPr>
        <p:spPr>
          <a:xfrm>
            <a:off x="304800" y="1447800"/>
            <a:ext cx="8458200" cy="4525963"/>
          </a:xfrm>
        </p:spPr>
        <p:txBody>
          <a:bodyPr/>
          <a:lstStyle/>
          <a:p>
            <a:r>
              <a:rPr lang="en-US" sz="2400" dirty="0" smtClean="0"/>
              <a:t>Multi-program involvement of child protective services (CPS)-involved families</a:t>
            </a:r>
          </a:p>
          <a:p>
            <a:r>
              <a:rPr lang="en-US" sz="2400" dirty="0" smtClean="0"/>
              <a:t>Inter- and Intra-generational overlap between CPS and criminal justice involvement</a:t>
            </a:r>
          </a:p>
          <a:p>
            <a:r>
              <a:rPr lang="en-US" sz="2400" dirty="0" smtClean="0"/>
              <a:t>Associations between home foreclosure and CPS involvement</a:t>
            </a:r>
          </a:p>
          <a:p>
            <a:r>
              <a:rPr lang="en-US" sz="2400" dirty="0" smtClean="0"/>
              <a:t>Effect of full TANF child support pass-through on CPS involvement</a:t>
            </a:r>
            <a:endParaRPr lang="en-US" sz="2400" dirty="0" smtClean="0"/>
          </a:p>
          <a:p>
            <a:r>
              <a:rPr lang="en-US" sz="2400" dirty="0" smtClean="0"/>
              <a:t>Effect of child support enforcement on foster care trajectories</a:t>
            </a:r>
          </a:p>
          <a:p>
            <a:r>
              <a:rPr lang="en-US" sz="2400" dirty="0" smtClean="0"/>
              <a:t>Randomized evaluation of an economic support intervention intended to reduce child maltreatment and CPS involvement</a:t>
            </a:r>
          </a:p>
          <a:p>
            <a:r>
              <a:rPr lang="en-US" sz="2400" dirty="0" smtClean="0"/>
              <a:t>Educational, economic, and social outcomes for youth experiencing and aging out of foster care</a:t>
            </a:r>
            <a:endParaRPr lang="en-US" sz="2400" dirty="0" smtClean="0"/>
          </a:p>
          <a:p>
            <a:endParaRPr lang="en-US" sz="2400" dirty="0" smtClean="0"/>
          </a:p>
          <a:p>
            <a:pPr marL="804672" lvl="3" indent="-347472">
              <a:buNone/>
            </a:pPr>
            <a:r>
              <a:rPr lang="en-US" sz="2400" dirty="0" smtClean="0"/>
              <a:t>	</a:t>
            </a:r>
            <a:endParaRPr lang="en-US" sz="2400" dirty="0"/>
          </a:p>
          <a:p>
            <a:endParaRPr lang="en-US" sz="2400" b="1" dirty="0" smtClean="0"/>
          </a:p>
          <a:p>
            <a:pPr marL="804672" lvl="3" indent="-347472"/>
            <a:endParaRPr lang="en-US" dirty="0"/>
          </a:p>
          <a:p>
            <a:pPr marL="0" lvl="1" indent="0">
              <a:buFontTx/>
              <a:buNone/>
            </a:pPr>
            <a:r>
              <a:rPr lang="en-US" sz="2000" dirty="0" smtClean="0"/>
              <a:t> </a:t>
            </a:r>
            <a:endParaRPr lang="en-US" sz="1800" dirty="0" smtClean="0"/>
          </a:p>
          <a:p>
            <a:pPr lvl="1">
              <a:buFontTx/>
              <a:buNone/>
            </a:pPr>
            <a:endParaRPr lang="en-US" sz="2000" dirty="0" smtClean="0"/>
          </a:p>
        </p:txBody>
      </p:sp>
      <p:sp>
        <p:nvSpPr>
          <p:cNvPr id="323588" name="Slide Number Placeholder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99089BA9-9B16-407F-8756-45B4079D21D6}" type="slidenum">
              <a:rPr lang="en-US" sz="2600" b="1">
                <a:solidFill>
                  <a:schemeClr val="bg1"/>
                </a:solidFill>
              </a:rPr>
              <a:pPr/>
              <a:t>10</a:t>
            </a:fld>
            <a:endParaRPr lang="en-US" sz="2600" b="1" dirty="0">
              <a:solidFill>
                <a:schemeClr val="bg1"/>
              </a:solidFill>
            </a:endParaRPr>
          </a:p>
        </p:txBody>
      </p:sp>
      <p:sp>
        <p:nvSpPr>
          <p:cNvPr id="3" name="Slide Number Placeholder 2"/>
          <p:cNvSpPr>
            <a:spLocks noGrp="1"/>
          </p:cNvSpPr>
          <p:nvPr>
            <p:ph type="sldNum" sz="quarter" idx="12"/>
          </p:nvPr>
        </p:nvSpPr>
        <p:spPr/>
        <p:txBody>
          <a:bodyPr/>
          <a:lstStyle/>
          <a:p>
            <a:pPr>
              <a:defRPr/>
            </a:pPr>
            <a:endParaRPr lang="en-US" dirty="0"/>
          </a:p>
        </p:txBody>
      </p:sp>
    </p:spTree>
    <p:extLst>
      <p:ext uri="{BB962C8B-B14F-4D97-AF65-F5344CB8AC3E}">
        <p14:creationId xmlns:p14="http://schemas.microsoft.com/office/powerpoint/2010/main" val="515473435"/>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525909338"/>
              </p:ext>
            </p:extLst>
          </p:nvPr>
        </p:nvGraphicFramePr>
        <p:xfrm>
          <a:off x="720958" y="188085"/>
          <a:ext cx="7947377" cy="55202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88116004"/>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85800" y="4953000"/>
            <a:ext cx="8077200" cy="1323439"/>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latin typeface="+mn-lt"/>
              </a:rPr>
              <a:t>28% of CPS-involved children and 34% of children in out-of-home placement (OHP) in Milwaukee County in a given year have an incarcerated parent (jail or prison) in that calendar year</a:t>
            </a:r>
          </a:p>
          <a:p>
            <a:pPr marL="285750" indent="-285750">
              <a:buFont typeface="Arial" panose="020B0604020202020204" pitchFamily="34" charset="0"/>
              <a:buChar char="•"/>
            </a:pPr>
            <a:r>
              <a:rPr lang="en-US" sz="2000" dirty="0" smtClean="0">
                <a:latin typeface="+mn-lt"/>
              </a:rPr>
              <a:t>Overlap </a:t>
            </a:r>
            <a:r>
              <a:rPr lang="en-US" sz="2000" dirty="0">
                <a:latin typeface="+mn-lt"/>
              </a:rPr>
              <a:t>is greatest vis-à-vis fathers and for black </a:t>
            </a:r>
            <a:r>
              <a:rPr lang="en-US" sz="2000" dirty="0" smtClean="0">
                <a:latin typeface="+mn-lt"/>
              </a:rPr>
              <a:t>children (not shown)</a:t>
            </a:r>
            <a:endParaRPr lang="en-US" sz="2000" dirty="0">
              <a:latin typeface="+mn-lt"/>
            </a:endParaRPr>
          </a:p>
        </p:txBody>
      </p:sp>
      <p:pic>
        <p:nvPicPr>
          <p:cNvPr id="2" name="Picture 1"/>
          <p:cNvPicPr>
            <a:picLocks noChangeAspect="1"/>
          </p:cNvPicPr>
          <p:nvPr/>
        </p:nvPicPr>
        <p:blipFill>
          <a:blip r:embed="rId3"/>
          <a:stretch>
            <a:fillRect/>
          </a:stretch>
        </p:blipFill>
        <p:spPr>
          <a:xfrm>
            <a:off x="291869" y="609600"/>
            <a:ext cx="8636459" cy="4246810"/>
          </a:xfrm>
          <a:prstGeom prst="rect">
            <a:avLst/>
          </a:prstGeom>
        </p:spPr>
      </p:pic>
      <p:sp>
        <p:nvSpPr>
          <p:cNvPr id="3" name="Slide Number Placeholder 2"/>
          <p:cNvSpPr>
            <a:spLocks noGrp="1"/>
          </p:cNvSpPr>
          <p:nvPr>
            <p:ph type="sldNum" sz="quarter" idx="12"/>
          </p:nvPr>
        </p:nvSpPr>
        <p:spPr/>
        <p:txBody>
          <a:bodyPr/>
          <a:lstStyle/>
          <a:p>
            <a:pPr>
              <a:defRPr/>
            </a:pPr>
            <a:fld id="{3B40D6BF-2AB3-4BB9-89BD-870561871898}" type="slidenum">
              <a:rPr lang="en-US" smtClean="0"/>
              <a:pPr>
                <a:defRPr/>
              </a:pPr>
              <a:t>12</a:t>
            </a:fld>
            <a:endParaRPr lang="en-US" dirty="0"/>
          </a:p>
        </p:txBody>
      </p:sp>
    </p:spTree>
    <p:extLst>
      <p:ext uri="{BB962C8B-B14F-4D97-AF65-F5344CB8AC3E}">
        <p14:creationId xmlns:p14="http://schemas.microsoft.com/office/powerpoint/2010/main" val="2530949372"/>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9600" y="5181600"/>
            <a:ext cx="8077200" cy="160043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latin typeface="+mn-lt"/>
              </a:rPr>
              <a:t>18% of incarcerated (jail or prison) adults in Milwaukee County have CPS-involved children and 6% have a child in OHP in that calendar year</a:t>
            </a:r>
          </a:p>
          <a:p>
            <a:pPr marL="285750" indent="-285750">
              <a:buFont typeface="Arial" panose="020B0604020202020204" pitchFamily="34" charset="0"/>
              <a:buChar char="•"/>
            </a:pPr>
            <a:r>
              <a:rPr lang="en-US" sz="2000" dirty="0" smtClean="0">
                <a:latin typeface="+mn-lt"/>
              </a:rPr>
              <a:t>Incarcerated </a:t>
            </a:r>
            <a:r>
              <a:rPr lang="en-US" sz="2000" dirty="0">
                <a:latin typeface="+mn-lt"/>
              </a:rPr>
              <a:t>mothers and black adults are particularly likely to have CPS-involved children </a:t>
            </a:r>
            <a:r>
              <a:rPr lang="en-US" sz="2000" dirty="0" smtClean="0">
                <a:latin typeface="+mn-lt"/>
              </a:rPr>
              <a:t>(not shown)</a:t>
            </a:r>
            <a:endParaRPr lang="en-US" sz="2000" dirty="0">
              <a:latin typeface="+mn-lt"/>
            </a:endParaRPr>
          </a:p>
          <a:p>
            <a:endParaRPr lang="en-US" dirty="0">
              <a:latin typeface="+mn-lt"/>
            </a:endParaRPr>
          </a:p>
        </p:txBody>
      </p:sp>
      <p:pic>
        <p:nvPicPr>
          <p:cNvPr id="3" name="Picture 2"/>
          <p:cNvPicPr>
            <a:picLocks noChangeAspect="1"/>
          </p:cNvPicPr>
          <p:nvPr/>
        </p:nvPicPr>
        <p:blipFill>
          <a:blip r:embed="rId2"/>
          <a:stretch>
            <a:fillRect/>
          </a:stretch>
        </p:blipFill>
        <p:spPr>
          <a:xfrm>
            <a:off x="297689" y="801394"/>
            <a:ext cx="8541511" cy="4227806"/>
          </a:xfrm>
          <a:prstGeom prst="rect">
            <a:avLst/>
          </a:prstGeom>
        </p:spPr>
      </p:pic>
      <p:sp>
        <p:nvSpPr>
          <p:cNvPr id="2" name="Slide Number Placeholder 1"/>
          <p:cNvSpPr>
            <a:spLocks noGrp="1"/>
          </p:cNvSpPr>
          <p:nvPr>
            <p:ph type="sldNum" sz="quarter" idx="12"/>
          </p:nvPr>
        </p:nvSpPr>
        <p:spPr/>
        <p:txBody>
          <a:bodyPr/>
          <a:lstStyle/>
          <a:p>
            <a:pPr>
              <a:defRPr/>
            </a:pPr>
            <a:fld id="{3B40D6BF-2AB3-4BB9-89BD-870561871898}" type="slidenum">
              <a:rPr lang="en-US" smtClean="0"/>
              <a:pPr>
                <a:defRPr/>
              </a:pPr>
              <a:t>13</a:t>
            </a:fld>
            <a:endParaRPr lang="en-US" dirty="0"/>
          </a:p>
        </p:txBody>
      </p:sp>
    </p:spTree>
    <p:extLst>
      <p:ext uri="{BB962C8B-B14F-4D97-AF65-F5344CB8AC3E}">
        <p14:creationId xmlns:p14="http://schemas.microsoft.com/office/powerpoint/2010/main" val="1998800130"/>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685800" y="5867400"/>
            <a:ext cx="7848600" cy="1015663"/>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solidFill>
                  <a:srgbClr val="000000"/>
                </a:solidFill>
                <a:latin typeface="Corbel"/>
              </a:rPr>
              <a:t>29% of </a:t>
            </a:r>
            <a:r>
              <a:rPr lang="en-US" sz="2000" dirty="0">
                <a:solidFill>
                  <a:srgbClr val="000000"/>
                </a:solidFill>
                <a:latin typeface="Corbel"/>
              </a:rPr>
              <a:t>CPS-involved </a:t>
            </a:r>
            <a:r>
              <a:rPr lang="en-US" sz="2000" dirty="0" smtClean="0">
                <a:solidFill>
                  <a:srgbClr val="000000"/>
                </a:solidFill>
                <a:latin typeface="Corbel"/>
              </a:rPr>
              <a:t>adolescents and 34% of adolescents in OHP in Milwaukee County were incarcerated (jail or prison) as young adults; overlap is particularly high for men and black individuals</a:t>
            </a:r>
            <a:endParaRPr lang="en-US" sz="2000" dirty="0">
              <a:solidFill>
                <a:srgbClr val="000000"/>
              </a:solidFill>
              <a:latin typeface="Corbel"/>
            </a:endParaRPr>
          </a:p>
        </p:txBody>
      </p:sp>
      <p:pic>
        <p:nvPicPr>
          <p:cNvPr id="3" name="Picture 2"/>
          <p:cNvPicPr>
            <a:picLocks noChangeAspect="1"/>
          </p:cNvPicPr>
          <p:nvPr/>
        </p:nvPicPr>
        <p:blipFill>
          <a:blip r:embed="rId3"/>
          <a:stretch>
            <a:fillRect/>
          </a:stretch>
        </p:blipFill>
        <p:spPr>
          <a:xfrm>
            <a:off x="381000" y="55827"/>
            <a:ext cx="8305800" cy="5886846"/>
          </a:xfrm>
          <a:prstGeom prst="rect">
            <a:avLst/>
          </a:prstGeom>
        </p:spPr>
      </p:pic>
      <p:sp>
        <p:nvSpPr>
          <p:cNvPr id="2" name="Slide Number Placeholder 1"/>
          <p:cNvSpPr>
            <a:spLocks noGrp="1"/>
          </p:cNvSpPr>
          <p:nvPr>
            <p:ph type="sldNum" sz="quarter" idx="12"/>
          </p:nvPr>
        </p:nvSpPr>
        <p:spPr/>
        <p:txBody>
          <a:bodyPr/>
          <a:lstStyle/>
          <a:p>
            <a:pPr>
              <a:defRPr/>
            </a:pPr>
            <a:fld id="{3B40D6BF-2AB3-4BB9-89BD-870561871898}" type="slidenum">
              <a:rPr lang="en-US" smtClean="0">
                <a:solidFill>
                  <a:srgbClr val="000000">
                    <a:lumMod val="50000"/>
                    <a:lumOff val="50000"/>
                  </a:srgbClr>
                </a:solidFill>
              </a:rPr>
              <a:pPr>
                <a:defRPr/>
              </a:pPr>
              <a:t>14</a:t>
            </a:fld>
            <a:endParaRPr lang="en-US" dirty="0">
              <a:solidFill>
                <a:srgbClr val="000000">
                  <a:lumMod val="50000"/>
                  <a:lumOff val="50000"/>
                </a:srgbClr>
              </a:solidFill>
            </a:endParaRPr>
          </a:p>
        </p:txBody>
      </p:sp>
    </p:spTree>
    <p:extLst>
      <p:ext uri="{BB962C8B-B14F-4D97-AF65-F5344CB8AC3E}">
        <p14:creationId xmlns:p14="http://schemas.microsoft.com/office/powerpoint/2010/main" val="2156566174"/>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533400" y="5867400"/>
            <a:ext cx="8001000" cy="1015663"/>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solidFill>
                  <a:srgbClr val="000000"/>
                </a:solidFill>
                <a:latin typeface="Corbel"/>
              </a:rPr>
              <a:t>19% of incarcerated (jail or prison) Milwaukee County young adults were CPS-involved as adolescents 7% were in OHP; overlap is particularly high for women</a:t>
            </a:r>
            <a:endParaRPr lang="en-US" sz="2000" dirty="0">
              <a:solidFill>
                <a:srgbClr val="000000"/>
              </a:solidFill>
              <a:latin typeface="Corbel"/>
            </a:endParaRPr>
          </a:p>
        </p:txBody>
      </p:sp>
      <p:pic>
        <p:nvPicPr>
          <p:cNvPr id="4" name="Picture 3"/>
          <p:cNvPicPr>
            <a:picLocks noChangeAspect="1"/>
          </p:cNvPicPr>
          <p:nvPr/>
        </p:nvPicPr>
        <p:blipFill>
          <a:blip r:embed="rId2"/>
          <a:stretch>
            <a:fillRect/>
          </a:stretch>
        </p:blipFill>
        <p:spPr>
          <a:xfrm>
            <a:off x="381000" y="0"/>
            <a:ext cx="8305800" cy="5770775"/>
          </a:xfrm>
          <a:prstGeom prst="rect">
            <a:avLst/>
          </a:prstGeom>
        </p:spPr>
      </p:pic>
      <p:sp>
        <p:nvSpPr>
          <p:cNvPr id="2" name="Slide Number Placeholder 1"/>
          <p:cNvSpPr>
            <a:spLocks noGrp="1"/>
          </p:cNvSpPr>
          <p:nvPr>
            <p:ph type="sldNum" sz="quarter" idx="12"/>
          </p:nvPr>
        </p:nvSpPr>
        <p:spPr/>
        <p:txBody>
          <a:bodyPr/>
          <a:lstStyle/>
          <a:p>
            <a:pPr>
              <a:defRPr/>
            </a:pPr>
            <a:fld id="{3B40D6BF-2AB3-4BB9-89BD-870561871898}" type="slidenum">
              <a:rPr lang="en-US" smtClean="0">
                <a:solidFill>
                  <a:srgbClr val="000000">
                    <a:lumMod val="50000"/>
                    <a:lumOff val="50000"/>
                  </a:srgbClr>
                </a:solidFill>
              </a:rPr>
              <a:pPr>
                <a:defRPr/>
              </a:pPr>
              <a:t>15</a:t>
            </a:fld>
            <a:endParaRPr lang="en-US" dirty="0">
              <a:solidFill>
                <a:srgbClr val="000000">
                  <a:lumMod val="50000"/>
                  <a:lumOff val="50000"/>
                </a:srgbClr>
              </a:solidFill>
            </a:endParaRPr>
          </a:p>
        </p:txBody>
      </p:sp>
    </p:spTree>
    <p:extLst>
      <p:ext uri="{BB962C8B-B14F-4D97-AF65-F5344CB8AC3E}">
        <p14:creationId xmlns:p14="http://schemas.microsoft.com/office/powerpoint/2010/main" val="4269289369"/>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3600" b="1" dirty="0" smtClean="0"/>
              <a:t>Two Recent Papers Examining Outcomes for Youth Experiencing </a:t>
            </a:r>
            <a:br>
              <a:rPr lang="en-US" sz="3600" b="1" dirty="0" smtClean="0"/>
            </a:br>
            <a:r>
              <a:rPr lang="en-US" sz="3600" b="1" dirty="0" smtClean="0"/>
              <a:t>Out-of-Home Placement</a:t>
            </a:r>
            <a:endParaRPr lang="en-US" sz="3600" b="1" dirty="0"/>
          </a:p>
        </p:txBody>
      </p:sp>
      <p:sp>
        <p:nvSpPr>
          <p:cNvPr id="4" name="Slide Number Placeholder 3"/>
          <p:cNvSpPr>
            <a:spLocks noGrp="1"/>
          </p:cNvSpPr>
          <p:nvPr>
            <p:ph type="sldNum" sz="quarter" idx="12"/>
          </p:nvPr>
        </p:nvSpPr>
        <p:spPr/>
        <p:txBody>
          <a:bodyPr/>
          <a:lstStyle/>
          <a:p>
            <a:pPr>
              <a:defRPr/>
            </a:pPr>
            <a:fld id="{3B40D6BF-2AB3-4BB9-89BD-870561871898}" type="slidenum">
              <a:rPr lang="en-US" smtClean="0">
                <a:solidFill>
                  <a:srgbClr val="000000">
                    <a:lumMod val="50000"/>
                    <a:lumOff val="50000"/>
                  </a:srgbClr>
                </a:solidFill>
              </a:rPr>
              <a:pPr>
                <a:defRPr/>
              </a:pPr>
              <a:t>16</a:t>
            </a:fld>
            <a:endParaRPr lang="en-US" dirty="0">
              <a:solidFill>
                <a:srgbClr val="000000">
                  <a:lumMod val="50000"/>
                  <a:lumOff val="50000"/>
                </a:srgbClr>
              </a:solidFill>
            </a:endParaRPr>
          </a:p>
        </p:txBody>
      </p:sp>
    </p:spTree>
    <p:extLst>
      <p:ext uri="{BB962C8B-B14F-4D97-AF65-F5344CB8AC3E}">
        <p14:creationId xmlns:p14="http://schemas.microsoft.com/office/powerpoint/2010/main" val="2939309391"/>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Motivation</a:t>
            </a:r>
          </a:p>
        </p:txBody>
      </p:sp>
      <p:sp>
        <p:nvSpPr>
          <p:cNvPr id="15363" name="Content Placeholder 2"/>
          <p:cNvSpPr>
            <a:spLocks noGrp="1"/>
          </p:cNvSpPr>
          <p:nvPr>
            <p:ph idx="1"/>
          </p:nvPr>
        </p:nvSpPr>
        <p:spPr>
          <a:xfrm>
            <a:off x="457200" y="1588530"/>
            <a:ext cx="8382000" cy="4525963"/>
          </a:xfrm>
        </p:spPr>
        <p:txBody>
          <a:bodyPr/>
          <a:lstStyle/>
          <a:p>
            <a:r>
              <a:rPr lang="en-US" sz="2400" dirty="0" smtClean="0"/>
              <a:t>Out-of-home </a:t>
            </a:r>
            <a:r>
              <a:rPr lang="en-US" sz="2400" dirty="0"/>
              <a:t>placement (OHP) </a:t>
            </a:r>
            <a:r>
              <a:rPr lang="en-US" sz="2400" dirty="0" smtClean="0"/>
              <a:t>is relatively common, particularly for disadvantaged children</a:t>
            </a:r>
          </a:p>
          <a:p>
            <a:r>
              <a:rPr lang="en-US" sz="2400" dirty="0" smtClean="0"/>
              <a:t>Children and youth experiencing OHP </a:t>
            </a:r>
            <a:r>
              <a:rPr lang="en-US" sz="2400" dirty="0" smtClean="0"/>
              <a:t>(and </a:t>
            </a:r>
            <a:r>
              <a:rPr lang="en-US" sz="2400" dirty="0" smtClean="0"/>
              <a:t>especially </a:t>
            </a:r>
            <a:r>
              <a:rPr lang="en-US" sz="2400" dirty="0" smtClean="0"/>
              <a:t>aging </a:t>
            </a:r>
            <a:r>
              <a:rPr lang="en-US" sz="2400" dirty="0" smtClean="0"/>
              <a:t>out </a:t>
            </a:r>
            <a:r>
              <a:rPr lang="en-US" sz="2400" dirty="0" smtClean="0"/>
              <a:t>of) OHP </a:t>
            </a:r>
            <a:r>
              <a:rPr lang="en-US" sz="2400" dirty="0" smtClean="0"/>
              <a:t>are at increased risk of a variety of adverse outcomes relative to the general population</a:t>
            </a:r>
          </a:p>
          <a:p>
            <a:r>
              <a:rPr lang="en-US" sz="2400" dirty="0" smtClean="0"/>
              <a:t>Child wellbeing is now an explicit goal of the child welfare system</a:t>
            </a:r>
          </a:p>
          <a:p>
            <a:r>
              <a:rPr lang="en-US" sz="2400" dirty="0" smtClean="0"/>
              <a:t>The </a:t>
            </a:r>
            <a:r>
              <a:rPr lang="en-US" sz="2400" dirty="0" smtClean="0"/>
              <a:t>implications for policy and practice depends critically on the role that placement/aging out, per se, play in determining outcomes </a:t>
            </a:r>
          </a:p>
          <a:p>
            <a:endParaRPr lang="en-US" dirty="0" smtClean="0"/>
          </a:p>
        </p:txBody>
      </p:sp>
      <p:sp>
        <p:nvSpPr>
          <p:cNvPr id="2" name="Slide Number Placeholder 1"/>
          <p:cNvSpPr>
            <a:spLocks noGrp="1"/>
          </p:cNvSpPr>
          <p:nvPr>
            <p:ph type="sldNum" sz="quarter" idx="12"/>
          </p:nvPr>
        </p:nvSpPr>
        <p:spPr/>
        <p:txBody>
          <a:bodyPr/>
          <a:lstStyle/>
          <a:p>
            <a:fld id="{B183CDFD-3BD2-47B2-9866-086CB174FE69}" type="slidenum">
              <a:rPr lang="en-US" smtClean="0"/>
              <a:pPr/>
              <a:t>17</a:t>
            </a:fld>
            <a:endParaRPr lang="en-US" dirty="0"/>
          </a:p>
        </p:txBody>
      </p:sp>
    </p:spTree>
    <p:extLst>
      <p:ext uri="{BB962C8B-B14F-4D97-AF65-F5344CB8AC3E}">
        <p14:creationId xmlns:p14="http://schemas.microsoft.com/office/powerpoint/2010/main" val="3409463136"/>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that mean?</a:t>
            </a:r>
            <a:endParaRPr lang="en-US" dirty="0"/>
          </a:p>
        </p:txBody>
      </p:sp>
      <p:sp>
        <p:nvSpPr>
          <p:cNvPr id="3" name="Content Placeholder 2"/>
          <p:cNvSpPr>
            <a:spLocks noGrp="1"/>
          </p:cNvSpPr>
          <p:nvPr>
            <p:ph idx="1"/>
          </p:nvPr>
        </p:nvSpPr>
        <p:spPr/>
        <p:txBody>
          <a:bodyPr/>
          <a:lstStyle/>
          <a:p>
            <a:r>
              <a:rPr lang="en-US" sz="2600" dirty="0" smtClean="0"/>
              <a:t>If </a:t>
            </a:r>
            <a:r>
              <a:rPr lang="en-US" sz="2600" dirty="0"/>
              <a:t>children who </a:t>
            </a:r>
            <a:r>
              <a:rPr lang="en-US" sz="2600" dirty="0" smtClean="0"/>
              <a:t>experience or age out of care </a:t>
            </a:r>
            <a:r>
              <a:rPr lang="en-US" sz="2600" dirty="0"/>
              <a:t>have a prior history of adverse experiences and development, then a continued achievement gap may simply demonstrate that placement does not (fully) compensate for past disadvantage and policy and practice may be better served by addressing pre-existing disadvantage than by focusing on the role of OHP </a:t>
            </a:r>
            <a:r>
              <a:rPr lang="en-US" sz="2600" dirty="0" smtClean="0"/>
              <a:t>itself</a:t>
            </a:r>
            <a:endParaRPr lang="en-US" sz="2600" dirty="0"/>
          </a:p>
          <a:p>
            <a:r>
              <a:rPr lang="en-US" sz="2600" dirty="0"/>
              <a:t>If the disruption associated with </a:t>
            </a:r>
            <a:r>
              <a:rPr lang="en-US" sz="2600" dirty="0" smtClean="0"/>
              <a:t>OHP or aging out </a:t>
            </a:r>
            <a:r>
              <a:rPr lang="en-US" sz="2600" dirty="0"/>
              <a:t>significantly </a:t>
            </a:r>
            <a:r>
              <a:rPr lang="en-US" sz="2600" dirty="0" smtClean="0"/>
              <a:t>compromise social and economic outcomes</a:t>
            </a:r>
            <a:r>
              <a:rPr lang="en-US" sz="2600" dirty="0"/>
              <a:t>, then policy and practice would be best served by addressing the specific role and effects of </a:t>
            </a:r>
            <a:r>
              <a:rPr lang="en-US" sz="2600" dirty="0" smtClean="0"/>
              <a:t>placement or aging out</a:t>
            </a:r>
            <a:endParaRPr lang="en-US" sz="2600" dirty="0"/>
          </a:p>
          <a:p>
            <a:endParaRPr lang="en-US" sz="2400" dirty="0"/>
          </a:p>
        </p:txBody>
      </p:sp>
      <p:sp>
        <p:nvSpPr>
          <p:cNvPr id="4" name="Slide Number Placeholder 3"/>
          <p:cNvSpPr>
            <a:spLocks noGrp="1"/>
          </p:cNvSpPr>
          <p:nvPr>
            <p:ph type="sldNum" sz="quarter" idx="12"/>
          </p:nvPr>
        </p:nvSpPr>
        <p:spPr/>
        <p:txBody>
          <a:bodyPr/>
          <a:lstStyle/>
          <a:p>
            <a:pPr>
              <a:defRPr/>
            </a:pPr>
            <a:fld id="{B183CDFD-3BD2-47B2-9866-086CB174FE69}" type="slidenum">
              <a:rPr lang="en-US" smtClean="0"/>
              <a:pPr>
                <a:defRPr/>
              </a:pPr>
              <a:t>18</a:t>
            </a:fld>
            <a:endParaRPr lang="en-US" dirty="0"/>
          </a:p>
        </p:txBody>
      </p:sp>
    </p:spTree>
    <p:extLst>
      <p:ext uri="{BB962C8B-B14F-4D97-AF65-F5344CB8AC3E}">
        <p14:creationId xmlns:p14="http://schemas.microsoft.com/office/powerpoint/2010/main" val="1153616450"/>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a:t>
            </a:r>
            <a:endParaRPr lang="en-US" dirty="0"/>
          </a:p>
        </p:txBody>
      </p:sp>
      <p:sp>
        <p:nvSpPr>
          <p:cNvPr id="3" name="Content Placeholder 2"/>
          <p:cNvSpPr>
            <a:spLocks noGrp="1"/>
          </p:cNvSpPr>
          <p:nvPr>
            <p:ph idx="1"/>
          </p:nvPr>
        </p:nvSpPr>
        <p:spPr/>
        <p:txBody>
          <a:bodyPr/>
          <a:lstStyle/>
          <a:p>
            <a:r>
              <a:rPr lang="en-US" sz="2400" dirty="0" smtClean="0"/>
              <a:t>OHP and aging out may be related to individual or environmental factors that are also associated with adverse educational experiences and outcomes</a:t>
            </a:r>
          </a:p>
          <a:p>
            <a:r>
              <a:rPr lang="en-US" sz="2400" dirty="0" smtClean="0"/>
              <a:t>Especially when comparing children in OHP or those aging out to children in the general population, unmeasured differences are likely to bias estimates</a:t>
            </a:r>
          </a:p>
          <a:p>
            <a:r>
              <a:rPr lang="en-US" sz="2400" dirty="0" smtClean="0"/>
              <a:t>Most studies lack longitudinal observations of children before, during, and after OHP, and/or have relied on relatively small samples selected based on CPS-involvement</a:t>
            </a:r>
          </a:p>
          <a:p>
            <a:r>
              <a:rPr lang="en-US" sz="2400" dirty="0" smtClean="0"/>
              <a:t>The use of longitudinal administrative data for the population of children and youth in OHP in Wisconsin allows us to address some of these challenges   </a:t>
            </a:r>
          </a:p>
          <a:p>
            <a:endParaRPr lang="en-US" sz="2600" dirty="0"/>
          </a:p>
        </p:txBody>
      </p:sp>
    </p:spTree>
    <p:extLst>
      <p:ext uri="{BB962C8B-B14F-4D97-AF65-F5344CB8AC3E}">
        <p14:creationId xmlns:p14="http://schemas.microsoft.com/office/powerpoint/2010/main" val="2371957415"/>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a:t>
            </a:r>
            <a:endParaRPr lang="en-US" dirty="0"/>
          </a:p>
        </p:txBody>
      </p:sp>
      <p:sp>
        <p:nvSpPr>
          <p:cNvPr id="3" name="Content Placeholder 2"/>
          <p:cNvSpPr>
            <a:spLocks noGrp="1"/>
          </p:cNvSpPr>
          <p:nvPr>
            <p:ph idx="1"/>
          </p:nvPr>
        </p:nvSpPr>
        <p:spPr/>
        <p:txBody>
          <a:bodyPr/>
          <a:lstStyle/>
          <a:p>
            <a:r>
              <a:rPr lang="en-US" sz="2800" dirty="0" smtClean="0"/>
              <a:t>Collaborators: Maria </a:t>
            </a:r>
            <a:r>
              <a:rPr lang="en-US" sz="2800" dirty="0" err="1" smtClean="0"/>
              <a:t>Cancian</a:t>
            </a:r>
            <a:r>
              <a:rPr lang="en-US" sz="2800" dirty="0" smtClean="0"/>
              <a:t>, Sarah Font, Jennifer Noyes, Vanessa Rios-Salas</a:t>
            </a:r>
          </a:p>
          <a:p>
            <a:r>
              <a:rPr lang="en-US" sz="2800" dirty="0" smtClean="0"/>
              <a:t>We thank colleagues at the WI DCF and DPI for consultation on policy and data issues, and staff at IRP for data system construction and analysis.</a:t>
            </a:r>
          </a:p>
          <a:p>
            <a:r>
              <a:rPr lang="en-US" sz="2800" dirty="0" smtClean="0"/>
              <a:t>The research reported here was supported by DCF, DPI, U.S. DHHS, NIH and IRP. Any interpretation is solely of the authors and may not reflect the views of the sponsors.</a:t>
            </a:r>
          </a:p>
        </p:txBody>
      </p:sp>
    </p:spTree>
    <p:extLst>
      <p:ext uri="{BB962C8B-B14F-4D97-AF65-F5344CB8AC3E}">
        <p14:creationId xmlns:p14="http://schemas.microsoft.com/office/powerpoint/2010/main" val="2739983849"/>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a:t>
            </a:r>
            <a:endParaRPr lang="en-US" dirty="0"/>
          </a:p>
        </p:txBody>
      </p:sp>
      <p:sp>
        <p:nvSpPr>
          <p:cNvPr id="3" name="Content Placeholder 2"/>
          <p:cNvSpPr>
            <a:spLocks noGrp="1"/>
          </p:cNvSpPr>
          <p:nvPr>
            <p:ph idx="1"/>
          </p:nvPr>
        </p:nvSpPr>
        <p:spPr>
          <a:xfrm>
            <a:off x="454572" y="1447800"/>
            <a:ext cx="8229600" cy="4525963"/>
          </a:xfrm>
        </p:spPr>
        <p:txBody>
          <a:bodyPr/>
          <a:lstStyle/>
          <a:p>
            <a:r>
              <a:rPr lang="en-US" dirty="0"/>
              <a:t>C</a:t>
            </a:r>
            <a:r>
              <a:rPr lang="en-US" dirty="0" smtClean="0"/>
              <a:t>ompare children in care or aging out of care to other children with related experiences</a:t>
            </a:r>
          </a:p>
          <a:p>
            <a:r>
              <a:rPr lang="en-US" dirty="0" smtClean="0"/>
              <a:t>Control for extensive family and child characteristics measured in the MSPF or DPI data </a:t>
            </a:r>
          </a:p>
          <a:p>
            <a:r>
              <a:rPr lang="en-US" dirty="0" smtClean="0"/>
              <a:t>In some analyses, use child fixed-effects, which assess changes in children’s own outcomes over time</a:t>
            </a:r>
          </a:p>
          <a:p>
            <a:r>
              <a:rPr lang="en-US" dirty="0" smtClean="0"/>
              <a:t>Analyze differences across a range of outcomes</a:t>
            </a:r>
            <a:endParaRPr lang="en-US" dirty="0"/>
          </a:p>
        </p:txBody>
      </p:sp>
    </p:spTree>
    <p:extLst>
      <p:ext uri="{BB962C8B-B14F-4D97-AF65-F5344CB8AC3E}">
        <p14:creationId xmlns:p14="http://schemas.microsoft.com/office/powerpoint/2010/main" val="1165400171"/>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29000"/>
            <a:ext cx="8229600" cy="1020762"/>
          </a:xfrm>
        </p:spPr>
        <p:txBody>
          <a:bodyPr>
            <a:normAutofit fontScale="90000"/>
          </a:bodyPr>
          <a:lstStyle/>
          <a:p>
            <a:r>
              <a:rPr lang="en-US" dirty="0" smtClean="0"/>
              <a:t>Paper #1:</a:t>
            </a:r>
            <a:br>
              <a:rPr lang="en-US" dirty="0" smtClean="0"/>
            </a:br>
            <a:r>
              <a:rPr lang="en-US" dirty="0" smtClean="0"/>
              <a:t>Is OHP Causally Related to Academic Achievement</a:t>
            </a:r>
            <a:r>
              <a:rPr lang="en-US" dirty="0" smtClean="0"/>
              <a:t>?</a:t>
            </a:r>
            <a:br>
              <a:rPr lang="en-US" dirty="0" smtClean="0"/>
            </a:br>
            <a:r>
              <a:rPr lang="en-US" dirty="0"/>
              <a:t/>
            </a:r>
            <a:br>
              <a:rPr lang="en-US" dirty="0"/>
            </a:br>
            <a:r>
              <a:rPr lang="en-US" dirty="0" smtClean="0"/>
              <a:t/>
            </a:r>
            <a:br>
              <a:rPr lang="en-US" dirty="0" smtClean="0"/>
            </a:br>
            <a:r>
              <a:rPr lang="en-US" sz="2400" dirty="0">
                <a:effectLst/>
              </a:rPr>
              <a:t>Berger, Lawrence M., </a:t>
            </a:r>
            <a:r>
              <a:rPr lang="en-US" sz="2400" dirty="0" err="1">
                <a:effectLst/>
              </a:rPr>
              <a:t>Cancian</a:t>
            </a:r>
            <a:r>
              <a:rPr lang="en-US" sz="2400" dirty="0">
                <a:effectLst/>
              </a:rPr>
              <a:t>, Maria, Han, </a:t>
            </a:r>
            <a:r>
              <a:rPr lang="en-US" sz="2400" dirty="0" err="1">
                <a:effectLst/>
              </a:rPr>
              <a:t>Eunhee</a:t>
            </a:r>
            <a:r>
              <a:rPr lang="en-US" sz="2400" dirty="0">
                <a:effectLst/>
              </a:rPr>
              <a:t>, Noyes, Jennifer, and Rios-Salas, Vanessa. (2015). “Children’s Academic Achievement and Foster Care.” </a:t>
            </a:r>
            <a:r>
              <a:rPr lang="en-US" sz="2400" i="1" dirty="0">
                <a:effectLst/>
              </a:rPr>
              <a:t>Pediatrics</a:t>
            </a:r>
            <a:r>
              <a:rPr lang="en-US" sz="2400" dirty="0">
                <a:effectLst/>
              </a:rPr>
              <a:t>, 135(1), e109-e116</a:t>
            </a:r>
            <a:r>
              <a:rPr lang="en-US" sz="2400" i="1" dirty="0">
                <a:effectLst/>
              </a:rPr>
              <a:t>.</a:t>
            </a:r>
            <a:r>
              <a:rPr lang="en-US" sz="2400" dirty="0">
                <a:effectLst/>
              </a:rPr>
              <a:t/>
            </a:r>
            <a:br>
              <a:rPr lang="en-US" sz="2400" dirty="0">
                <a:effectLst/>
              </a:rPr>
            </a:br>
            <a:endParaRPr lang="en-US" sz="2400" dirty="0"/>
          </a:p>
        </p:txBody>
      </p:sp>
    </p:spTree>
    <p:extLst>
      <p:ext uri="{BB962C8B-B14F-4D97-AF65-F5344CB8AC3E}">
        <p14:creationId xmlns:p14="http://schemas.microsoft.com/office/powerpoint/2010/main" val="1137324089"/>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868362"/>
          </a:xfrm>
        </p:spPr>
        <p:txBody>
          <a:bodyPr>
            <a:normAutofit/>
          </a:bodyPr>
          <a:lstStyle/>
          <a:p>
            <a:r>
              <a:rPr lang="en-US" sz="3600" dirty="0" smtClean="0"/>
              <a:t>Comparison Groups</a:t>
            </a:r>
            <a:endParaRPr lang="en-US" sz="3600" dirty="0"/>
          </a:p>
        </p:txBody>
      </p:sp>
      <p:sp>
        <p:nvSpPr>
          <p:cNvPr id="3" name="Content Placeholder 2"/>
          <p:cNvSpPr>
            <a:spLocks noGrp="1"/>
          </p:cNvSpPr>
          <p:nvPr>
            <p:ph idx="1"/>
          </p:nvPr>
        </p:nvSpPr>
        <p:spPr>
          <a:xfrm>
            <a:off x="457200" y="1524000"/>
            <a:ext cx="8229600" cy="4525963"/>
          </a:xfrm>
        </p:spPr>
        <p:txBody>
          <a:bodyPr/>
          <a:lstStyle/>
          <a:p>
            <a:pPr>
              <a:spcBef>
                <a:spcPts val="0"/>
              </a:spcBef>
            </a:pPr>
            <a:r>
              <a:rPr lang="en-US" sz="2000" b="1" dirty="0" smtClean="0"/>
              <a:t>Current OHP</a:t>
            </a:r>
            <a:r>
              <a:rPr lang="en-US" sz="2000" dirty="0" smtClean="0"/>
              <a:t>: the child was in an OHP at the time of the test. </a:t>
            </a:r>
          </a:p>
          <a:p>
            <a:pPr>
              <a:spcBef>
                <a:spcPts val="0"/>
              </a:spcBef>
            </a:pPr>
            <a:r>
              <a:rPr lang="en-US" sz="2000" b="1" dirty="0" smtClean="0"/>
              <a:t>Recent OHP</a:t>
            </a:r>
            <a:r>
              <a:rPr lang="en-US" sz="2000" dirty="0" smtClean="0"/>
              <a:t>: the child was in an OHP at some point in the 12 months prior to the test, but in-home at the time of the test (the month of October in a given year). </a:t>
            </a:r>
          </a:p>
          <a:p>
            <a:pPr>
              <a:spcBef>
                <a:spcPts val="0"/>
              </a:spcBef>
            </a:pPr>
            <a:r>
              <a:rPr lang="en-US" sz="2000" b="1" dirty="0" smtClean="0"/>
              <a:t>Investigated but placed after test</a:t>
            </a:r>
            <a:r>
              <a:rPr lang="en-US" sz="2000" dirty="0" smtClean="0"/>
              <a:t>: the child had been investigated by CPS at some point between 1 and 5 months preceding the test and was not removed from home prior to the test, but was removed from home after the test and within 6 months of the investigation. </a:t>
            </a:r>
          </a:p>
          <a:p>
            <a:pPr>
              <a:spcBef>
                <a:spcPts val="0"/>
              </a:spcBef>
            </a:pPr>
            <a:r>
              <a:rPr lang="en-US" sz="2000" b="1" dirty="0" smtClean="0"/>
              <a:t>Investigated and not placed</a:t>
            </a:r>
            <a:r>
              <a:rPr lang="en-US" sz="2000" dirty="0" smtClean="0"/>
              <a:t>: the child was investigated by CPS at some point in the 12 months prior to the test, but was not removed from home prior to the test or within 6 months of the investigation (if the investigation occurred between 1 and 5 months prior to the test). </a:t>
            </a:r>
          </a:p>
          <a:p>
            <a:pPr>
              <a:spcBef>
                <a:spcPts val="0"/>
              </a:spcBef>
            </a:pPr>
            <a:r>
              <a:rPr lang="en-US" sz="2000" b="1" dirty="0" smtClean="0"/>
              <a:t>No CPS, but received SNAP</a:t>
            </a:r>
            <a:r>
              <a:rPr lang="en-US" sz="2000" dirty="0" smtClean="0"/>
              <a:t>: the child received SNAP in the 12 months prior to the test, but did not experience a CPS investigation or OHP.</a:t>
            </a:r>
          </a:p>
        </p:txBody>
      </p:sp>
      <p:sp>
        <p:nvSpPr>
          <p:cNvPr id="4" name="Slide Number Placeholder 3"/>
          <p:cNvSpPr>
            <a:spLocks noGrp="1"/>
          </p:cNvSpPr>
          <p:nvPr>
            <p:ph type="sldNum" sz="quarter" idx="12"/>
          </p:nvPr>
        </p:nvSpPr>
        <p:spPr/>
        <p:txBody>
          <a:bodyPr/>
          <a:lstStyle/>
          <a:p>
            <a:pPr>
              <a:defRPr/>
            </a:pPr>
            <a:fld id="{B183CDFD-3BD2-47B2-9866-086CB174FE69}" type="slidenum">
              <a:rPr lang="en-US" smtClean="0"/>
              <a:pPr>
                <a:defRPr/>
              </a:pPr>
              <a:t>22</a:t>
            </a:fld>
            <a:endParaRPr lang="en-US" dirty="0"/>
          </a:p>
        </p:txBody>
      </p:sp>
    </p:spTree>
    <p:extLst>
      <p:ext uri="{BB962C8B-B14F-4D97-AF65-F5344CB8AC3E}">
        <p14:creationId xmlns:p14="http://schemas.microsoft.com/office/powerpoint/2010/main" val="2352698580"/>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868362"/>
          </a:xfrm>
        </p:spPr>
        <p:txBody>
          <a:bodyPr>
            <a:normAutofit/>
          </a:bodyPr>
          <a:lstStyle/>
          <a:p>
            <a:r>
              <a:rPr lang="en-US" sz="3600" dirty="0" smtClean="0"/>
              <a:t>Methods</a:t>
            </a:r>
            <a:endParaRPr lang="en-US" sz="3600" dirty="0"/>
          </a:p>
        </p:txBody>
      </p:sp>
      <p:sp>
        <p:nvSpPr>
          <p:cNvPr id="3" name="Content Placeholder 2"/>
          <p:cNvSpPr>
            <a:spLocks noGrp="1"/>
          </p:cNvSpPr>
          <p:nvPr>
            <p:ph idx="1"/>
          </p:nvPr>
        </p:nvSpPr>
        <p:spPr>
          <a:xfrm>
            <a:off x="457200" y="1447800"/>
            <a:ext cx="8229600" cy="4525963"/>
          </a:xfrm>
        </p:spPr>
        <p:txBody>
          <a:bodyPr/>
          <a:lstStyle/>
          <a:p>
            <a:pPr>
              <a:spcBef>
                <a:spcPts val="0"/>
              </a:spcBef>
            </a:pPr>
            <a:r>
              <a:rPr lang="en-US" sz="2400" dirty="0" smtClean="0"/>
              <a:t>Bivariate (raw mean) comparisons with WI averages and among 5 comparison groups.</a:t>
            </a:r>
          </a:p>
          <a:p>
            <a:pPr>
              <a:spcBef>
                <a:spcPts val="0"/>
              </a:spcBef>
            </a:pPr>
            <a:r>
              <a:rPr lang="en-US" sz="2400" dirty="0" smtClean="0"/>
              <a:t>Regression models adjusting for covariates when estimating differences among the comparison groups.</a:t>
            </a:r>
          </a:p>
          <a:p>
            <a:pPr>
              <a:spcBef>
                <a:spcPts val="0"/>
              </a:spcBef>
            </a:pPr>
            <a:r>
              <a:rPr lang="en-US" sz="2400" dirty="0" smtClean="0"/>
              <a:t>Specifications differ by outcome, but consist of: </a:t>
            </a:r>
          </a:p>
          <a:p>
            <a:pPr marL="800100" lvl="1" indent="-342900">
              <a:spcBef>
                <a:spcPts val="0"/>
              </a:spcBef>
              <a:buFont typeface="+mj-lt"/>
              <a:buAutoNum type="arabicPeriod"/>
            </a:pPr>
            <a:r>
              <a:rPr lang="en-US" sz="2400" dirty="0" smtClean="0"/>
              <a:t>a </a:t>
            </a:r>
            <a:r>
              <a:rPr lang="en-US" sz="2400" dirty="0"/>
              <a:t>pooled OLS regression that considers placement status and test scores net of the full set of control variables; </a:t>
            </a:r>
            <a:endParaRPr lang="en-US" sz="2400" dirty="0" smtClean="0"/>
          </a:p>
          <a:p>
            <a:pPr marL="800100" lvl="1" indent="-342900">
              <a:spcBef>
                <a:spcPts val="0"/>
              </a:spcBef>
              <a:buFont typeface="+mj-lt"/>
              <a:buAutoNum type="arabicPeriod"/>
            </a:pPr>
            <a:r>
              <a:rPr lang="en-US" sz="2400" dirty="0" smtClean="0"/>
              <a:t>an </a:t>
            </a:r>
            <a:r>
              <a:rPr lang="en-US" sz="2400" dirty="0"/>
              <a:t>identical model that adds the previous year’s test score as an additional control; </a:t>
            </a:r>
            <a:endParaRPr lang="en-US" sz="2400" dirty="0" smtClean="0"/>
          </a:p>
          <a:p>
            <a:pPr marL="800100" lvl="1" indent="-342900">
              <a:spcBef>
                <a:spcPts val="0"/>
              </a:spcBef>
              <a:buFont typeface="+mj-lt"/>
              <a:buAutoNum type="arabicPeriod"/>
            </a:pPr>
            <a:r>
              <a:rPr lang="en-US" sz="2400" dirty="0" smtClean="0"/>
              <a:t>a </a:t>
            </a:r>
            <a:r>
              <a:rPr lang="en-US" sz="2400" dirty="0"/>
              <a:t>final model that includes child-specific fixed effects</a:t>
            </a:r>
            <a:r>
              <a:rPr lang="en-US" sz="2400" dirty="0" smtClean="0"/>
              <a:t>.</a:t>
            </a:r>
          </a:p>
          <a:p>
            <a:pPr lvl="0">
              <a:spcBef>
                <a:spcPts val="0"/>
              </a:spcBef>
            </a:pPr>
            <a:r>
              <a:rPr lang="en-US" sz="2400" dirty="0">
                <a:solidFill>
                  <a:srgbClr val="000000"/>
                </a:solidFill>
              </a:rPr>
              <a:t>The SNAP-only group is the reference group in all models. </a:t>
            </a:r>
          </a:p>
          <a:p>
            <a:pPr marL="800100" lvl="1" indent="-342900">
              <a:spcBef>
                <a:spcPts val="0"/>
              </a:spcBef>
              <a:buFont typeface="+mj-lt"/>
              <a:buAutoNum type="arabicPeriod"/>
            </a:pPr>
            <a:endParaRPr lang="en-US" sz="2400" dirty="0"/>
          </a:p>
          <a:p>
            <a:pPr marL="800100" lvl="1" indent="-342900">
              <a:spcBef>
                <a:spcPts val="0"/>
              </a:spcBef>
              <a:buFont typeface="+mj-lt"/>
              <a:buAutoNum type="arabicPeriod"/>
            </a:pPr>
            <a:endParaRPr lang="en-US" sz="2400" dirty="0"/>
          </a:p>
        </p:txBody>
      </p:sp>
      <p:sp>
        <p:nvSpPr>
          <p:cNvPr id="4" name="Slide Number Placeholder 3"/>
          <p:cNvSpPr>
            <a:spLocks noGrp="1"/>
          </p:cNvSpPr>
          <p:nvPr>
            <p:ph type="sldNum" sz="quarter" idx="12"/>
          </p:nvPr>
        </p:nvSpPr>
        <p:spPr/>
        <p:txBody>
          <a:bodyPr/>
          <a:lstStyle/>
          <a:p>
            <a:pPr>
              <a:defRPr/>
            </a:pPr>
            <a:fld id="{B183CDFD-3BD2-47B2-9866-086CB174FE69}" type="slidenum">
              <a:rPr lang="en-US" smtClean="0"/>
              <a:pPr>
                <a:defRPr/>
              </a:pPr>
              <a:t>23</a:t>
            </a:fld>
            <a:endParaRPr lang="en-US" dirty="0"/>
          </a:p>
        </p:txBody>
      </p:sp>
    </p:spTree>
    <p:extLst>
      <p:ext uri="{BB962C8B-B14F-4D97-AF65-F5344CB8AC3E}">
        <p14:creationId xmlns:p14="http://schemas.microsoft.com/office/powerpoint/2010/main" val="1707471243"/>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8108"/>
            <a:ext cx="7886700" cy="994172"/>
          </a:xfrm>
        </p:spPr>
        <p:txBody>
          <a:bodyPr>
            <a:normAutofit fontScale="90000"/>
          </a:bodyPr>
          <a:lstStyle/>
          <a:p>
            <a:r>
              <a:rPr lang="en-US" sz="2800" dirty="0">
                <a:cs typeface="Times New Roman" panose="02020603050405020304" pitchFamily="18" charset="0"/>
              </a:rPr>
              <a:t>Test </a:t>
            </a:r>
            <a:r>
              <a:rPr lang="en-US" sz="2800" dirty="0" smtClean="0">
                <a:cs typeface="Times New Roman" panose="02020603050405020304" pitchFamily="18" charset="0"/>
              </a:rPr>
              <a:t>Scores:</a:t>
            </a:r>
            <a:br>
              <a:rPr lang="en-US" sz="2800" dirty="0" smtClean="0">
                <a:cs typeface="Times New Roman" panose="02020603050405020304" pitchFamily="18" charset="0"/>
              </a:rPr>
            </a:br>
            <a:r>
              <a:rPr lang="en-US" sz="2800" dirty="0" smtClean="0">
                <a:cs typeface="Times New Roman" panose="02020603050405020304" pitchFamily="18" charset="0"/>
              </a:rPr>
              <a:t> </a:t>
            </a:r>
            <a:r>
              <a:rPr lang="en-US" sz="2800" dirty="0" smtClean="0"/>
              <a:t>OHP Itself is Unlikely to Have a Causal Effect on School Achievement</a:t>
            </a:r>
            <a:r>
              <a:rPr lang="en-US" sz="2800" dirty="0" smtClean="0">
                <a:cs typeface="Times New Roman" panose="02020603050405020304" pitchFamily="18" charset="0"/>
              </a:rPr>
              <a:t> (by OHP Status)</a:t>
            </a:r>
            <a:endParaRPr lang="en-US" sz="2800" dirty="0">
              <a:cs typeface="Times New Roman" panose="02020603050405020304" pitchFamily="18" charset="0"/>
            </a:endParaRPr>
          </a:p>
        </p:txBody>
      </p:sp>
      <p:graphicFrame>
        <p:nvGraphicFramePr>
          <p:cNvPr id="4" name="Chart 3"/>
          <p:cNvGraphicFramePr>
            <a:graphicFrameLocks/>
          </p:cNvGraphicFramePr>
          <p:nvPr>
            <p:extLst/>
          </p:nvPr>
        </p:nvGraphicFramePr>
        <p:xfrm>
          <a:off x="-2628" y="1660684"/>
          <a:ext cx="3911743" cy="359744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40248" y="5334694"/>
            <a:ext cx="9001124" cy="577081"/>
          </a:xfrm>
          <a:prstGeom prst="rect">
            <a:avLst/>
          </a:prstGeom>
          <a:noFill/>
        </p:spPr>
        <p:txBody>
          <a:bodyPr wrap="square" rtlCol="0">
            <a:spAutoFit/>
          </a:bodyPr>
          <a:lstStyle/>
          <a:p>
            <a:r>
              <a:rPr lang="en-US" sz="1050" dirty="0">
                <a:latin typeface="Times New Roman" panose="02020603050405020304" pitchFamily="18" charset="0"/>
                <a:cs typeface="Times New Roman" panose="02020603050405020304" pitchFamily="18" charset="0"/>
              </a:rPr>
              <a:t>Notes: Authors’ calculations using DPI and MSPF data. Sample includes students in grades 3 through 8 during school years 2005-06 through 2013-14 . Adjusted calculations control for child fixed-effects and other variables.</a:t>
            </a:r>
          </a:p>
          <a:p>
            <a:r>
              <a:rPr lang="en-US" sz="1050" dirty="0">
                <a:latin typeface="Times New Roman" panose="02020603050405020304" pitchFamily="18" charset="0"/>
                <a:cs typeface="Times New Roman" panose="02020603050405020304" pitchFamily="18" charset="0"/>
              </a:rPr>
              <a:t> </a:t>
            </a:r>
          </a:p>
        </p:txBody>
      </p:sp>
      <p:graphicFrame>
        <p:nvGraphicFramePr>
          <p:cNvPr id="6" name="Chart 5"/>
          <p:cNvGraphicFramePr>
            <a:graphicFrameLocks/>
          </p:cNvGraphicFramePr>
          <p:nvPr>
            <p:extLst>
              <p:ext uri="{D42A27DB-BD31-4B8C-83A1-F6EECF244321}">
                <p14:modId xmlns:p14="http://schemas.microsoft.com/office/powerpoint/2010/main" val="1237022591"/>
              </p:ext>
            </p:extLst>
          </p:nvPr>
        </p:nvGraphicFramePr>
        <p:xfrm>
          <a:off x="3909115" y="1918048"/>
          <a:ext cx="5082486" cy="334007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2483398" y="1507214"/>
            <a:ext cx="1205779" cy="369332"/>
          </a:xfrm>
          <a:prstGeom prst="rect">
            <a:avLst/>
          </a:prstGeom>
          <a:noFill/>
        </p:spPr>
        <p:txBody>
          <a:bodyPr wrap="none" rtlCol="0">
            <a:spAutoFit/>
          </a:bodyPr>
          <a:lstStyle/>
          <a:p>
            <a:r>
              <a:rPr lang="en-US" dirty="0">
                <a:latin typeface="Garamond" panose="02020404030301010803" pitchFamily="18" charset="0"/>
              </a:rPr>
              <a:t>Unadjusted</a:t>
            </a:r>
          </a:p>
        </p:txBody>
      </p:sp>
      <p:sp>
        <p:nvSpPr>
          <p:cNvPr id="7" name="TextBox 6"/>
          <p:cNvSpPr txBox="1"/>
          <p:nvPr/>
        </p:nvSpPr>
        <p:spPr>
          <a:xfrm>
            <a:off x="5607464" y="1533515"/>
            <a:ext cx="987771" cy="369332"/>
          </a:xfrm>
          <a:prstGeom prst="rect">
            <a:avLst/>
          </a:prstGeom>
          <a:noFill/>
        </p:spPr>
        <p:txBody>
          <a:bodyPr wrap="none" rtlCol="0">
            <a:spAutoFit/>
          </a:bodyPr>
          <a:lstStyle/>
          <a:p>
            <a:r>
              <a:rPr lang="en-US" dirty="0">
                <a:latin typeface="Garamond" panose="02020404030301010803" pitchFamily="18" charset="0"/>
              </a:rPr>
              <a:t>Adjusted</a:t>
            </a:r>
          </a:p>
        </p:txBody>
      </p:sp>
      <p:sp>
        <p:nvSpPr>
          <p:cNvPr id="8" name="Slide Number Placeholder 7"/>
          <p:cNvSpPr>
            <a:spLocks noGrp="1"/>
          </p:cNvSpPr>
          <p:nvPr>
            <p:ph type="sldNum" sz="quarter" idx="12"/>
          </p:nvPr>
        </p:nvSpPr>
        <p:spPr/>
        <p:txBody>
          <a:bodyPr/>
          <a:lstStyle/>
          <a:p>
            <a:pPr>
              <a:defRPr/>
            </a:pPr>
            <a:fld id="{B183CDFD-3BD2-47B2-9866-086CB174FE69}" type="slidenum">
              <a:rPr lang="en-US" smtClean="0"/>
              <a:pPr>
                <a:defRPr/>
              </a:pPr>
              <a:t>24</a:t>
            </a:fld>
            <a:endParaRPr lang="en-US" dirty="0"/>
          </a:p>
        </p:txBody>
      </p:sp>
    </p:spTree>
    <p:extLst>
      <p:ext uri="{BB962C8B-B14F-4D97-AF65-F5344CB8AC3E}">
        <p14:creationId xmlns:p14="http://schemas.microsoft.com/office/powerpoint/2010/main" val="695719216"/>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Content Placeholder 3"/>
          <p:cNvSpPr>
            <a:spLocks noGrp="1"/>
          </p:cNvSpPr>
          <p:nvPr>
            <p:ph idx="1"/>
          </p:nvPr>
        </p:nvSpPr>
        <p:spPr/>
        <p:txBody>
          <a:bodyPr/>
          <a:lstStyle/>
          <a:p>
            <a:r>
              <a:rPr lang="en-US" sz="2600" dirty="0">
                <a:latin typeface="+mj-lt"/>
                <a:ea typeface="Times New Roman" panose="02020603050405020304" pitchFamily="18" charset="0"/>
              </a:rPr>
              <a:t>On the </a:t>
            </a:r>
            <a:r>
              <a:rPr lang="en-US" sz="2600" dirty="0" smtClean="0">
                <a:latin typeface="+mj-lt"/>
                <a:ea typeface="Times New Roman" panose="02020603050405020304" pitchFamily="18" charset="0"/>
              </a:rPr>
              <a:t>whole:</a:t>
            </a:r>
          </a:p>
          <a:p>
            <a:pPr lvl="1"/>
            <a:r>
              <a:rPr lang="en-US" sz="2200" dirty="0" smtClean="0">
                <a:latin typeface="+mj-lt"/>
                <a:ea typeface="Times New Roman" panose="02020603050405020304" pitchFamily="18" charset="0"/>
              </a:rPr>
              <a:t>OHP </a:t>
            </a:r>
            <a:r>
              <a:rPr lang="en-US" sz="2200" dirty="0">
                <a:latin typeface="+mj-lt"/>
                <a:ea typeface="Times New Roman" panose="02020603050405020304" pitchFamily="18" charset="0"/>
              </a:rPr>
              <a:t>does not appear to have a particular </a:t>
            </a:r>
            <a:r>
              <a:rPr lang="en-US" sz="2200" dirty="0" smtClean="0">
                <a:latin typeface="+mj-lt"/>
                <a:ea typeface="Times New Roman" panose="02020603050405020304" pitchFamily="18" charset="0"/>
              </a:rPr>
              <a:t>negative influence </a:t>
            </a:r>
            <a:r>
              <a:rPr lang="en-US" sz="2200" dirty="0">
                <a:latin typeface="+mj-lt"/>
                <a:ea typeface="Times New Roman" panose="02020603050405020304" pitchFamily="18" charset="0"/>
              </a:rPr>
              <a:t>on academic </a:t>
            </a:r>
            <a:r>
              <a:rPr lang="en-US" sz="2200" dirty="0" smtClean="0">
                <a:latin typeface="+mj-lt"/>
                <a:ea typeface="Times New Roman" panose="02020603050405020304" pitchFamily="18" charset="0"/>
              </a:rPr>
              <a:t>achievement.</a:t>
            </a:r>
          </a:p>
          <a:p>
            <a:pPr lvl="1"/>
            <a:r>
              <a:rPr lang="en-US" sz="2200" dirty="0" smtClean="0">
                <a:latin typeface="+mj-lt"/>
                <a:ea typeface="Times New Roman" panose="02020603050405020304" pitchFamily="18" charset="0"/>
              </a:rPr>
              <a:t>However, it may </a:t>
            </a:r>
            <a:r>
              <a:rPr lang="en-US" sz="2200" dirty="0">
                <a:latin typeface="+mj-lt"/>
                <a:ea typeface="Times New Roman" panose="02020603050405020304" pitchFamily="18" charset="0"/>
              </a:rPr>
              <a:t>more directly influence other educational outcomes (grade retention, disciplinary actions, high school completion) that are more closely associated with social-emotional rather than cognitive development.</a:t>
            </a:r>
          </a:p>
          <a:p>
            <a:r>
              <a:rPr lang="en-US" sz="2600" dirty="0" smtClean="0">
                <a:latin typeface="+mj-lt"/>
              </a:rPr>
              <a:t>We found some </a:t>
            </a:r>
            <a:r>
              <a:rPr lang="en-US" sz="2600" dirty="0">
                <a:latin typeface="+mj-lt"/>
              </a:rPr>
              <a:t>differences by placement </a:t>
            </a:r>
            <a:r>
              <a:rPr lang="en-US" sz="2600" dirty="0" smtClean="0">
                <a:latin typeface="+mj-lt"/>
              </a:rPr>
              <a:t>characteristics.</a:t>
            </a:r>
          </a:p>
          <a:p>
            <a:pPr lvl="1"/>
            <a:r>
              <a:rPr lang="en-US" sz="2200" dirty="0" smtClean="0">
                <a:latin typeface="+mj-lt"/>
              </a:rPr>
              <a:t>Generally </a:t>
            </a:r>
            <a:r>
              <a:rPr lang="en-US" sz="2200" dirty="0">
                <a:latin typeface="+mj-lt"/>
              </a:rPr>
              <a:t>children experiencing less stability and congregate care fare </a:t>
            </a:r>
            <a:r>
              <a:rPr lang="en-US" sz="2200" dirty="0" smtClean="0">
                <a:latin typeface="+mj-lt"/>
              </a:rPr>
              <a:t>worse, even when accounting for child fixed effects.</a:t>
            </a:r>
            <a:endParaRPr lang="en-US" sz="2200" dirty="0">
              <a:latin typeface="+mj-lt"/>
            </a:endParaRPr>
          </a:p>
          <a:p>
            <a:endParaRPr lang="en-US" dirty="0"/>
          </a:p>
        </p:txBody>
      </p:sp>
      <p:sp>
        <p:nvSpPr>
          <p:cNvPr id="3" name="Slide Number Placeholder 2"/>
          <p:cNvSpPr>
            <a:spLocks noGrp="1"/>
          </p:cNvSpPr>
          <p:nvPr>
            <p:ph type="sldNum" sz="quarter" idx="12"/>
          </p:nvPr>
        </p:nvSpPr>
        <p:spPr/>
        <p:txBody>
          <a:bodyPr/>
          <a:lstStyle/>
          <a:p>
            <a:pPr>
              <a:defRPr/>
            </a:pPr>
            <a:fld id="{B183CDFD-3BD2-47B2-9866-086CB174FE69}" type="slidenum">
              <a:rPr lang="en-US" smtClean="0"/>
              <a:pPr>
                <a:defRPr/>
              </a:pPr>
              <a:t>25</a:t>
            </a:fld>
            <a:endParaRPr lang="en-US" dirty="0"/>
          </a:p>
        </p:txBody>
      </p:sp>
    </p:spTree>
    <p:extLst>
      <p:ext uri="{BB962C8B-B14F-4D97-AF65-F5344CB8AC3E}">
        <p14:creationId xmlns:p14="http://schemas.microsoft.com/office/powerpoint/2010/main" val="281624408"/>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3200"/>
            <a:ext cx="8229600" cy="1020762"/>
          </a:xfrm>
        </p:spPr>
        <p:txBody>
          <a:bodyPr>
            <a:normAutofit fontScale="90000"/>
          </a:bodyPr>
          <a:lstStyle/>
          <a:p>
            <a:r>
              <a:rPr lang="en-US" dirty="0" smtClean="0"/>
              <a:t/>
            </a:r>
            <a:br>
              <a:rPr lang="en-US" dirty="0" smtClean="0"/>
            </a:br>
            <a:r>
              <a:rPr lang="en-US" dirty="0"/>
              <a:t/>
            </a:r>
            <a:br>
              <a:rPr lang="en-US" dirty="0"/>
            </a:br>
            <a:r>
              <a:rPr lang="en-US" dirty="0" smtClean="0"/>
              <a:t>Paper #2:</a:t>
            </a:r>
            <a:r>
              <a:rPr lang="en-US" dirty="0" smtClean="0"/>
              <a:t/>
            </a:r>
            <a:br>
              <a:rPr lang="en-US" dirty="0" smtClean="0"/>
            </a:br>
            <a:r>
              <a:rPr lang="en-US" dirty="0" smtClean="0"/>
              <a:t>Does OHP Lead to Teen Motherhood</a:t>
            </a:r>
            <a:r>
              <a:rPr lang="en-US" dirty="0" smtClean="0"/>
              <a:t>?</a:t>
            </a:r>
            <a:br>
              <a:rPr lang="en-US" dirty="0" smtClean="0"/>
            </a:br>
            <a:r>
              <a:rPr lang="en-US" dirty="0"/>
              <a:t/>
            </a:r>
            <a:br>
              <a:rPr lang="en-US" dirty="0"/>
            </a:br>
            <a:r>
              <a:rPr lang="en-US" dirty="0" smtClean="0"/>
              <a:t/>
            </a:r>
            <a:br>
              <a:rPr lang="en-US" dirty="0" smtClean="0"/>
            </a:br>
            <a:r>
              <a:rPr lang="en-US" sz="2400" dirty="0">
                <a:effectLst/>
              </a:rPr>
              <a:t>Font, Sarah A., </a:t>
            </a:r>
            <a:r>
              <a:rPr lang="en-US" sz="2400" dirty="0" err="1">
                <a:effectLst/>
              </a:rPr>
              <a:t>Cancian</a:t>
            </a:r>
            <a:r>
              <a:rPr lang="en-US" sz="2400" dirty="0">
                <a:effectLst/>
              </a:rPr>
              <a:t>, Maria, and Berger, Lawrence M. (in press). “Prevalence and Risk Factors for Early Motherhood among Low-Income, Maltreated, and Foster Youth.” </a:t>
            </a:r>
            <a:r>
              <a:rPr lang="en-US" sz="2400" i="1" dirty="0">
                <a:effectLst/>
              </a:rPr>
              <a:t>Demography.</a:t>
            </a:r>
            <a:endParaRPr lang="en-US" sz="2400" dirty="0"/>
          </a:p>
        </p:txBody>
      </p:sp>
    </p:spTree>
    <p:extLst>
      <p:ext uri="{BB962C8B-B14F-4D97-AF65-F5344CB8AC3E}">
        <p14:creationId xmlns:p14="http://schemas.microsoft.com/office/powerpoint/2010/main" val="3450514361"/>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721" y="228600"/>
            <a:ext cx="8229600" cy="1020762"/>
          </a:xfrm>
        </p:spPr>
        <p:txBody>
          <a:bodyPr>
            <a:normAutofit/>
          </a:bodyPr>
          <a:lstStyle/>
          <a:p>
            <a:r>
              <a:rPr lang="en-US" sz="3600" dirty="0" smtClean="0"/>
              <a:t>Motivation</a:t>
            </a:r>
            <a:endParaRPr lang="en-US" sz="3600" dirty="0"/>
          </a:p>
        </p:txBody>
      </p:sp>
      <p:sp>
        <p:nvSpPr>
          <p:cNvPr id="3" name="Content Placeholder 2"/>
          <p:cNvSpPr>
            <a:spLocks noGrp="1"/>
          </p:cNvSpPr>
          <p:nvPr>
            <p:ph idx="1"/>
          </p:nvPr>
        </p:nvSpPr>
        <p:spPr/>
        <p:txBody>
          <a:bodyPr/>
          <a:lstStyle/>
          <a:p>
            <a:r>
              <a:rPr lang="en-US" sz="2800" dirty="0" smtClean="0"/>
              <a:t>Teen births are declining, yet CPS-involved youth are estimated to be up to 9 to 10 times as likely to have an early birth:</a:t>
            </a:r>
          </a:p>
          <a:p>
            <a:pPr lvl="1"/>
            <a:r>
              <a:rPr lang="en-US" sz="2400" dirty="0" smtClean="0"/>
              <a:t>Teen birth rate of 21% for youth aging out of foster care (</a:t>
            </a:r>
            <a:r>
              <a:rPr lang="en-US" sz="2400" dirty="0" err="1"/>
              <a:t>Shpiegel</a:t>
            </a:r>
            <a:r>
              <a:rPr lang="en-US" sz="2400" dirty="0"/>
              <a:t> et al., 2017</a:t>
            </a:r>
            <a:r>
              <a:rPr lang="en-US" sz="2400" dirty="0" smtClean="0"/>
              <a:t>)</a:t>
            </a:r>
          </a:p>
          <a:p>
            <a:pPr lvl="1"/>
            <a:r>
              <a:rPr lang="en-US" sz="2400" dirty="0" smtClean="0"/>
              <a:t>Birth by age 20 for 18% of youth with substantiated maltreatment (King, 2017)</a:t>
            </a:r>
          </a:p>
          <a:p>
            <a:pPr marL="514350" indent="-457200"/>
            <a:r>
              <a:rPr lang="en-US" dirty="0" smtClean="0"/>
              <a:t>Is CPS involvement or OHP likely to increase risk of an early birth?</a:t>
            </a:r>
          </a:p>
          <a:p>
            <a:pPr lvl="1"/>
            <a:endParaRPr lang="en-US" sz="2400" dirty="0" smtClean="0"/>
          </a:p>
          <a:p>
            <a:endParaRPr lang="en-US" dirty="0"/>
          </a:p>
        </p:txBody>
      </p:sp>
    </p:spTree>
    <p:extLst>
      <p:ext uri="{BB962C8B-B14F-4D97-AF65-F5344CB8AC3E}">
        <p14:creationId xmlns:p14="http://schemas.microsoft.com/office/powerpoint/2010/main" val="2962544636"/>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a:t>
            </a:r>
            <a:endParaRPr lang="en-US" dirty="0"/>
          </a:p>
        </p:txBody>
      </p:sp>
      <p:sp>
        <p:nvSpPr>
          <p:cNvPr id="3" name="Content Placeholder 2"/>
          <p:cNvSpPr>
            <a:spLocks noGrp="1"/>
          </p:cNvSpPr>
          <p:nvPr>
            <p:ph idx="1"/>
          </p:nvPr>
        </p:nvSpPr>
        <p:spPr/>
        <p:txBody>
          <a:bodyPr/>
          <a:lstStyle/>
          <a:p>
            <a:r>
              <a:rPr lang="en-US" dirty="0" smtClean="0"/>
              <a:t>Compare risk of early motherhood among girls 12 to 17</a:t>
            </a:r>
          </a:p>
          <a:p>
            <a:pPr lvl="1"/>
            <a:r>
              <a:rPr lang="en-US" dirty="0" smtClean="0"/>
              <a:t>Low income (in families receiving SNAP), but no CPS involvement</a:t>
            </a:r>
          </a:p>
          <a:p>
            <a:pPr lvl="1"/>
            <a:r>
              <a:rPr lang="en-US" dirty="0" smtClean="0"/>
              <a:t>CPS involved, but no foster care</a:t>
            </a:r>
          </a:p>
          <a:p>
            <a:pPr lvl="2"/>
            <a:r>
              <a:rPr lang="en-US" dirty="0" smtClean="0"/>
              <a:t>Before and after involvement</a:t>
            </a:r>
          </a:p>
          <a:p>
            <a:pPr lvl="1"/>
            <a:r>
              <a:rPr lang="en-US" dirty="0" smtClean="0"/>
              <a:t>Experiencing foster care</a:t>
            </a:r>
          </a:p>
          <a:p>
            <a:pPr lvl="2"/>
            <a:r>
              <a:rPr lang="en-US" dirty="0" smtClean="0"/>
              <a:t>Before, during, and after placement</a:t>
            </a:r>
            <a:endParaRPr lang="en-US" dirty="0"/>
          </a:p>
        </p:txBody>
      </p:sp>
    </p:spTree>
    <p:extLst>
      <p:ext uri="{BB962C8B-B14F-4D97-AF65-F5344CB8AC3E}">
        <p14:creationId xmlns:p14="http://schemas.microsoft.com/office/powerpoint/2010/main" val="2351047080"/>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Samples</a:t>
            </a:r>
            <a:endParaRPr lang="en-US" dirty="0"/>
          </a:p>
        </p:txBody>
      </p:sp>
      <p:sp>
        <p:nvSpPr>
          <p:cNvPr id="3" name="Content Placeholder 2"/>
          <p:cNvSpPr>
            <a:spLocks noGrp="1"/>
          </p:cNvSpPr>
          <p:nvPr>
            <p:ph idx="1"/>
          </p:nvPr>
        </p:nvSpPr>
        <p:spPr>
          <a:xfrm>
            <a:off x="454721" y="1432874"/>
            <a:ext cx="8229600" cy="4693289"/>
          </a:xfrm>
        </p:spPr>
        <p:txBody>
          <a:bodyPr/>
          <a:lstStyle/>
          <a:p>
            <a:r>
              <a:rPr lang="en-US" dirty="0" smtClean="0"/>
              <a:t>All girls in Wisconsin participating in SNAP and/or involved with CPS</a:t>
            </a:r>
          </a:p>
          <a:p>
            <a:pPr lvl="1"/>
            <a:r>
              <a:rPr lang="en-US" dirty="0" smtClean="0"/>
              <a:t>born 1991-1996 (observed from ages 12-18 in CPS records available from July 2004-January 2015)</a:t>
            </a:r>
          </a:p>
          <a:p>
            <a:pPr lvl="1"/>
            <a:r>
              <a:rPr lang="en-US" dirty="0" smtClean="0"/>
              <a:t>includes girls 7-12 in 2004, participation between 2004 &amp; 18</a:t>
            </a:r>
            <a:r>
              <a:rPr lang="en-US" baseline="30000" dirty="0" smtClean="0"/>
              <a:t>th</a:t>
            </a:r>
            <a:r>
              <a:rPr lang="en-US" dirty="0" smtClean="0"/>
              <a:t> </a:t>
            </a:r>
            <a:r>
              <a:rPr lang="en-US" dirty="0"/>
              <a:t>birthday </a:t>
            </a:r>
            <a:r>
              <a:rPr lang="en-US" sz="2000" dirty="0"/>
              <a:t>(i.e</a:t>
            </a:r>
            <a:r>
              <a:rPr lang="en-US" sz="2000" dirty="0" smtClean="0"/>
              <a:t>. longer </a:t>
            </a:r>
            <a:r>
              <a:rPr lang="en-US" sz="2000" dirty="0"/>
              <a:t>window if younger in 2004)</a:t>
            </a:r>
          </a:p>
          <a:p>
            <a:r>
              <a:rPr lang="en-US" dirty="0" smtClean="0"/>
              <a:t>Samples:</a:t>
            </a:r>
          </a:p>
          <a:p>
            <a:pPr lvl="1"/>
            <a:r>
              <a:rPr lang="en-US" dirty="0" smtClean="0"/>
              <a:t>SNAP-only, N= 48,913</a:t>
            </a:r>
          </a:p>
          <a:p>
            <a:pPr lvl="1"/>
            <a:r>
              <a:rPr lang="en-US" dirty="0" smtClean="0"/>
              <a:t>CPS, no foster care, N= 18,971</a:t>
            </a:r>
          </a:p>
          <a:p>
            <a:pPr lvl="1"/>
            <a:r>
              <a:rPr lang="en-US" dirty="0" smtClean="0"/>
              <a:t>Foster care, N= 4,030</a:t>
            </a:r>
            <a:endParaRPr lang="en-US" sz="2400" dirty="0"/>
          </a:p>
        </p:txBody>
      </p:sp>
    </p:spTree>
    <p:extLst>
      <p:ext uri="{BB962C8B-B14F-4D97-AF65-F5344CB8AC3E}">
        <p14:creationId xmlns:p14="http://schemas.microsoft.com/office/powerpoint/2010/main" val="3195100721"/>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Slide Number Placeholder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1173DD0-4D81-421F-B788-C2E2730B30E9}" type="slidenum">
              <a:rPr lang="en-US" sz="2600" b="1">
                <a:solidFill>
                  <a:schemeClr val="bg1"/>
                </a:solidFill>
              </a:rPr>
              <a:pPr/>
              <a:t>3</a:t>
            </a:fld>
            <a:endParaRPr lang="en-US" sz="2600" b="1" dirty="0">
              <a:solidFill>
                <a:schemeClr val="bg1"/>
              </a:solidFill>
            </a:endParaRPr>
          </a:p>
        </p:txBody>
      </p:sp>
      <p:sp>
        <p:nvSpPr>
          <p:cNvPr id="311299" name="AutoShape 2"/>
          <p:cNvSpPr>
            <a:spLocks noGrp="1" noChangeArrowheads="1"/>
          </p:cNvSpPr>
          <p:nvPr>
            <p:ph type="title"/>
          </p:nvPr>
        </p:nvSpPr>
        <p:spPr/>
        <p:txBody>
          <a:bodyPr>
            <a:noAutofit/>
          </a:bodyPr>
          <a:lstStyle/>
          <a:p>
            <a:pPr eaLnBrk="1" hangingPunct="1"/>
            <a:r>
              <a:rPr lang="en-US" sz="3600" dirty="0" smtClean="0"/>
              <a:t>The IRP Data Core and</a:t>
            </a:r>
            <a:br>
              <a:rPr lang="en-US" sz="3600" dirty="0" smtClean="0"/>
            </a:br>
            <a:r>
              <a:rPr lang="en-US" sz="3600" dirty="0" smtClean="0"/>
              <a:t>Development of the MSPF</a:t>
            </a:r>
          </a:p>
        </p:txBody>
      </p:sp>
      <p:sp>
        <p:nvSpPr>
          <p:cNvPr id="311300" name="Rectangle 3"/>
          <p:cNvSpPr>
            <a:spLocks noGrp="1" noChangeArrowheads="1"/>
          </p:cNvSpPr>
          <p:nvPr>
            <p:ph idx="1"/>
          </p:nvPr>
        </p:nvSpPr>
        <p:spPr>
          <a:xfrm>
            <a:off x="454721" y="1600200"/>
            <a:ext cx="8229600" cy="4953000"/>
          </a:xfrm>
        </p:spPr>
        <p:txBody>
          <a:bodyPr/>
          <a:lstStyle/>
          <a:p>
            <a:pPr eaLnBrk="1" hangingPunct="1">
              <a:lnSpc>
                <a:spcPct val="90000"/>
              </a:lnSpc>
            </a:pPr>
            <a:r>
              <a:rPr lang="en-US" sz="2000" b="1" dirty="0" smtClean="0"/>
              <a:t>History:</a:t>
            </a:r>
            <a:r>
              <a:rPr lang="en-US" sz="2000" dirty="0" smtClean="0"/>
              <a:t> Evolved from a series of evaluation projects conducted by IRP for the State of Wisconsin, including:</a:t>
            </a:r>
          </a:p>
          <a:p>
            <a:pPr eaLnBrk="1" hangingPunct="1">
              <a:lnSpc>
                <a:spcPct val="90000"/>
              </a:lnSpc>
              <a:buNone/>
            </a:pPr>
            <a:r>
              <a:rPr lang="en-US" sz="2000" dirty="0" smtClean="0"/>
              <a:t>		-- Court Record Database (CRD) 1983-current </a:t>
            </a:r>
          </a:p>
          <a:p>
            <a:pPr eaLnBrk="1" hangingPunct="1">
              <a:lnSpc>
                <a:spcPct val="90000"/>
              </a:lnSpc>
              <a:buNone/>
            </a:pPr>
            <a:r>
              <a:rPr lang="en-US" sz="2000" dirty="0" smtClean="0"/>
              <a:t>		-- Child Support Demonstration Evaluation (CSDE) 1997-2006 Formally organized as an IRP enterprise in 2009</a:t>
            </a:r>
          </a:p>
          <a:p>
            <a:pPr eaLnBrk="1" hangingPunct="1">
              <a:lnSpc>
                <a:spcPct val="90000"/>
              </a:lnSpc>
            </a:pPr>
            <a:r>
              <a:rPr lang="en-US" sz="2000" b="1" dirty="0" smtClean="0"/>
              <a:t>Funding:</a:t>
            </a:r>
            <a:r>
              <a:rPr lang="en-US" sz="2000" dirty="0" smtClean="0"/>
              <a:t> Primarily through research projects funded by grants and contracts from state and federal agencies; administrative support from UW-Madison and the IRP Core grant (USDHHS/ASPE)</a:t>
            </a:r>
          </a:p>
          <a:p>
            <a:pPr eaLnBrk="1" hangingPunct="1">
              <a:lnSpc>
                <a:spcPct val="90000"/>
              </a:lnSpc>
            </a:pPr>
            <a:r>
              <a:rPr lang="en-US" sz="2000" b="1" dirty="0" smtClean="0"/>
              <a:t>Organization:</a:t>
            </a:r>
            <a:r>
              <a:rPr lang="en-US" sz="2000" dirty="0" smtClean="0"/>
              <a:t> </a:t>
            </a:r>
          </a:p>
          <a:p>
            <a:pPr lvl="1">
              <a:lnSpc>
                <a:spcPct val="90000"/>
              </a:lnSpc>
            </a:pPr>
            <a:r>
              <a:rPr lang="en-US" sz="1700" dirty="0" smtClean="0"/>
              <a:t>Administrative Director: Hilary </a:t>
            </a:r>
            <a:r>
              <a:rPr lang="en-US" sz="1700" dirty="0" err="1" smtClean="0"/>
              <a:t>Shager</a:t>
            </a:r>
            <a:r>
              <a:rPr lang="en-US" sz="1700" dirty="0" smtClean="0"/>
              <a:t>, IRP Associate </a:t>
            </a:r>
            <a:r>
              <a:rPr lang="en-US" sz="1700" dirty="0"/>
              <a:t>Director</a:t>
            </a:r>
          </a:p>
          <a:p>
            <a:pPr lvl="1">
              <a:lnSpc>
                <a:spcPct val="90000"/>
              </a:lnSpc>
            </a:pPr>
            <a:r>
              <a:rPr lang="en-US" sz="1700" dirty="0"/>
              <a:t>Programming &amp; Data </a:t>
            </a:r>
            <a:r>
              <a:rPr lang="en-US" sz="1700" dirty="0" smtClean="0"/>
              <a:t>Supervisor</a:t>
            </a:r>
            <a:r>
              <a:rPr lang="en-US" sz="1700" dirty="0"/>
              <a:t>:  Lynn </a:t>
            </a:r>
            <a:r>
              <a:rPr lang="en-US" sz="1700" dirty="0" err="1" smtClean="0"/>
              <a:t>Wimer</a:t>
            </a:r>
            <a:endParaRPr lang="en-US" sz="1700" dirty="0" smtClean="0"/>
          </a:p>
          <a:p>
            <a:pPr lvl="1">
              <a:lnSpc>
                <a:spcPct val="90000"/>
              </a:lnSpc>
            </a:pPr>
            <a:r>
              <a:rPr lang="en-US" sz="1700" dirty="0" smtClean="0"/>
              <a:t>MSPF Technical Expert:  </a:t>
            </a:r>
            <a:r>
              <a:rPr lang="en-US" sz="1700" dirty="0"/>
              <a:t>Katie </a:t>
            </a:r>
            <a:r>
              <a:rPr lang="en-US" sz="1700" dirty="0" smtClean="0"/>
              <a:t>Thornton</a:t>
            </a:r>
          </a:p>
          <a:p>
            <a:pPr lvl="1">
              <a:lnSpc>
                <a:spcPct val="90000"/>
              </a:lnSpc>
            </a:pPr>
            <a:r>
              <a:rPr lang="en-US" sz="1700" dirty="0" smtClean="0"/>
              <a:t>Data Sharing and Institutional Liaison: Steven Cook</a:t>
            </a:r>
          </a:p>
          <a:p>
            <a:pPr lvl="1" eaLnBrk="1" hangingPunct="1">
              <a:lnSpc>
                <a:spcPct val="90000"/>
              </a:lnSpc>
            </a:pPr>
            <a:r>
              <a:rPr lang="en-US" sz="1700" dirty="0" smtClean="0"/>
              <a:t>Data Security Officer: Margaret Darby Townsend</a:t>
            </a:r>
          </a:p>
          <a:p>
            <a:pPr lvl="1" eaLnBrk="1" hangingPunct="1">
              <a:lnSpc>
                <a:spcPct val="90000"/>
              </a:lnSpc>
            </a:pPr>
            <a:r>
              <a:rPr lang="en-US" sz="1700" dirty="0" smtClean="0"/>
              <a:t>Budget and Pricing:  Hilary </a:t>
            </a:r>
            <a:r>
              <a:rPr lang="en-US" sz="1700" dirty="0" err="1" smtClean="0"/>
              <a:t>Shager</a:t>
            </a:r>
            <a:r>
              <a:rPr lang="en-US" sz="1700" dirty="0" smtClean="0"/>
              <a:t>, Lynn </a:t>
            </a:r>
            <a:r>
              <a:rPr lang="en-US" sz="1700" dirty="0" err="1" smtClean="0"/>
              <a:t>Wimer</a:t>
            </a:r>
            <a:endParaRPr lang="en-US" sz="1700" dirty="0" smtClean="0"/>
          </a:p>
          <a:p>
            <a:pPr lvl="1" eaLnBrk="1" hangingPunct="1">
              <a:lnSpc>
                <a:spcPct val="90000"/>
              </a:lnSpc>
            </a:pPr>
            <a:r>
              <a:rPr lang="en-US" sz="1700" dirty="0" smtClean="0"/>
              <a:t>Programmers:  Mike Curtis, Dan Ross, Jane Smith, Katie Thornton,                                                              		     Lynn </a:t>
            </a:r>
            <a:r>
              <a:rPr lang="en-US" sz="1700" dirty="0" err="1" smtClean="0"/>
              <a:t>Wimer</a:t>
            </a:r>
            <a:endParaRPr lang="en-US" sz="1700" dirty="0" smtClean="0"/>
          </a:p>
          <a:p>
            <a:pPr lvl="1" eaLnBrk="1" hangingPunct="1">
              <a:lnSpc>
                <a:spcPct val="90000"/>
              </a:lnSpc>
            </a:pPr>
            <a:endParaRPr lang="en-US" sz="1800" dirty="0" smtClean="0"/>
          </a:p>
        </p:txBody>
      </p:sp>
      <p:sp>
        <p:nvSpPr>
          <p:cNvPr id="5" name="Slide Number Placeholder 4"/>
          <p:cNvSpPr>
            <a:spLocks noGrp="1"/>
          </p:cNvSpPr>
          <p:nvPr>
            <p:ph type="sldNum" sz="quarter" idx="12"/>
          </p:nvPr>
        </p:nvSpPr>
        <p:spPr/>
        <p:txBody>
          <a:bodyPr/>
          <a:lstStyle/>
          <a:p>
            <a:pPr>
              <a:defRPr/>
            </a:pPr>
            <a:endParaRPr lang="en-US" dirty="0"/>
          </a:p>
        </p:txBody>
      </p:sp>
    </p:spTree>
    <p:extLst>
      <p:ext uri="{BB962C8B-B14F-4D97-AF65-F5344CB8AC3E}">
        <p14:creationId xmlns:p14="http://schemas.microsoft.com/office/powerpoint/2010/main" val="3385120980"/>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p:txBody>
          <a:bodyPr/>
          <a:lstStyle/>
          <a:p>
            <a:r>
              <a:rPr lang="en-US" dirty="0" smtClean="0"/>
              <a:t>Survival analysis: Age of first conception resulting in a birth (-9 months),</a:t>
            </a:r>
            <a:r>
              <a:rPr lang="en-US" dirty="0"/>
              <a:t> </a:t>
            </a:r>
            <a:r>
              <a:rPr lang="en-US" dirty="0" smtClean="0"/>
              <a:t>from 12 to 18</a:t>
            </a:r>
          </a:p>
          <a:p>
            <a:r>
              <a:rPr lang="en-US" dirty="0" smtClean="0"/>
              <a:t>Models include:</a:t>
            </a:r>
          </a:p>
          <a:p>
            <a:pPr lvl="1"/>
            <a:r>
              <a:rPr lang="en-US" dirty="0" smtClean="0"/>
              <a:t>Time invariant: SNAP-only, CPS, foster care</a:t>
            </a:r>
          </a:p>
          <a:p>
            <a:pPr lvl="1"/>
            <a:r>
              <a:rPr lang="en-US" dirty="0" smtClean="0"/>
              <a:t>Time-variant: SNAP-only, pre-CPS, post-CPS, pre-foster, during foster, post-foster</a:t>
            </a:r>
          </a:p>
          <a:p>
            <a:pPr lvl="1"/>
            <a:r>
              <a:rPr lang="en-US" dirty="0" smtClean="0"/>
              <a:t>Supplementary analysis for foster care only: post-foster risk by placement and exit type </a:t>
            </a:r>
            <a:endParaRPr lang="en-US" dirty="0"/>
          </a:p>
        </p:txBody>
      </p:sp>
    </p:spTree>
    <p:extLst>
      <p:ext uri="{BB962C8B-B14F-4D97-AF65-F5344CB8AC3E}">
        <p14:creationId xmlns:p14="http://schemas.microsoft.com/office/powerpoint/2010/main" val="587062026"/>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effectLst/>
              </a:rPr>
              <a:t>Risk of Early Motherhood</a:t>
            </a:r>
            <a:endParaRPr lang="en-US" sz="3200" dirty="0"/>
          </a:p>
        </p:txBody>
      </p:sp>
      <p:graphicFrame>
        <p:nvGraphicFramePr>
          <p:cNvPr id="13" name="Content Placeholder 12"/>
          <p:cNvGraphicFramePr>
            <a:graphicFrameLocks noGrp="1"/>
          </p:cNvGraphicFramePr>
          <p:nvPr>
            <p:ph idx="1"/>
            <p:extLst/>
          </p:nvPr>
        </p:nvGraphicFramePr>
        <p:xfrm>
          <a:off x="247649" y="2114949"/>
          <a:ext cx="8591552" cy="2481025"/>
        </p:xfrm>
        <a:graphic>
          <a:graphicData uri="http://schemas.openxmlformats.org/drawingml/2006/table">
            <a:tbl>
              <a:tblPr/>
              <a:tblGrid>
                <a:gridCol w="2160899">
                  <a:extLst>
                    <a:ext uri="{9D8B030D-6E8A-4147-A177-3AD203B41FA5}">
                      <a16:colId xmlns="" xmlns:a16="http://schemas.microsoft.com/office/drawing/2014/main" val="2418333982"/>
                    </a:ext>
                  </a:extLst>
                </a:gridCol>
                <a:gridCol w="829559">
                  <a:extLst>
                    <a:ext uri="{9D8B030D-6E8A-4147-A177-3AD203B41FA5}">
                      <a16:colId xmlns="" xmlns:a16="http://schemas.microsoft.com/office/drawing/2014/main" val="3690525921"/>
                    </a:ext>
                  </a:extLst>
                </a:gridCol>
                <a:gridCol w="933254">
                  <a:extLst>
                    <a:ext uri="{9D8B030D-6E8A-4147-A177-3AD203B41FA5}">
                      <a16:colId xmlns="" xmlns:a16="http://schemas.microsoft.com/office/drawing/2014/main" val="1552497047"/>
                    </a:ext>
                  </a:extLst>
                </a:gridCol>
                <a:gridCol w="688157">
                  <a:extLst>
                    <a:ext uri="{9D8B030D-6E8A-4147-A177-3AD203B41FA5}">
                      <a16:colId xmlns="" xmlns:a16="http://schemas.microsoft.com/office/drawing/2014/main" val="3246078889"/>
                    </a:ext>
                  </a:extLst>
                </a:gridCol>
                <a:gridCol w="42450">
                  <a:extLst>
                    <a:ext uri="{9D8B030D-6E8A-4147-A177-3AD203B41FA5}">
                      <a16:colId xmlns="" xmlns:a16="http://schemas.microsoft.com/office/drawing/2014/main" val="3640244335"/>
                    </a:ext>
                  </a:extLst>
                </a:gridCol>
                <a:gridCol w="745231">
                  <a:extLst>
                    <a:ext uri="{9D8B030D-6E8A-4147-A177-3AD203B41FA5}">
                      <a16:colId xmlns="" xmlns:a16="http://schemas.microsoft.com/office/drawing/2014/main" val="429060467"/>
                    </a:ext>
                  </a:extLst>
                </a:gridCol>
                <a:gridCol w="855177">
                  <a:extLst>
                    <a:ext uri="{9D8B030D-6E8A-4147-A177-3AD203B41FA5}">
                      <a16:colId xmlns="" xmlns:a16="http://schemas.microsoft.com/office/drawing/2014/main" val="604850008"/>
                    </a:ext>
                  </a:extLst>
                </a:gridCol>
                <a:gridCol w="478172">
                  <a:extLst>
                    <a:ext uri="{9D8B030D-6E8A-4147-A177-3AD203B41FA5}">
                      <a16:colId xmlns="" xmlns:a16="http://schemas.microsoft.com/office/drawing/2014/main" val="860669516"/>
                    </a:ext>
                  </a:extLst>
                </a:gridCol>
                <a:gridCol w="91310">
                  <a:extLst>
                    <a:ext uri="{9D8B030D-6E8A-4147-A177-3AD203B41FA5}">
                      <a16:colId xmlns="" xmlns:a16="http://schemas.microsoft.com/office/drawing/2014/main" val="2767526337"/>
                    </a:ext>
                  </a:extLst>
                </a:gridCol>
                <a:gridCol w="504464">
                  <a:extLst>
                    <a:ext uri="{9D8B030D-6E8A-4147-A177-3AD203B41FA5}">
                      <a16:colId xmlns="" xmlns:a16="http://schemas.microsoft.com/office/drawing/2014/main" val="3515635762"/>
                    </a:ext>
                  </a:extLst>
                </a:gridCol>
                <a:gridCol w="845234">
                  <a:extLst>
                    <a:ext uri="{9D8B030D-6E8A-4147-A177-3AD203B41FA5}">
                      <a16:colId xmlns="" xmlns:a16="http://schemas.microsoft.com/office/drawing/2014/main" val="3276280152"/>
                    </a:ext>
                  </a:extLst>
                </a:gridCol>
                <a:gridCol w="417645">
                  <a:extLst>
                    <a:ext uri="{9D8B030D-6E8A-4147-A177-3AD203B41FA5}">
                      <a16:colId xmlns="" xmlns:a16="http://schemas.microsoft.com/office/drawing/2014/main" val="3793215912"/>
                    </a:ext>
                  </a:extLst>
                </a:gridCol>
              </a:tblGrid>
              <a:tr h="496205">
                <a:tc>
                  <a:txBody>
                    <a:bodyPr/>
                    <a:lstStyle/>
                    <a:p>
                      <a:pPr algn="l" fontAlgn="ctr"/>
                      <a:endParaRPr lang="en-US" sz="1600" b="0" i="0" u="none" strike="noStrike">
                        <a:solidFill>
                          <a:srgbClr val="000000"/>
                        </a:solidFill>
                        <a:effectLst/>
                        <a:latin typeface="Times New Roman" panose="02020603050405020304" pitchFamily="18" charset="0"/>
                      </a:endParaRPr>
                    </a:p>
                  </a:txBody>
                  <a:tcPr marL="8525" marR="8525" marT="8525" marB="0" anchor="ctr">
                    <a:lnL>
                      <a:noFill/>
                    </a:lnL>
                    <a:lnR>
                      <a:noFill/>
                    </a:lnR>
                    <a:lnT>
                      <a:noFill/>
                    </a:lnT>
                    <a:lnB>
                      <a:noFill/>
                    </a:lnB>
                  </a:tcPr>
                </a:tc>
                <a:tc gridSpan="3">
                  <a:txBody>
                    <a:bodyPr/>
                    <a:lstStyle/>
                    <a:p>
                      <a:pPr algn="ctr" fontAlgn="ctr"/>
                      <a:r>
                        <a:rPr lang="en-US" sz="1600" b="1" dirty="0" smtClean="0"/>
                        <a:t>Model 1</a:t>
                      </a:r>
                      <a:endParaRPr lang="en-US" sz="1600" b="1" dirty="0"/>
                    </a:p>
                  </a:txBody>
                  <a:tcPr marL="8525" marR="8525" marT="8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600" b="1"/>
                        <a:t> </a:t>
                      </a:r>
                    </a:p>
                  </a:txBody>
                  <a:tcPr marL="8525" marR="8525" marT="8525" marB="0" anchor="ctr">
                    <a:lnL>
                      <a:noFill/>
                    </a:lnL>
                    <a:lnR>
                      <a:noFill/>
                    </a:lnR>
                    <a:lnT>
                      <a:noFill/>
                    </a:lnT>
                    <a:lnB w="6350" cap="flat" cmpd="sng" algn="ctr">
                      <a:solidFill>
                        <a:srgbClr val="000000"/>
                      </a:solidFill>
                      <a:prstDash val="solid"/>
                      <a:round/>
                      <a:headEnd type="none" w="med" len="med"/>
                      <a:tailEnd type="none" w="med" len="med"/>
                    </a:lnB>
                  </a:tcPr>
                </a:tc>
                <a:tc gridSpan="3">
                  <a:txBody>
                    <a:bodyPr/>
                    <a:lstStyle/>
                    <a:p>
                      <a:pPr algn="ctr" fontAlgn="ctr"/>
                      <a:r>
                        <a:rPr lang="en-US" sz="1600" b="1" dirty="0"/>
                        <a:t>Model 2</a:t>
                      </a:r>
                    </a:p>
                  </a:txBody>
                  <a:tcPr marL="8525" marR="8525" marT="8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600" b="1" dirty="0"/>
                        <a:t> </a:t>
                      </a:r>
                    </a:p>
                  </a:txBody>
                  <a:tcPr marL="8525" marR="8525" marT="8525" marB="0" anchor="ctr">
                    <a:lnL>
                      <a:noFill/>
                    </a:lnL>
                    <a:lnR>
                      <a:noFill/>
                    </a:lnR>
                    <a:lnT>
                      <a:noFill/>
                    </a:lnT>
                    <a:lnB w="6350" cap="flat" cmpd="sng" algn="ctr">
                      <a:solidFill>
                        <a:srgbClr val="000000"/>
                      </a:solidFill>
                      <a:prstDash val="solid"/>
                      <a:round/>
                      <a:headEnd type="none" w="med" len="med"/>
                      <a:tailEnd type="none" w="med" len="med"/>
                    </a:lnB>
                  </a:tcPr>
                </a:tc>
                <a:tc gridSpan="3">
                  <a:txBody>
                    <a:bodyPr/>
                    <a:lstStyle/>
                    <a:p>
                      <a:pPr algn="ctr" fontAlgn="ctr"/>
                      <a:r>
                        <a:rPr lang="en-US" sz="1600" b="1" dirty="0"/>
                        <a:t>Model 3</a:t>
                      </a:r>
                    </a:p>
                  </a:txBody>
                  <a:tcPr marL="8525" marR="8525" marT="8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4171408737"/>
                  </a:ext>
                </a:extLst>
              </a:tr>
              <a:tr h="496205">
                <a:tc>
                  <a:txBody>
                    <a:bodyPr/>
                    <a:lstStyle/>
                    <a:p>
                      <a:pPr algn="l" fontAlgn="ctr"/>
                      <a:endParaRPr lang="en-US" sz="1600" b="0" i="0" u="none" strike="noStrike" dirty="0">
                        <a:solidFill>
                          <a:srgbClr val="000000"/>
                        </a:solidFill>
                        <a:effectLst/>
                        <a:latin typeface="Times New Roman" panose="02020603050405020304" pitchFamily="18" charset="0"/>
                      </a:endParaRPr>
                    </a:p>
                  </a:txBody>
                  <a:tcPr marL="8525" marR="8525" marT="8525" marB="0" anchor="ctr">
                    <a:lnL>
                      <a:noFill/>
                    </a:lnL>
                    <a:lnR>
                      <a:noFill/>
                    </a:lnR>
                    <a:lnT>
                      <a:noFill/>
                    </a:lnT>
                    <a:lnB>
                      <a:noFill/>
                    </a:lnB>
                  </a:tcPr>
                </a:tc>
                <a:tc>
                  <a:txBody>
                    <a:bodyPr/>
                    <a:lstStyle/>
                    <a:p>
                      <a:pPr algn="ctr" fontAlgn="ctr"/>
                      <a:r>
                        <a:rPr lang="en-US" sz="1600" dirty="0"/>
                        <a:t>b</a:t>
                      </a:r>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dirty="0"/>
                        <a:t>(SE)</a:t>
                      </a:r>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dirty="0"/>
                        <a:t>HR</a:t>
                      </a:r>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600"/>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dirty="0"/>
                        <a:t>b</a:t>
                      </a:r>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dirty="0"/>
                        <a:t>(SE)</a:t>
                      </a:r>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dirty="0"/>
                        <a:t>HR</a:t>
                      </a:r>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600" dirty="0"/>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a:t>b</a:t>
                      </a:r>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dirty="0"/>
                        <a:t>(SE)</a:t>
                      </a:r>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a:t>HR</a:t>
                      </a:r>
                    </a:p>
                  </a:txBody>
                  <a:tcPr marL="8525" marR="8525" marT="8525"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35411288"/>
                  </a:ext>
                </a:extLst>
              </a:tr>
              <a:tr h="496205">
                <a:tc>
                  <a:txBody>
                    <a:bodyPr/>
                    <a:lstStyle/>
                    <a:p>
                      <a:pPr algn="l" fontAlgn="ctr"/>
                      <a:r>
                        <a:rPr lang="en-US" sz="1600" i="1" dirty="0"/>
                        <a:t>Sample type (reference = </a:t>
                      </a:r>
                      <a:r>
                        <a:rPr lang="en-US" sz="1600" i="1" dirty="0" smtClean="0"/>
                        <a:t>    SNAP)</a:t>
                      </a:r>
                      <a:r>
                        <a:rPr lang="en-US" sz="1600" b="0" i="1" u="none" strike="noStrike" baseline="30000" dirty="0" smtClean="0">
                          <a:solidFill>
                            <a:srgbClr val="000000"/>
                          </a:solidFill>
                          <a:effectLst/>
                          <a:latin typeface="Times New Roman" panose="02020603050405020304" pitchFamily="18" charset="0"/>
                        </a:rPr>
                        <a:t>a</a:t>
                      </a:r>
                      <a:endParaRPr lang="en-US" sz="1600" b="0" i="1" u="none" strike="noStrike" dirty="0">
                        <a:solidFill>
                          <a:srgbClr val="000000"/>
                        </a:solidFill>
                        <a:effectLst/>
                        <a:latin typeface="Times New Roman" panose="02020603050405020304" pitchFamily="18" charset="0"/>
                      </a:endParaRPr>
                    </a:p>
                  </a:txBody>
                  <a:tcPr marL="8525" marR="8525" marT="8525" marB="0" anchor="ctr">
                    <a:lnL>
                      <a:noFill/>
                    </a:lnL>
                    <a:lnR>
                      <a:noFill/>
                    </a:lnR>
                    <a:lnT>
                      <a:noFill/>
                    </a:lnT>
                    <a:lnB>
                      <a:noFill/>
                    </a:lnB>
                  </a:tcPr>
                </a:tc>
                <a:tc>
                  <a:txBody>
                    <a:bodyPr/>
                    <a:lstStyle/>
                    <a:p>
                      <a:pPr algn="ctr" fontAlgn="ctr"/>
                      <a:endParaRPr lang="en-US" sz="1600" dirty="0"/>
                    </a:p>
                  </a:txBody>
                  <a:tcPr marL="8525" marR="8525" marT="8525" marB="0" anchor="ctr">
                    <a:lnL>
                      <a:noFill/>
                    </a:lnL>
                    <a:lnR>
                      <a:noFill/>
                    </a:lnR>
                    <a:lnT>
                      <a:noFill/>
                    </a:lnT>
                    <a:lnB>
                      <a:noFill/>
                    </a:lnB>
                  </a:tcPr>
                </a:tc>
                <a:tc>
                  <a:txBody>
                    <a:bodyPr/>
                    <a:lstStyle/>
                    <a:p>
                      <a:pPr algn="ctr" fontAlgn="b"/>
                      <a:endParaRPr lang="en-US" sz="1600" dirty="0"/>
                    </a:p>
                  </a:txBody>
                  <a:tcPr marL="8525" marR="8525" marT="8525" marB="0" anchor="b">
                    <a:lnL>
                      <a:noFill/>
                    </a:lnL>
                    <a:lnR>
                      <a:noFill/>
                    </a:lnR>
                    <a:lnT>
                      <a:noFill/>
                    </a:lnT>
                    <a:lnB>
                      <a:noFill/>
                    </a:lnB>
                  </a:tcPr>
                </a:tc>
                <a:tc>
                  <a:txBody>
                    <a:bodyPr/>
                    <a:lstStyle/>
                    <a:p>
                      <a:pPr algn="ctr" fontAlgn="b"/>
                      <a:endParaRPr lang="en-US" sz="1600" dirty="0"/>
                    </a:p>
                  </a:txBody>
                  <a:tcPr marL="8525" marR="8525" marT="8525" marB="0" anchor="b">
                    <a:lnL>
                      <a:noFill/>
                    </a:lnL>
                    <a:lnR>
                      <a:noFill/>
                    </a:lnR>
                    <a:lnT>
                      <a:noFill/>
                    </a:lnT>
                    <a:lnB>
                      <a:noFill/>
                    </a:lnB>
                  </a:tcPr>
                </a:tc>
                <a:tc>
                  <a:txBody>
                    <a:bodyPr/>
                    <a:lstStyle/>
                    <a:p>
                      <a:pPr algn="ctr" fontAlgn="b"/>
                      <a:endParaRPr lang="en-US" sz="1600" dirty="0"/>
                    </a:p>
                  </a:txBody>
                  <a:tcPr marL="8525" marR="8525" marT="8525" marB="0" anchor="b">
                    <a:lnL>
                      <a:noFill/>
                    </a:lnL>
                    <a:lnR>
                      <a:noFill/>
                    </a:lnR>
                    <a:lnT>
                      <a:noFill/>
                    </a:lnT>
                    <a:lnB>
                      <a:noFill/>
                    </a:lnB>
                  </a:tcPr>
                </a:tc>
                <a:tc>
                  <a:txBody>
                    <a:bodyPr/>
                    <a:lstStyle/>
                    <a:p>
                      <a:pPr algn="ctr" fontAlgn="b"/>
                      <a:endParaRPr lang="en-US" sz="1600" dirty="0"/>
                    </a:p>
                  </a:txBody>
                  <a:tcPr marL="8525" marR="8525" marT="8525" marB="0" anchor="b">
                    <a:lnL>
                      <a:noFill/>
                    </a:lnL>
                    <a:lnR>
                      <a:noFill/>
                    </a:lnR>
                    <a:lnT>
                      <a:noFill/>
                    </a:lnT>
                    <a:lnB>
                      <a:noFill/>
                    </a:lnB>
                  </a:tcPr>
                </a:tc>
                <a:tc>
                  <a:txBody>
                    <a:bodyPr/>
                    <a:lstStyle/>
                    <a:p>
                      <a:pPr algn="ctr" fontAlgn="b"/>
                      <a:endParaRPr lang="en-US" sz="1600" dirty="0"/>
                    </a:p>
                  </a:txBody>
                  <a:tcPr marL="8525" marR="8525" marT="8525" marB="0" anchor="b">
                    <a:lnL>
                      <a:noFill/>
                    </a:lnL>
                    <a:lnR>
                      <a:noFill/>
                    </a:lnR>
                    <a:lnT>
                      <a:noFill/>
                    </a:lnT>
                    <a:lnB>
                      <a:noFill/>
                    </a:lnB>
                  </a:tcPr>
                </a:tc>
                <a:tc>
                  <a:txBody>
                    <a:bodyPr/>
                    <a:lstStyle/>
                    <a:p>
                      <a:pPr algn="ctr" fontAlgn="b"/>
                      <a:endParaRPr lang="en-US" sz="1600"/>
                    </a:p>
                  </a:txBody>
                  <a:tcPr marL="8525" marR="8525" marT="8525" marB="0" anchor="b">
                    <a:lnL>
                      <a:noFill/>
                    </a:lnL>
                    <a:lnR>
                      <a:noFill/>
                    </a:lnR>
                    <a:lnT>
                      <a:noFill/>
                    </a:lnT>
                    <a:lnB>
                      <a:noFill/>
                    </a:lnB>
                  </a:tcPr>
                </a:tc>
                <a:tc>
                  <a:txBody>
                    <a:bodyPr/>
                    <a:lstStyle/>
                    <a:p>
                      <a:pPr algn="ctr" fontAlgn="b"/>
                      <a:endParaRPr lang="en-US" sz="1600"/>
                    </a:p>
                  </a:txBody>
                  <a:tcPr marL="8525" marR="8525" marT="8525" marB="0" anchor="b">
                    <a:lnL>
                      <a:noFill/>
                    </a:lnL>
                    <a:lnR>
                      <a:noFill/>
                    </a:lnR>
                    <a:lnT>
                      <a:noFill/>
                    </a:lnT>
                    <a:lnB>
                      <a:noFill/>
                    </a:lnB>
                  </a:tcPr>
                </a:tc>
                <a:tc>
                  <a:txBody>
                    <a:bodyPr/>
                    <a:lstStyle/>
                    <a:p>
                      <a:pPr algn="ctr" fontAlgn="b"/>
                      <a:endParaRPr lang="en-US" sz="1600" dirty="0"/>
                    </a:p>
                  </a:txBody>
                  <a:tcPr marL="8525" marR="8525" marT="8525" marB="0" anchor="b">
                    <a:lnL>
                      <a:noFill/>
                    </a:lnL>
                    <a:lnR>
                      <a:noFill/>
                    </a:lnR>
                    <a:lnT>
                      <a:noFill/>
                    </a:lnT>
                    <a:lnB>
                      <a:noFill/>
                    </a:lnB>
                  </a:tcPr>
                </a:tc>
                <a:tc>
                  <a:txBody>
                    <a:bodyPr/>
                    <a:lstStyle/>
                    <a:p>
                      <a:pPr algn="ctr" fontAlgn="b"/>
                      <a:endParaRPr lang="en-US" sz="1600" dirty="0"/>
                    </a:p>
                  </a:txBody>
                  <a:tcPr marL="8525" marR="8525" marT="8525" marB="0" anchor="b">
                    <a:lnL>
                      <a:noFill/>
                    </a:lnL>
                    <a:lnR>
                      <a:noFill/>
                    </a:lnR>
                    <a:lnT>
                      <a:noFill/>
                    </a:lnT>
                    <a:lnB>
                      <a:noFill/>
                    </a:lnB>
                  </a:tcPr>
                </a:tc>
                <a:tc>
                  <a:txBody>
                    <a:bodyPr/>
                    <a:lstStyle/>
                    <a:p>
                      <a:pPr algn="ctr" fontAlgn="b"/>
                      <a:endParaRPr lang="en-US" sz="1600"/>
                    </a:p>
                  </a:txBody>
                  <a:tcPr marL="8525" marR="8525" marT="8525" marB="0" anchor="b">
                    <a:lnL>
                      <a:noFill/>
                    </a:lnL>
                    <a:lnR>
                      <a:noFill/>
                    </a:lnR>
                    <a:lnT>
                      <a:noFill/>
                    </a:lnT>
                    <a:lnB>
                      <a:noFill/>
                    </a:lnB>
                  </a:tcPr>
                </a:tc>
                <a:extLst>
                  <a:ext uri="{0D108BD9-81ED-4DB2-BD59-A6C34878D82A}">
                    <a16:rowId xmlns="" xmlns:a16="http://schemas.microsoft.com/office/drawing/2014/main" val="1505107155"/>
                  </a:ext>
                </a:extLst>
              </a:tr>
              <a:tr h="496205">
                <a:tc>
                  <a:txBody>
                    <a:bodyPr/>
                    <a:lstStyle/>
                    <a:p>
                      <a:pPr lvl="1" algn="l" fontAlgn="ctr"/>
                      <a:r>
                        <a:rPr lang="en-US" sz="1600" dirty="0"/>
                        <a:t>CPS </a:t>
                      </a:r>
                    </a:p>
                  </a:txBody>
                  <a:tcPr marL="8525" marR="8525" marT="8525" marB="0" anchor="ctr">
                    <a:lnL>
                      <a:noFill/>
                    </a:lnL>
                    <a:lnR>
                      <a:noFill/>
                    </a:lnR>
                    <a:lnT>
                      <a:noFill/>
                    </a:lnT>
                    <a:lnB>
                      <a:noFill/>
                    </a:lnB>
                  </a:tcPr>
                </a:tc>
                <a:tc>
                  <a:txBody>
                    <a:bodyPr/>
                    <a:lstStyle/>
                    <a:p>
                      <a:pPr algn="ctr" fontAlgn="ctr"/>
                      <a:r>
                        <a:rPr lang="en-US" sz="1600" dirty="0"/>
                        <a:t>0.77</a:t>
                      </a:r>
                    </a:p>
                  </a:txBody>
                  <a:tcPr marL="8525" marR="8525" marT="8525" marB="0" anchor="ctr">
                    <a:lnL>
                      <a:noFill/>
                    </a:lnL>
                    <a:lnR>
                      <a:noFill/>
                    </a:lnR>
                    <a:lnT>
                      <a:noFill/>
                    </a:lnT>
                    <a:lnB>
                      <a:noFill/>
                    </a:lnB>
                  </a:tcPr>
                </a:tc>
                <a:tc>
                  <a:txBody>
                    <a:bodyPr/>
                    <a:lstStyle/>
                    <a:p>
                      <a:pPr algn="ctr" fontAlgn="ctr"/>
                      <a:r>
                        <a:rPr lang="en-US" sz="1600" dirty="0"/>
                        <a:t>(0.02)</a:t>
                      </a:r>
                      <a:r>
                        <a:rPr lang="en-US" sz="1000" dirty="0"/>
                        <a:t>***</a:t>
                      </a:r>
                    </a:p>
                  </a:txBody>
                  <a:tcPr marL="8525" marR="8525" marT="8525" marB="0" anchor="ctr">
                    <a:lnL>
                      <a:noFill/>
                    </a:lnL>
                    <a:lnR>
                      <a:noFill/>
                    </a:lnR>
                    <a:lnT>
                      <a:noFill/>
                    </a:lnT>
                    <a:lnB>
                      <a:noFill/>
                    </a:lnB>
                  </a:tcPr>
                </a:tc>
                <a:tc>
                  <a:txBody>
                    <a:bodyPr/>
                    <a:lstStyle/>
                    <a:p>
                      <a:pPr algn="ctr" fontAlgn="ctr"/>
                      <a:r>
                        <a:rPr lang="en-US" sz="2000" dirty="0"/>
                        <a:t>2.16</a:t>
                      </a:r>
                    </a:p>
                  </a:txBody>
                  <a:tcPr marL="8525" marR="8525" marT="8525" marB="0" anchor="ctr">
                    <a:lnL>
                      <a:noFill/>
                    </a:lnL>
                    <a:lnR>
                      <a:noFill/>
                    </a:lnR>
                    <a:lnT>
                      <a:noFill/>
                    </a:lnT>
                    <a:lnB>
                      <a:noFill/>
                    </a:lnB>
                  </a:tcPr>
                </a:tc>
                <a:tc>
                  <a:txBody>
                    <a:bodyPr/>
                    <a:lstStyle/>
                    <a:p>
                      <a:pPr algn="ctr" fontAlgn="ctr"/>
                      <a:endParaRPr lang="en-US" sz="1600" dirty="0"/>
                    </a:p>
                  </a:txBody>
                  <a:tcPr marL="8525" marR="8525" marT="8525" marB="0" anchor="ctr">
                    <a:lnL>
                      <a:noFill/>
                    </a:lnL>
                    <a:lnR>
                      <a:noFill/>
                    </a:lnR>
                    <a:lnT>
                      <a:noFill/>
                    </a:lnT>
                    <a:lnB>
                      <a:noFill/>
                    </a:lnB>
                  </a:tcPr>
                </a:tc>
                <a:tc>
                  <a:txBody>
                    <a:bodyPr/>
                    <a:lstStyle/>
                    <a:p>
                      <a:pPr algn="ctr" fontAlgn="ctr"/>
                      <a:r>
                        <a:rPr lang="en-US" sz="1600" dirty="0"/>
                        <a:t>0.74</a:t>
                      </a:r>
                    </a:p>
                  </a:txBody>
                  <a:tcPr marL="8525" marR="8525" marT="8525" marB="0" anchor="ctr">
                    <a:lnL>
                      <a:noFill/>
                    </a:lnL>
                    <a:lnR>
                      <a:noFill/>
                    </a:lnR>
                    <a:lnT>
                      <a:noFill/>
                    </a:lnT>
                    <a:lnB>
                      <a:noFill/>
                    </a:lnB>
                  </a:tcPr>
                </a:tc>
                <a:tc>
                  <a:txBody>
                    <a:bodyPr/>
                    <a:lstStyle/>
                    <a:p>
                      <a:pPr algn="ctr" fontAlgn="ctr"/>
                      <a:r>
                        <a:rPr lang="en-US" sz="1600" dirty="0"/>
                        <a:t>(0.02)</a:t>
                      </a:r>
                      <a:r>
                        <a:rPr lang="en-US" sz="1000" dirty="0"/>
                        <a:t>***</a:t>
                      </a:r>
                    </a:p>
                  </a:txBody>
                  <a:tcPr marL="8525" marR="8525" marT="8525" marB="0" anchor="ctr">
                    <a:lnL>
                      <a:noFill/>
                    </a:lnL>
                    <a:lnR>
                      <a:noFill/>
                    </a:lnR>
                    <a:lnT>
                      <a:noFill/>
                    </a:lnT>
                    <a:lnB>
                      <a:noFill/>
                    </a:lnB>
                  </a:tcPr>
                </a:tc>
                <a:tc>
                  <a:txBody>
                    <a:bodyPr/>
                    <a:lstStyle/>
                    <a:p>
                      <a:pPr algn="ctr" fontAlgn="ctr"/>
                      <a:r>
                        <a:rPr lang="en-US" sz="2000" dirty="0"/>
                        <a:t>2.1</a:t>
                      </a:r>
                    </a:p>
                  </a:txBody>
                  <a:tcPr marL="8525" marR="8525" marT="8525" marB="0" anchor="ctr">
                    <a:lnL>
                      <a:noFill/>
                    </a:lnL>
                    <a:lnR>
                      <a:noFill/>
                    </a:lnR>
                    <a:lnT>
                      <a:noFill/>
                    </a:lnT>
                    <a:lnB>
                      <a:noFill/>
                    </a:lnB>
                  </a:tcPr>
                </a:tc>
                <a:tc>
                  <a:txBody>
                    <a:bodyPr/>
                    <a:lstStyle/>
                    <a:p>
                      <a:pPr algn="ctr" fontAlgn="ctr"/>
                      <a:endParaRPr lang="en-US" sz="1600" dirty="0"/>
                    </a:p>
                  </a:txBody>
                  <a:tcPr marL="8525" marR="8525" marT="8525" marB="0" anchor="ctr">
                    <a:lnL>
                      <a:noFill/>
                    </a:lnL>
                    <a:lnR>
                      <a:noFill/>
                    </a:lnR>
                    <a:lnT>
                      <a:noFill/>
                    </a:lnT>
                    <a:lnB>
                      <a:noFill/>
                    </a:lnB>
                  </a:tcPr>
                </a:tc>
                <a:tc>
                  <a:txBody>
                    <a:bodyPr/>
                    <a:lstStyle/>
                    <a:p>
                      <a:pPr algn="ctr" fontAlgn="ctr"/>
                      <a:r>
                        <a:rPr lang="en-US" sz="1600" dirty="0"/>
                        <a:t>0.71</a:t>
                      </a:r>
                    </a:p>
                  </a:txBody>
                  <a:tcPr marL="8525" marR="8525" marT="8525" marB="0" anchor="ctr">
                    <a:lnL>
                      <a:noFill/>
                    </a:lnL>
                    <a:lnR>
                      <a:noFill/>
                    </a:lnR>
                    <a:lnT>
                      <a:noFill/>
                    </a:lnT>
                    <a:lnB>
                      <a:noFill/>
                    </a:lnB>
                  </a:tcPr>
                </a:tc>
                <a:tc>
                  <a:txBody>
                    <a:bodyPr/>
                    <a:lstStyle/>
                    <a:p>
                      <a:pPr algn="ctr" fontAlgn="ctr"/>
                      <a:r>
                        <a:rPr lang="en-US" sz="1600" dirty="0"/>
                        <a:t>(0.02)</a:t>
                      </a:r>
                      <a:r>
                        <a:rPr lang="en-US" sz="1000" dirty="0"/>
                        <a:t>***</a:t>
                      </a:r>
                    </a:p>
                  </a:txBody>
                  <a:tcPr marL="8525" marR="8525" marT="8525" marB="0" anchor="ctr">
                    <a:lnL>
                      <a:noFill/>
                    </a:lnL>
                    <a:lnR>
                      <a:noFill/>
                    </a:lnR>
                    <a:lnT>
                      <a:noFill/>
                    </a:lnT>
                    <a:lnB>
                      <a:noFill/>
                    </a:lnB>
                  </a:tcPr>
                </a:tc>
                <a:tc>
                  <a:txBody>
                    <a:bodyPr/>
                    <a:lstStyle/>
                    <a:p>
                      <a:pPr algn="ctr" fontAlgn="ctr"/>
                      <a:r>
                        <a:rPr lang="en-US" sz="1600" dirty="0"/>
                        <a:t>2.04</a:t>
                      </a:r>
                    </a:p>
                  </a:txBody>
                  <a:tcPr marL="8525" marR="8525" marT="8525" marB="0" anchor="ctr">
                    <a:lnL>
                      <a:noFill/>
                    </a:lnL>
                    <a:lnR>
                      <a:noFill/>
                    </a:lnR>
                    <a:lnT>
                      <a:noFill/>
                    </a:lnT>
                    <a:lnB>
                      <a:noFill/>
                    </a:lnB>
                  </a:tcPr>
                </a:tc>
                <a:extLst>
                  <a:ext uri="{0D108BD9-81ED-4DB2-BD59-A6C34878D82A}">
                    <a16:rowId xmlns="" xmlns:a16="http://schemas.microsoft.com/office/drawing/2014/main" val="1629832315"/>
                  </a:ext>
                </a:extLst>
              </a:tr>
              <a:tr h="496205">
                <a:tc>
                  <a:txBody>
                    <a:bodyPr/>
                    <a:lstStyle/>
                    <a:p>
                      <a:pPr lvl="1" algn="l" fontAlgn="ctr"/>
                      <a:r>
                        <a:rPr lang="en-US" sz="1600" dirty="0"/>
                        <a:t>Foster care</a:t>
                      </a:r>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1600" dirty="0"/>
                        <a:t>1.07</a:t>
                      </a:r>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1600" dirty="0"/>
                        <a:t>(0.04)</a:t>
                      </a:r>
                      <a:r>
                        <a:rPr lang="en-US" sz="1000" dirty="0"/>
                        <a:t>***</a:t>
                      </a:r>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2000" dirty="0"/>
                        <a:t>2.91</a:t>
                      </a:r>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endParaRPr lang="en-US" sz="1600" dirty="0"/>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1600" dirty="0"/>
                        <a:t>1.01</a:t>
                      </a:r>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1600" dirty="0"/>
                        <a:t>(0.04)</a:t>
                      </a:r>
                      <a:r>
                        <a:rPr lang="en-US" sz="1000" dirty="0"/>
                        <a:t>***</a:t>
                      </a:r>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2000" dirty="0"/>
                        <a:t>2.75</a:t>
                      </a:r>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endParaRPr lang="en-US" sz="1600" dirty="0"/>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1600" dirty="0"/>
                        <a:t>0.96</a:t>
                      </a:r>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1600" dirty="0"/>
                        <a:t>(0.04)</a:t>
                      </a:r>
                      <a:r>
                        <a:rPr lang="en-US" sz="1000" dirty="0"/>
                        <a:t>***</a:t>
                      </a:r>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1600" dirty="0"/>
                        <a:t>2.62</a:t>
                      </a:r>
                    </a:p>
                  </a:txBody>
                  <a:tcPr marL="8525" marR="8525" marT="8525"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751013317"/>
                  </a:ext>
                </a:extLst>
              </a:tr>
            </a:tbl>
          </a:graphicData>
        </a:graphic>
      </p:graphicFrame>
      <p:sp>
        <p:nvSpPr>
          <p:cNvPr id="16" name="Rectangle 15"/>
          <p:cNvSpPr/>
          <p:nvPr/>
        </p:nvSpPr>
        <p:spPr>
          <a:xfrm>
            <a:off x="247649" y="4595974"/>
            <a:ext cx="8591551" cy="430887"/>
          </a:xfrm>
          <a:prstGeom prst="rect">
            <a:avLst/>
          </a:prstGeom>
        </p:spPr>
        <p:txBody>
          <a:bodyPr wrap="square">
            <a:spAutoFit/>
          </a:bodyPr>
          <a:lstStyle/>
          <a:p>
            <a:r>
              <a:rPr lang="en-US" sz="1100" dirty="0"/>
              <a:t>Note: Log hazard coefficients and standard errors. HR=Hazard Ratio. N=5,017,787 person-months; 8,590 births. Models include county fixed effects. a. Applying conventional statistical tests, CPS different from foster care at p&lt;.001 in all models. * p&lt;.05 *** p&lt;.001</a:t>
            </a:r>
          </a:p>
        </p:txBody>
      </p:sp>
    </p:spTree>
    <p:extLst>
      <p:ext uri="{BB962C8B-B14F-4D97-AF65-F5344CB8AC3E}">
        <p14:creationId xmlns:p14="http://schemas.microsoft.com/office/powerpoint/2010/main" val="4007664816"/>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effectLst/>
              </a:rPr>
              <a:t>Timing of CPS and Foster Care as Predictors </a:t>
            </a:r>
            <a:br>
              <a:rPr lang="en-US" sz="2800" b="1" dirty="0" smtClean="0">
                <a:effectLst/>
              </a:rPr>
            </a:br>
            <a:r>
              <a:rPr lang="en-US" sz="2800" b="1" dirty="0" smtClean="0">
                <a:effectLst/>
              </a:rPr>
              <a:t>of Early Motherhood</a:t>
            </a:r>
            <a:endParaRPr lang="en-US" sz="2800" dirty="0"/>
          </a:p>
        </p:txBody>
      </p:sp>
      <p:graphicFrame>
        <p:nvGraphicFramePr>
          <p:cNvPr id="5" name="Table 4"/>
          <p:cNvGraphicFramePr>
            <a:graphicFrameLocks noGrp="1"/>
          </p:cNvGraphicFramePr>
          <p:nvPr>
            <p:extLst/>
          </p:nvPr>
        </p:nvGraphicFramePr>
        <p:xfrm>
          <a:off x="457200" y="1409307"/>
          <a:ext cx="8229600" cy="4215765"/>
        </p:xfrm>
        <a:graphic>
          <a:graphicData uri="http://schemas.openxmlformats.org/drawingml/2006/table">
            <a:tbl>
              <a:tblPr/>
              <a:tblGrid>
                <a:gridCol w="4943475">
                  <a:extLst>
                    <a:ext uri="{9D8B030D-6E8A-4147-A177-3AD203B41FA5}">
                      <a16:colId xmlns="" xmlns:a16="http://schemas.microsoft.com/office/drawing/2014/main" val="1870171039"/>
                    </a:ext>
                  </a:extLst>
                </a:gridCol>
                <a:gridCol w="1114425">
                  <a:extLst>
                    <a:ext uri="{9D8B030D-6E8A-4147-A177-3AD203B41FA5}">
                      <a16:colId xmlns="" xmlns:a16="http://schemas.microsoft.com/office/drawing/2014/main" val="1289879055"/>
                    </a:ext>
                  </a:extLst>
                </a:gridCol>
                <a:gridCol w="1123950">
                  <a:extLst>
                    <a:ext uri="{9D8B030D-6E8A-4147-A177-3AD203B41FA5}">
                      <a16:colId xmlns="" xmlns:a16="http://schemas.microsoft.com/office/drawing/2014/main" val="2695854386"/>
                    </a:ext>
                  </a:extLst>
                </a:gridCol>
                <a:gridCol w="1047750">
                  <a:extLst>
                    <a:ext uri="{9D8B030D-6E8A-4147-A177-3AD203B41FA5}">
                      <a16:colId xmlns="" xmlns:a16="http://schemas.microsoft.com/office/drawing/2014/main" val="2613902928"/>
                    </a:ext>
                  </a:extLst>
                </a:gridCol>
              </a:tblGrid>
              <a:tr h="219790">
                <a:tc gridSpan="4">
                  <a:txBody>
                    <a:bodyPr/>
                    <a:lstStyle/>
                    <a:p>
                      <a:pPr algn="l" fontAlgn="b"/>
                      <a:r>
                        <a:rPr lang="en-US" sz="1400" b="1" dirty="0" smtClean="0"/>
                        <a:t>Timing </a:t>
                      </a:r>
                      <a:r>
                        <a:rPr lang="en-US" sz="1400" b="1" dirty="0"/>
                        <a:t>of CPS and Foster Care as Predictors of Early Motherhood</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3952385418"/>
                  </a:ext>
                </a:extLst>
              </a:tr>
              <a:tr h="219790">
                <a:tc>
                  <a:txBody>
                    <a:bodyPr/>
                    <a:lstStyle/>
                    <a:p>
                      <a:pPr algn="l" fontAlgn="ctr"/>
                      <a:endParaRPr lang="en-US" sz="1400" dirty="0"/>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400" dirty="0"/>
                        <a:t>b</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400" dirty="0"/>
                        <a:t>(se)</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400" dirty="0"/>
                        <a:t>HR</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863205311"/>
                  </a:ext>
                </a:extLst>
              </a:tr>
              <a:tr h="249847">
                <a:tc>
                  <a:txBody>
                    <a:bodyPr/>
                    <a:lstStyle/>
                    <a:p>
                      <a:pPr algn="l" fontAlgn="ctr"/>
                      <a:r>
                        <a:rPr lang="en-US" sz="1400" i="1" dirty="0" smtClean="0"/>
                        <a:t>Model 1. Demographic controls</a:t>
                      </a:r>
                      <a:endParaRPr lang="en-US" sz="1400" i="1" dirty="0"/>
                    </a:p>
                  </a:txBody>
                  <a:tcPr marL="9525" marR="9525" marT="9525" marB="0" anchor="ctr">
                    <a:lnL>
                      <a:noFill/>
                    </a:lnL>
                    <a:lnR>
                      <a:noFill/>
                    </a:lnR>
                    <a:lnT>
                      <a:noFill/>
                    </a:lnT>
                    <a:lnB>
                      <a:noFill/>
                    </a:lnB>
                  </a:tcPr>
                </a:tc>
                <a:tc>
                  <a:txBody>
                    <a:bodyPr/>
                    <a:lstStyle/>
                    <a:p>
                      <a:endParaRPr lang="en-US" sz="1600" dirty="0"/>
                    </a:p>
                  </a:txBody>
                  <a:tcPr marL="9525" marR="9525" marT="9525" marB="0" anchor="b">
                    <a:lnL>
                      <a:noFill/>
                    </a:lnL>
                    <a:lnR>
                      <a:noFill/>
                    </a:lnR>
                    <a:lnT>
                      <a:noFill/>
                    </a:lnT>
                    <a:lnB>
                      <a:noFill/>
                    </a:lnB>
                  </a:tcPr>
                </a:tc>
                <a:tc>
                  <a:txBody>
                    <a:bodyPr/>
                    <a:lstStyle/>
                    <a:p>
                      <a:endParaRPr lang="en-US" sz="1600"/>
                    </a:p>
                  </a:txBody>
                  <a:tcPr marL="9525" marR="9525" marT="9525" marB="0" anchor="b">
                    <a:lnL>
                      <a:noFill/>
                    </a:lnL>
                    <a:lnR>
                      <a:noFill/>
                    </a:lnR>
                    <a:lnT>
                      <a:noFill/>
                    </a:lnT>
                    <a:lnB>
                      <a:noFill/>
                    </a:lnB>
                  </a:tcPr>
                </a:tc>
                <a:tc>
                  <a:txBody>
                    <a:bodyPr/>
                    <a:lstStyle/>
                    <a:p>
                      <a:pPr algn="ctr" fontAlgn="b"/>
                      <a:endParaRPr lang="en-US" sz="1400"/>
                    </a:p>
                  </a:txBody>
                  <a:tcPr marL="9525" marR="9525" marT="9525" marB="0" anchor="b">
                    <a:lnL>
                      <a:noFill/>
                    </a:lnL>
                    <a:lnR>
                      <a:noFill/>
                    </a:lnR>
                    <a:lnT>
                      <a:noFill/>
                    </a:lnT>
                    <a:lnB>
                      <a:noFill/>
                    </a:lnB>
                  </a:tcPr>
                </a:tc>
                <a:extLst>
                  <a:ext uri="{0D108BD9-81ED-4DB2-BD59-A6C34878D82A}">
                    <a16:rowId xmlns="" xmlns:a16="http://schemas.microsoft.com/office/drawing/2014/main" val="4003856801"/>
                  </a:ext>
                </a:extLst>
              </a:tr>
              <a:tr h="249847">
                <a:tc>
                  <a:txBody>
                    <a:bodyPr/>
                    <a:lstStyle/>
                    <a:p>
                      <a:pPr lvl="1" algn="l" fontAlgn="ctr"/>
                      <a:r>
                        <a:rPr lang="en-US" sz="1400" dirty="0" smtClean="0"/>
                        <a:t>Group status (reference: SNAP)</a:t>
                      </a:r>
                      <a:endParaRPr lang="en-US" sz="1400" dirty="0"/>
                    </a:p>
                  </a:txBody>
                  <a:tcPr marL="9525" marR="9525" marT="9525" marB="0" anchor="ctr">
                    <a:lnL>
                      <a:noFill/>
                    </a:lnL>
                    <a:lnR>
                      <a:noFill/>
                    </a:lnR>
                    <a:lnT>
                      <a:noFill/>
                    </a:lnT>
                    <a:lnB>
                      <a:noFill/>
                    </a:lnB>
                  </a:tcPr>
                </a:tc>
                <a:tc>
                  <a:txBody>
                    <a:bodyPr/>
                    <a:lstStyle/>
                    <a:p>
                      <a:endParaRPr lang="en-US" sz="1600"/>
                    </a:p>
                  </a:txBody>
                  <a:tcPr marL="9525" marR="9525" marT="9525" marB="0" anchor="ctr">
                    <a:lnL>
                      <a:noFill/>
                    </a:lnL>
                    <a:lnR>
                      <a:noFill/>
                    </a:lnR>
                    <a:lnT>
                      <a:noFill/>
                    </a:lnT>
                    <a:lnB>
                      <a:noFill/>
                    </a:lnB>
                  </a:tcPr>
                </a:tc>
                <a:tc>
                  <a:txBody>
                    <a:bodyPr/>
                    <a:lstStyle/>
                    <a:p>
                      <a:endParaRPr lang="en-US" sz="1600"/>
                    </a:p>
                  </a:txBody>
                  <a:tcPr marL="9525" marR="9525" marT="9525" marB="0" anchor="ctr">
                    <a:lnL>
                      <a:noFill/>
                    </a:lnL>
                    <a:lnR>
                      <a:noFill/>
                    </a:lnR>
                    <a:lnT>
                      <a:noFill/>
                    </a:lnT>
                    <a:lnB>
                      <a:noFill/>
                    </a:lnB>
                  </a:tcPr>
                </a:tc>
                <a:tc>
                  <a:txBody>
                    <a:bodyPr/>
                    <a:lstStyle/>
                    <a:p>
                      <a:pPr algn="ctr" fontAlgn="ctr"/>
                      <a:endParaRPr lang="en-US" sz="1400"/>
                    </a:p>
                  </a:txBody>
                  <a:tcPr marL="9525" marR="9525" marT="9525" marB="0" anchor="ctr">
                    <a:lnL>
                      <a:noFill/>
                    </a:lnL>
                    <a:lnR>
                      <a:noFill/>
                    </a:lnR>
                    <a:lnT>
                      <a:noFill/>
                    </a:lnT>
                    <a:lnB>
                      <a:noFill/>
                    </a:lnB>
                  </a:tcPr>
                </a:tc>
                <a:extLst>
                  <a:ext uri="{0D108BD9-81ED-4DB2-BD59-A6C34878D82A}">
                    <a16:rowId xmlns="" xmlns:a16="http://schemas.microsoft.com/office/drawing/2014/main" val="3045633892"/>
                  </a:ext>
                </a:extLst>
              </a:tr>
              <a:tr h="249847">
                <a:tc>
                  <a:txBody>
                    <a:bodyPr/>
                    <a:lstStyle/>
                    <a:p>
                      <a:pPr lvl="1" algn="l" fontAlgn="ctr"/>
                      <a:r>
                        <a:rPr lang="en-US" sz="1400" dirty="0"/>
                        <a:t>CPS; before observed involvement </a:t>
                      </a:r>
                      <a:r>
                        <a:rPr lang="en-US" sz="1400" b="0" i="0" u="none" strike="noStrike" baseline="30000" dirty="0" err="1">
                          <a:solidFill>
                            <a:srgbClr val="000000"/>
                          </a:solidFill>
                          <a:effectLst/>
                          <a:latin typeface="Times New Roman" panose="02020603050405020304" pitchFamily="18" charset="0"/>
                        </a:rPr>
                        <a:t>bcd</a:t>
                      </a:r>
                      <a:endParaRPr lang="en-US" sz="1400" b="0" i="0"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n-US" sz="1600" dirty="0"/>
                        <a:t>1.14</a:t>
                      </a:r>
                    </a:p>
                  </a:txBody>
                  <a:tcPr marL="9525" marR="9525" marT="9525" marB="0" anchor="ctr">
                    <a:lnL>
                      <a:noFill/>
                    </a:lnL>
                    <a:lnR>
                      <a:noFill/>
                    </a:lnR>
                    <a:lnT>
                      <a:noFill/>
                    </a:lnT>
                    <a:lnB>
                      <a:noFill/>
                    </a:lnB>
                  </a:tcPr>
                </a:tc>
                <a:tc>
                  <a:txBody>
                    <a:bodyPr/>
                    <a:lstStyle/>
                    <a:p>
                      <a:pPr algn="ctr" fontAlgn="ctr"/>
                      <a:r>
                        <a:rPr lang="en-US" sz="1600"/>
                        <a:t>(0.04)***</a:t>
                      </a:r>
                    </a:p>
                  </a:txBody>
                  <a:tcPr marL="9525" marR="9525" marT="9525" marB="0" anchor="ctr">
                    <a:lnL>
                      <a:noFill/>
                    </a:lnL>
                    <a:lnR>
                      <a:noFill/>
                    </a:lnR>
                    <a:lnT>
                      <a:noFill/>
                    </a:lnT>
                    <a:lnB>
                      <a:noFill/>
                    </a:lnB>
                  </a:tcPr>
                </a:tc>
                <a:tc>
                  <a:txBody>
                    <a:bodyPr/>
                    <a:lstStyle/>
                    <a:p>
                      <a:pPr algn="ctr" fontAlgn="ctr"/>
                      <a:r>
                        <a:rPr lang="en-US" sz="1600"/>
                        <a:t>3.13</a:t>
                      </a:r>
                    </a:p>
                  </a:txBody>
                  <a:tcPr marL="9525" marR="9525" marT="9525" marB="0" anchor="ctr">
                    <a:lnL>
                      <a:noFill/>
                    </a:lnL>
                    <a:lnR>
                      <a:noFill/>
                    </a:lnR>
                    <a:lnT>
                      <a:noFill/>
                    </a:lnT>
                    <a:lnB>
                      <a:noFill/>
                    </a:lnB>
                  </a:tcPr>
                </a:tc>
                <a:extLst>
                  <a:ext uri="{0D108BD9-81ED-4DB2-BD59-A6C34878D82A}">
                    <a16:rowId xmlns="" xmlns:a16="http://schemas.microsoft.com/office/drawing/2014/main" val="269975098"/>
                  </a:ext>
                </a:extLst>
              </a:tr>
              <a:tr h="249847">
                <a:tc>
                  <a:txBody>
                    <a:bodyPr/>
                    <a:lstStyle/>
                    <a:p>
                      <a:pPr lvl="1" algn="l" fontAlgn="ctr"/>
                      <a:r>
                        <a:rPr lang="en-US" sz="1400" dirty="0"/>
                        <a:t>CPS; on or after involvement </a:t>
                      </a:r>
                      <a:r>
                        <a:rPr lang="en-US" sz="1400" b="0" i="0" u="none" strike="noStrike" baseline="30000" dirty="0">
                          <a:solidFill>
                            <a:srgbClr val="000000"/>
                          </a:solidFill>
                          <a:effectLst/>
                          <a:latin typeface="Times New Roman" panose="02020603050405020304" pitchFamily="18" charset="0"/>
                        </a:rPr>
                        <a:t>ace</a:t>
                      </a:r>
                      <a:endParaRPr lang="en-US" sz="1400" b="0" i="0"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n-US" sz="1600" dirty="0"/>
                        <a:t>0.7</a:t>
                      </a:r>
                    </a:p>
                  </a:txBody>
                  <a:tcPr marL="9525" marR="9525" marT="9525" marB="0" anchor="ctr">
                    <a:lnL>
                      <a:noFill/>
                    </a:lnL>
                    <a:lnR>
                      <a:noFill/>
                    </a:lnR>
                    <a:lnT>
                      <a:noFill/>
                    </a:lnT>
                    <a:lnB>
                      <a:noFill/>
                    </a:lnB>
                  </a:tcPr>
                </a:tc>
                <a:tc>
                  <a:txBody>
                    <a:bodyPr/>
                    <a:lstStyle/>
                    <a:p>
                      <a:pPr algn="ctr" fontAlgn="ctr"/>
                      <a:r>
                        <a:rPr lang="en-US" sz="1600"/>
                        <a:t>(0.03)***</a:t>
                      </a:r>
                    </a:p>
                  </a:txBody>
                  <a:tcPr marL="9525" marR="9525" marT="9525" marB="0" anchor="ctr">
                    <a:lnL>
                      <a:noFill/>
                    </a:lnL>
                    <a:lnR>
                      <a:noFill/>
                    </a:lnR>
                    <a:lnT>
                      <a:noFill/>
                    </a:lnT>
                    <a:lnB>
                      <a:noFill/>
                    </a:lnB>
                  </a:tcPr>
                </a:tc>
                <a:tc>
                  <a:txBody>
                    <a:bodyPr/>
                    <a:lstStyle/>
                    <a:p>
                      <a:pPr algn="ctr" fontAlgn="ctr"/>
                      <a:r>
                        <a:rPr lang="en-US" sz="1600" dirty="0" smtClean="0"/>
                        <a:t>2.00</a:t>
                      </a:r>
                      <a:endParaRPr lang="en-US" sz="1600" dirty="0"/>
                    </a:p>
                  </a:txBody>
                  <a:tcPr marL="9525" marR="9525" marT="9525" marB="0" anchor="ctr">
                    <a:lnL>
                      <a:noFill/>
                    </a:lnL>
                    <a:lnR>
                      <a:noFill/>
                    </a:lnR>
                    <a:lnT>
                      <a:noFill/>
                    </a:lnT>
                    <a:lnB>
                      <a:noFill/>
                    </a:lnB>
                  </a:tcPr>
                </a:tc>
                <a:extLst>
                  <a:ext uri="{0D108BD9-81ED-4DB2-BD59-A6C34878D82A}">
                    <a16:rowId xmlns="" xmlns:a16="http://schemas.microsoft.com/office/drawing/2014/main" val="311076468"/>
                  </a:ext>
                </a:extLst>
              </a:tr>
              <a:tr h="249847">
                <a:tc>
                  <a:txBody>
                    <a:bodyPr/>
                    <a:lstStyle/>
                    <a:p>
                      <a:pPr lvl="1" algn="l" fontAlgn="ctr"/>
                      <a:r>
                        <a:rPr lang="en-US" sz="1400" dirty="0"/>
                        <a:t>Foster care; before observed entry </a:t>
                      </a:r>
                      <a:r>
                        <a:rPr lang="en-US" sz="1400" b="0" i="0" u="none" strike="noStrike" baseline="30000" dirty="0" err="1">
                          <a:solidFill>
                            <a:srgbClr val="000000"/>
                          </a:solidFill>
                          <a:effectLst/>
                          <a:latin typeface="Times New Roman" panose="02020603050405020304" pitchFamily="18" charset="0"/>
                        </a:rPr>
                        <a:t>abde</a:t>
                      </a:r>
                      <a:endParaRPr lang="en-US" sz="1400" b="0" i="0"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n-US" sz="1600" dirty="0"/>
                        <a:t>1.42</a:t>
                      </a:r>
                    </a:p>
                  </a:txBody>
                  <a:tcPr marL="9525" marR="9525" marT="9525" marB="0" anchor="ctr">
                    <a:lnL>
                      <a:noFill/>
                    </a:lnL>
                    <a:lnR>
                      <a:noFill/>
                    </a:lnR>
                    <a:lnT>
                      <a:noFill/>
                    </a:lnT>
                    <a:lnB>
                      <a:noFill/>
                    </a:lnB>
                  </a:tcPr>
                </a:tc>
                <a:tc>
                  <a:txBody>
                    <a:bodyPr/>
                    <a:lstStyle/>
                    <a:p>
                      <a:pPr algn="ctr" fontAlgn="ctr"/>
                      <a:r>
                        <a:rPr lang="en-US" sz="1600" dirty="0"/>
                        <a:t>(0.07)***</a:t>
                      </a:r>
                    </a:p>
                  </a:txBody>
                  <a:tcPr marL="9525" marR="9525" marT="9525" marB="0" anchor="ctr">
                    <a:lnL>
                      <a:noFill/>
                    </a:lnL>
                    <a:lnR>
                      <a:noFill/>
                    </a:lnR>
                    <a:lnT>
                      <a:noFill/>
                    </a:lnT>
                    <a:lnB>
                      <a:noFill/>
                    </a:lnB>
                  </a:tcPr>
                </a:tc>
                <a:tc>
                  <a:txBody>
                    <a:bodyPr/>
                    <a:lstStyle/>
                    <a:p>
                      <a:pPr algn="ctr" fontAlgn="ctr"/>
                      <a:r>
                        <a:rPr lang="en-US" sz="1600"/>
                        <a:t>4.14</a:t>
                      </a:r>
                    </a:p>
                  </a:txBody>
                  <a:tcPr marL="9525" marR="9525" marT="9525" marB="0" anchor="ctr">
                    <a:lnL>
                      <a:noFill/>
                    </a:lnL>
                    <a:lnR>
                      <a:noFill/>
                    </a:lnR>
                    <a:lnT>
                      <a:noFill/>
                    </a:lnT>
                    <a:lnB>
                      <a:noFill/>
                    </a:lnB>
                  </a:tcPr>
                </a:tc>
                <a:extLst>
                  <a:ext uri="{0D108BD9-81ED-4DB2-BD59-A6C34878D82A}">
                    <a16:rowId xmlns="" xmlns:a16="http://schemas.microsoft.com/office/drawing/2014/main" val="2579438451"/>
                  </a:ext>
                </a:extLst>
              </a:tr>
              <a:tr h="249847">
                <a:tc>
                  <a:txBody>
                    <a:bodyPr/>
                    <a:lstStyle/>
                    <a:p>
                      <a:pPr lvl="1" algn="l" fontAlgn="ctr"/>
                      <a:r>
                        <a:rPr lang="en-US" sz="1400" dirty="0"/>
                        <a:t>Foster care; during an episode </a:t>
                      </a:r>
                      <a:r>
                        <a:rPr lang="en-US" sz="1400" b="0" i="0" u="none" strike="noStrike" baseline="30000" dirty="0">
                          <a:solidFill>
                            <a:srgbClr val="000000"/>
                          </a:solidFill>
                          <a:effectLst/>
                          <a:latin typeface="Times New Roman" panose="02020603050405020304" pitchFamily="18" charset="0"/>
                        </a:rPr>
                        <a:t>ace</a:t>
                      </a:r>
                      <a:endParaRPr lang="en-US" sz="1400" b="0" i="0"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n-US" sz="1600" dirty="0"/>
                        <a:t>0.66</a:t>
                      </a:r>
                    </a:p>
                  </a:txBody>
                  <a:tcPr marL="9525" marR="9525" marT="9525" marB="0" anchor="ctr">
                    <a:lnL>
                      <a:noFill/>
                    </a:lnL>
                    <a:lnR>
                      <a:noFill/>
                    </a:lnR>
                    <a:lnT>
                      <a:noFill/>
                    </a:lnT>
                    <a:lnB>
                      <a:noFill/>
                    </a:lnB>
                  </a:tcPr>
                </a:tc>
                <a:tc>
                  <a:txBody>
                    <a:bodyPr/>
                    <a:lstStyle/>
                    <a:p>
                      <a:pPr algn="ctr" fontAlgn="ctr"/>
                      <a:r>
                        <a:rPr lang="en-US" sz="1600" dirty="0"/>
                        <a:t>(0.07)***</a:t>
                      </a:r>
                    </a:p>
                  </a:txBody>
                  <a:tcPr marL="9525" marR="9525" marT="9525" marB="0" anchor="ctr">
                    <a:lnL>
                      <a:noFill/>
                    </a:lnL>
                    <a:lnR>
                      <a:noFill/>
                    </a:lnR>
                    <a:lnT>
                      <a:noFill/>
                    </a:lnT>
                    <a:lnB>
                      <a:noFill/>
                    </a:lnB>
                  </a:tcPr>
                </a:tc>
                <a:tc>
                  <a:txBody>
                    <a:bodyPr/>
                    <a:lstStyle/>
                    <a:p>
                      <a:pPr algn="ctr" fontAlgn="ctr"/>
                      <a:r>
                        <a:rPr lang="en-US" sz="1600" dirty="0"/>
                        <a:t>1.93</a:t>
                      </a:r>
                    </a:p>
                  </a:txBody>
                  <a:tcPr marL="9525" marR="9525" marT="9525" marB="0" anchor="ctr">
                    <a:lnL>
                      <a:noFill/>
                    </a:lnL>
                    <a:lnR>
                      <a:noFill/>
                    </a:lnR>
                    <a:lnT>
                      <a:noFill/>
                    </a:lnT>
                    <a:lnB>
                      <a:noFill/>
                    </a:lnB>
                  </a:tcPr>
                </a:tc>
                <a:extLst>
                  <a:ext uri="{0D108BD9-81ED-4DB2-BD59-A6C34878D82A}">
                    <a16:rowId xmlns="" xmlns:a16="http://schemas.microsoft.com/office/drawing/2014/main" val="390816633"/>
                  </a:ext>
                </a:extLst>
              </a:tr>
              <a:tr h="249847">
                <a:tc>
                  <a:txBody>
                    <a:bodyPr/>
                    <a:lstStyle/>
                    <a:p>
                      <a:pPr lvl="1" algn="l" fontAlgn="ctr"/>
                      <a:r>
                        <a:rPr lang="en-US" sz="1400" dirty="0"/>
                        <a:t>Foster care; after exiting </a:t>
                      </a:r>
                      <a:r>
                        <a:rPr lang="en-US" sz="1400" b="0" i="0" u="none" strike="noStrike" baseline="30000" dirty="0" err="1">
                          <a:solidFill>
                            <a:srgbClr val="000000"/>
                          </a:solidFill>
                          <a:effectLst/>
                          <a:latin typeface="Times New Roman" panose="02020603050405020304" pitchFamily="18" charset="0"/>
                        </a:rPr>
                        <a:t>bcd</a:t>
                      </a:r>
                      <a:endParaRPr lang="en-US" sz="1400" b="0" i="0"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n-US" sz="1600"/>
                        <a:t>1.12</a:t>
                      </a:r>
                    </a:p>
                  </a:txBody>
                  <a:tcPr marL="9525" marR="9525" marT="9525" marB="0" anchor="ctr">
                    <a:lnL>
                      <a:noFill/>
                    </a:lnL>
                    <a:lnR>
                      <a:noFill/>
                    </a:lnR>
                    <a:lnT>
                      <a:noFill/>
                    </a:lnT>
                    <a:lnB>
                      <a:noFill/>
                    </a:lnB>
                  </a:tcPr>
                </a:tc>
                <a:tc>
                  <a:txBody>
                    <a:bodyPr/>
                    <a:lstStyle/>
                    <a:p>
                      <a:pPr algn="ctr" fontAlgn="ctr"/>
                      <a:r>
                        <a:rPr lang="en-US" sz="1600" dirty="0"/>
                        <a:t>(0.05)***</a:t>
                      </a:r>
                    </a:p>
                  </a:txBody>
                  <a:tcPr marL="9525" marR="9525" marT="9525" marB="0" anchor="ctr">
                    <a:lnL>
                      <a:noFill/>
                    </a:lnL>
                    <a:lnR>
                      <a:noFill/>
                    </a:lnR>
                    <a:lnT>
                      <a:noFill/>
                    </a:lnT>
                    <a:lnB>
                      <a:noFill/>
                    </a:lnB>
                  </a:tcPr>
                </a:tc>
                <a:tc>
                  <a:txBody>
                    <a:bodyPr/>
                    <a:lstStyle/>
                    <a:p>
                      <a:pPr algn="ctr" fontAlgn="ctr"/>
                      <a:r>
                        <a:rPr lang="en-US" sz="1600" dirty="0"/>
                        <a:t>3.06</a:t>
                      </a:r>
                    </a:p>
                  </a:txBody>
                  <a:tcPr marL="9525" marR="9525" marT="9525" marB="0" anchor="ctr">
                    <a:lnL>
                      <a:noFill/>
                    </a:lnL>
                    <a:lnR>
                      <a:noFill/>
                    </a:lnR>
                    <a:lnT>
                      <a:noFill/>
                    </a:lnT>
                    <a:lnB>
                      <a:noFill/>
                    </a:lnB>
                  </a:tcPr>
                </a:tc>
                <a:extLst>
                  <a:ext uri="{0D108BD9-81ED-4DB2-BD59-A6C34878D82A}">
                    <a16:rowId xmlns="" xmlns:a16="http://schemas.microsoft.com/office/drawing/2014/main" val="1634646353"/>
                  </a:ext>
                </a:extLst>
              </a:tr>
              <a:tr h="249847">
                <a:tc>
                  <a:txBody>
                    <a:bodyPr/>
                    <a:lstStyle/>
                    <a:p>
                      <a:pPr algn="l" fontAlgn="ctr"/>
                      <a:endParaRPr lang="en-US" sz="1400" b="0" i="1"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600"/>
                    </a:p>
                  </a:txBody>
                  <a:tcPr marL="9525" marR="9525" marT="9525" marB="0" anchor="ctr">
                    <a:lnL>
                      <a:noFill/>
                    </a:lnL>
                    <a:lnR>
                      <a:noFill/>
                    </a:lnR>
                    <a:lnT>
                      <a:noFill/>
                    </a:lnT>
                    <a:lnB>
                      <a:noFill/>
                    </a:lnB>
                  </a:tcPr>
                </a:tc>
                <a:tc>
                  <a:txBody>
                    <a:bodyPr/>
                    <a:lstStyle/>
                    <a:p>
                      <a:endParaRPr lang="en-US" sz="1600"/>
                    </a:p>
                  </a:txBody>
                  <a:tcPr marL="9525" marR="9525" marT="9525" marB="0" anchor="ctr">
                    <a:lnL>
                      <a:noFill/>
                    </a:lnL>
                    <a:lnR>
                      <a:noFill/>
                    </a:lnR>
                    <a:lnT>
                      <a:noFill/>
                    </a:lnT>
                    <a:lnB>
                      <a:noFill/>
                    </a:lnB>
                  </a:tcPr>
                </a:tc>
                <a:tc>
                  <a:txBody>
                    <a:bodyPr/>
                    <a:lstStyle/>
                    <a:p>
                      <a:pPr algn="ctr" fontAlgn="ctr"/>
                      <a:endParaRPr lang="en-US" sz="1600" dirty="0"/>
                    </a:p>
                  </a:txBody>
                  <a:tcPr marL="9525" marR="9525" marT="9525" marB="0" anchor="ctr">
                    <a:lnL>
                      <a:noFill/>
                    </a:lnL>
                    <a:lnR>
                      <a:noFill/>
                    </a:lnR>
                    <a:lnT>
                      <a:noFill/>
                    </a:lnT>
                    <a:lnB>
                      <a:noFill/>
                    </a:lnB>
                  </a:tcPr>
                </a:tc>
                <a:extLst>
                  <a:ext uri="{0D108BD9-81ED-4DB2-BD59-A6C34878D82A}">
                    <a16:rowId xmlns="" xmlns:a16="http://schemas.microsoft.com/office/drawing/2014/main" val="3485504707"/>
                  </a:ext>
                </a:extLst>
              </a:tr>
              <a:tr h="219790">
                <a:tc gridSpan="3">
                  <a:txBody>
                    <a:bodyPr/>
                    <a:lstStyle/>
                    <a:p>
                      <a:pPr algn="l" fontAlgn="ctr"/>
                      <a:r>
                        <a:rPr lang="en-US" sz="1400" i="1" dirty="0"/>
                        <a:t>Model 3. Add Family Context and Mother's Characteristics</a:t>
                      </a:r>
                    </a:p>
                  </a:txBody>
                  <a:tcPr marL="9525" marR="9525" marT="9525"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400" dirty="0"/>
                    </a:p>
                  </a:txBody>
                  <a:tcPr marL="9525" marR="9525" marT="9525" marB="0" anchor="b">
                    <a:lnL>
                      <a:noFill/>
                    </a:lnL>
                    <a:lnR>
                      <a:noFill/>
                    </a:lnR>
                    <a:lnT>
                      <a:noFill/>
                    </a:lnT>
                    <a:lnB>
                      <a:noFill/>
                    </a:lnB>
                  </a:tcPr>
                </a:tc>
                <a:extLst>
                  <a:ext uri="{0D108BD9-81ED-4DB2-BD59-A6C34878D82A}">
                    <a16:rowId xmlns="" xmlns:a16="http://schemas.microsoft.com/office/drawing/2014/main" val="234364403"/>
                  </a:ext>
                </a:extLst>
              </a:tr>
              <a:tr h="249847">
                <a:tc>
                  <a:txBody>
                    <a:bodyPr/>
                    <a:lstStyle/>
                    <a:p>
                      <a:pPr lvl="1" algn="l" fontAlgn="ctr"/>
                      <a:r>
                        <a:rPr lang="en-US" sz="1400" dirty="0"/>
                        <a:t>Group status (reference: SNAP)</a:t>
                      </a:r>
                    </a:p>
                  </a:txBody>
                  <a:tcPr marL="9525" marR="9525" marT="9525" marB="0" anchor="ctr">
                    <a:lnL>
                      <a:noFill/>
                    </a:lnL>
                    <a:lnR>
                      <a:noFill/>
                    </a:lnR>
                    <a:lnT>
                      <a:noFill/>
                    </a:lnT>
                    <a:lnB>
                      <a:noFill/>
                    </a:lnB>
                  </a:tcPr>
                </a:tc>
                <a:tc>
                  <a:txBody>
                    <a:bodyPr/>
                    <a:lstStyle/>
                    <a:p>
                      <a:endParaRPr lang="en-US" sz="1600" dirty="0"/>
                    </a:p>
                  </a:txBody>
                  <a:tcPr marL="9525" marR="9525" marT="9525" marB="0" anchor="b">
                    <a:lnL>
                      <a:noFill/>
                    </a:lnL>
                    <a:lnR>
                      <a:noFill/>
                    </a:lnR>
                    <a:lnT>
                      <a:noFill/>
                    </a:lnT>
                    <a:lnB>
                      <a:noFill/>
                    </a:lnB>
                  </a:tcPr>
                </a:tc>
                <a:tc>
                  <a:txBody>
                    <a:bodyPr/>
                    <a:lstStyle/>
                    <a:p>
                      <a:endParaRPr lang="en-US" sz="1600" dirty="0"/>
                    </a:p>
                  </a:txBody>
                  <a:tcPr marL="9525" marR="9525" marT="9525" marB="0" anchor="b">
                    <a:lnL>
                      <a:noFill/>
                    </a:lnL>
                    <a:lnR>
                      <a:noFill/>
                    </a:lnR>
                    <a:lnT>
                      <a:noFill/>
                    </a:lnT>
                    <a:lnB>
                      <a:noFill/>
                    </a:lnB>
                  </a:tcPr>
                </a:tc>
                <a:tc>
                  <a:txBody>
                    <a:bodyPr/>
                    <a:lstStyle/>
                    <a:p>
                      <a:pPr algn="ctr" fontAlgn="b"/>
                      <a:endParaRPr lang="en-US" sz="1400" dirty="0"/>
                    </a:p>
                  </a:txBody>
                  <a:tcPr marL="9525" marR="9525" marT="9525" marB="0" anchor="b">
                    <a:lnL>
                      <a:noFill/>
                    </a:lnL>
                    <a:lnR>
                      <a:noFill/>
                    </a:lnR>
                    <a:lnT>
                      <a:noFill/>
                    </a:lnT>
                    <a:lnB>
                      <a:noFill/>
                    </a:lnB>
                  </a:tcPr>
                </a:tc>
                <a:extLst>
                  <a:ext uri="{0D108BD9-81ED-4DB2-BD59-A6C34878D82A}">
                    <a16:rowId xmlns="" xmlns:a16="http://schemas.microsoft.com/office/drawing/2014/main" val="3050615458"/>
                  </a:ext>
                </a:extLst>
              </a:tr>
              <a:tr h="249847">
                <a:tc>
                  <a:txBody>
                    <a:bodyPr/>
                    <a:lstStyle/>
                    <a:p>
                      <a:pPr lvl="1" algn="l" fontAlgn="ctr"/>
                      <a:r>
                        <a:rPr lang="en-US" sz="1400" dirty="0"/>
                        <a:t>CPS; before observed involvement </a:t>
                      </a:r>
                      <a:r>
                        <a:rPr lang="en-US" sz="1400" b="0" i="0" u="none" strike="noStrike" baseline="30000" dirty="0" err="1">
                          <a:solidFill>
                            <a:srgbClr val="000000"/>
                          </a:solidFill>
                          <a:effectLst/>
                          <a:latin typeface="Times New Roman" panose="02020603050405020304" pitchFamily="18" charset="0"/>
                        </a:rPr>
                        <a:t>bcd</a:t>
                      </a:r>
                      <a:endParaRPr lang="en-US" sz="1400" b="0" i="0"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n-US" sz="1600" dirty="0"/>
                        <a:t>1.11</a:t>
                      </a:r>
                    </a:p>
                  </a:txBody>
                  <a:tcPr marL="9525" marR="9525" marT="9525" marB="0" anchor="ctr">
                    <a:lnL>
                      <a:noFill/>
                    </a:lnL>
                    <a:lnR>
                      <a:noFill/>
                    </a:lnR>
                    <a:lnT>
                      <a:noFill/>
                    </a:lnT>
                    <a:lnB>
                      <a:noFill/>
                    </a:lnB>
                  </a:tcPr>
                </a:tc>
                <a:tc>
                  <a:txBody>
                    <a:bodyPr/>
                    <a:lstStyle/>
                    <a:p>
                      <a:pPr algn="ctr" fontAlgn="ctr"/>
                      <a:r>
                        <a:rPr lang="en-US" sz="1600"/>
                        <a:t>(0.04)***</a:t>
                      </a:r>
                    </a:p>
                  </a:txBody>
                  <a:tcPr marL="9525" marR="9525" marT="9525" marB="0" anchor="ctr">
                    <a:lnL>
                      <a:noFill/>
                    </a:lnL>
                    <a:lnR>
                      <a:noFill/>
                    </a:lnR>
                    <a:lnT>
                      <a:noFill/>
                    </a:lnT>
                    <a:lnB>
                      <a:noFill/>
                    </a:lnB>
                  </a:tcPr>
                </a:tc>
                <a:tc>
                  <a:txBody>
                    <a:bodyPr/>
                    <a:lstStyle/>
                    <a:p>
                      <a:pPr algn="ctr" fontAlgn="ctr"/>
                      <a:r>
                        <a:rPr lang="en-US" sz="1600" dirty="0"/>
                        <a:t>3.02</a:t>
                      </a:r>
                    </a:p>
                  </a:txBody>
                  <a:tcPr marL="9525" marR="9525" marT="9525" marB="0" anchor="ctr">
                    <a:lnL>
                      <a:noFill/>
                    </a:lnL>
                    <a:lnR>
                      <a:noFill/>
                    </a:lnR>
                    <a:lnT>
                      <a:noFill/>
                    </a:lnT>
                    <a:lnB>
                      <a:noFill/>
                    </a:lnB>
                  </a:tcPr>
                </a:tc>
                <a:extLst>
                  <a:ext uri="{0D108BD9-81ED-4DB2-BD59-A6C34878D82A}">
                    <a16:rowId xmlns="" xmlns:a16="http://schemas.microsoft.com/office/drawing/2014/main" val="2225338020"/>
                  </a:ext>
                </a:extLst>
              </a:tr>
              <a:tr h="249847">
                <a:tc>
                  <a:txBody>
                    <a:bodyPr/>
                    <a:lstStyle/>
                    <a:p>
                      <a:pPr lvl="1" algn="l" fontAlgn="ctr"/>
                      <a:r>
                        <a:rPr lang="en-US" sz="1400" dirty="0"/>
                        <a:t>CPS; on or after involvement </a:t>
                      </a:r>
                      <a:r>
                        <a:rPr lang="en-US" sz="1400" b="0" i="0" u="none" strike="noStrike" baseline="30000" dirty="0">
                          <a:solidFill>
                            <a:srgbClr val="000000"/>
                          </a:solidFill>
                          <a:effectLst/>
                          <a:latin typeface="Times New Roman" panose="02020603050405020304" pitchFamily="18" charset="0"/>
                        </a:rPr>
                        <a:t>ace</a:t>
                      </a:r>
                      <a:endParaRPr lang="en-US" sz="1400" b="0" i="0"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n-US" sz="1600" dirty="0"/>
                        <a:t>0.63</a:t>
                      </a:r>
                    </a:p>
                  </a:txBody>
                  <a:tcPr marL="9525" marR="9525" marT="9525" marB="0" anchor="ctr">
                    <a:lnL>
                      <a:noFill/>
                    </a:lnL>
                    <a:lnR>
                      <a:noFill/>
                    </a:lnR>
                    <a:lnT>
                      <a:noFill/>
                    </a:lnT>
                    <a:lnB>
                      <a:noFill/>
                    </a:lnB>
                  </a:tcPr>
                </a:tc>
                <a:tc>
                  <a:txBody>
                    <a:bodyPr/>
                    <a:lstStyle/>
                    <a:p>
                      <a:pPr algn="ctr" fontAlgn="ctr"/>
                      <a:r>
                        <a:rPr lang="en-US" sz="1600" dirty="0"/>
                        <a:t>(0.03)***</a:t>
                      </a:r>
                    </a:p>
                  </a:txBody>
                  <a:tcPr marL="9525" marR="9525" marT="9525" marB="0" anchor="ctr">
                    <a:lnL>
                      <a:noFill/>
                    </a:lnL>
                    <a:lnR>
                      <a:noFill/>
                    </a:lnR>
                    <a:lnT>
                      <a:noFill/>
                    </a:lnT>
                    <a:lnB>
                      <a:noFill/>
                    </a:lnB>
                  </a:tcPr>
                </a:tc>
                <a:tc>
                  <a:txBody>
                    <a:bodyPr/>
                    <a:lstStyle/>
                    <a:p>
                      <a:pPr algn="ctr" fontAlgn="ctr"/>
                      <a:r>
                        <a:rPr lang="en-US" sz="1600" dirty="0"/>
                        <a:t>1.88</a:t>
                      </a:r>
                    </a:p>
                  </a:txBody>
                  <a:tcPr marL="9525" marR="9525" marT="9525" marB="0" anchor="ctr">
                    <a:lnL>
                      <a:noFill/>
                    </a:lnL>
                    <a:lnR>
                      <a:noFill/>
                    </a:lnR>
                    <a:lnT>
                      <a:noFill/>
                    </a:lnT>
                    <a:lnB>
                      <a:noFill/>
                    </a:lnB>
                  </a:tcPr>
                </a:tc>
                <a:extLst>
                  <a:ext uri="{0D108BD9-81ED-4DB2-BD59-A6C34878D82A}">
                    <a16:rowId xmlns="" xmlns:a16="http://schemas.microsoft.com/office/drawing/2014/main" val="2589658954"/>
                  </a:ext>
                </a:extLst>
              </a:tr>
              <a:tr h="249847">
                <a:tc>
                  <a:txBody>
                    <a:bodyPr/>
                    <a:lstStyle/>
                    <a:p>
                      <a:pPr lvl="1" algn="l" fontAlgn="ctr"/>
                      <a:r>
                        <a:rPr lang="en-US" sz="1400" dirty="0"/>
                        <a:t>Foster care; before observed entry </a:t>
                      </a:r>
                      <a:r>
                        <a:rPr lang="en-US" sz="1400" b="0" i="0" u="none" strike="noStrike" baseline="30000" dirty="0" err="1">
                          <a:solidFill>
                            <a:srgbClr val="000000"/>
                          </a:solidFill>
                          <a:effectLst/>
                          <a:latin typeface="Times New Roman" panose="02020603050405020304" pitchFamily="18" charset="0"/>
                        </a:rPr>
                        <a:t>abde</a:t>
                      </a:r>
                      <a:endParaRPr lang="en-US" sz="1400" b="0" i="0"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n-US" sz="1600" dirty="0"/>
                        <a:t>1.34</a:t>
                      </a:r>
                    </a:p>
                  </a:txBody>
                  <a:tcPr marL="9525" marR="9525" marT="9525" marB="0" anchor="ctr">
                    <a:lnL>
                      <a:noFill/>
                    </a:lnL>
                    <a:lnR>
                      <a:noFill/>
                    </a:lnR>
                    <a:lnT>
                      <a:noFill/>
                    </a:lnT>
                    <a:lnB>
                      <a:noFill/>
                    </a:lnB>
                  </a:tcPr>
                </a:tc>
                <a:tc>
                  <a:txBody>
                    <a:bodyPr/>
                    <a:lstStyle/>
                    <a:p>
                      <a:pPr algn="ctr" fontAlgn="ctr"/>
                      <a:r>
                        <a:rPr lang="en-US" sz="1600" dirty="0"/>
                        <a:t>(0.07)***</a:t>
                      </a:r>
                    </a:p>
                  </a:txBody>
                  <a:tcPr marL="9525" marR="9525" marT="9525" marB="0" anchor="ctr">
                    <a:lnL>
                      <a:noFill/>
                    </a:lnL>
                    <a:lnR>
                      <a:noFill/>
                    </a:lnR>
                    <a:lnT>
                      <a:noFill/>
                    </a:lnT>
                    <a:lnB>
                      <a:noFill/>
                    </a:lnB>
                  </a:tcPr>
                </a:tc>
                <a:tc>
                  <a:txBody>
                    <a:bodyPr/>
                    <a:lstStyle/>
                    <a:p>
                      <a:pPr algn="ctr" fontAlgn="ctr"/>
                      <a:r>
                        <a:rPr lang="en-US" sz="1600" dirty="0"/>
                        <a:t>3.82</a:t>
                      </a:r>
                    </a:p>
                  </a:txBody>
                  <a:tcPr marL="9525" marR="9525" marT="9525" marB="0" anchor="ctr">
                    <a:lnL>
                      <a:noFill/>
                    </a:lnL>
                    <a:lnR>
                      <a:noFill/>
                    </a:lnR>
                    <a:lnT>
                      <a:noFill/>
                    </a:lnT>
                    <a:lnB>
                      <a:noFill/>
                    </a:lnB>
                  </a:tcPr>
                </a:tc>
                <a:extLst>
                  <a:ext uri="{0D108BD9-81ED-4DB2-BD59-A6C34878D82A}">
                    <a16:rowId xmlns="" xmlns:a16="http://schemas.microsoft.com/office/drawing/2014/main" val="1821946750"/>
                  </a:ext>
                </a:extLst>
              </a:tr>
              <a:tr h="249847">
                <a:tc>
                  <a:txBody>
                    <a:bodyPr/>
                    <a:lstStyle/>
                    <a:p>
                      <a:pPr lvl="1" algn="l" fontAlgn="ctr"/>
                      <a:r>
                        <a:rPr lang="en-US" sz="1400" dirty="0"/>
                        <a:t>Foster care; during an episode </a:t>
                      </a:r>
                      <a:r>
                        <a:rPr lang="en-US" sz="1400" b="0" i="0" u="none" strike="noStrike" baseline="30000" dirty="0">
                          <a:solidFill>
                            <a:srgbClr val="000000"/>
                          </a:solidFill>
                          <a:effectLst/>
                          <a:latin typeface="Times New Roman" panose="02020603050405020304" pitchFamily="18" charset="0"/>
                        </a:rPr>
                        <a:t>ace</a:t>
                      </a:r>
                      <a:endParaRPr lang="en-US" sz="1400" b="0" i="0"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a:noFill/>
                    </a:lnB>
                  </a:tcPr>
                </a:tc>
                <a:tc>
                  <a:txBody>
                    <a:bodyPr/>
                    <a:lstStyle/>
                    <a:p>
                      <a:pPr algn="ctr" fontAlgn="ctr"/>
                      <a:r>
                        <a:rPr lang="en-US" sz="1600"/>
                        <a:t>0.54</a:t>
                      </a:r>
                    </a:p>
                  </a:txBody>
                  <a:tcPr marL="9525" marR="9525" marT="9525" marB="0" anchor="ctr">
                    <a:lnL>
                      <a:noFill/>
                    </a:lnL>
                    <a:lnR>
                      <a:noFill/>
                    </a:lnR>
                    <a:lnT>
                      <a:noFill/>
                    </a:lnT>
                    <a:lnB>
                      <a:noFill/>
                    </a:lnB>
                  </a:tcPr>
                </a:tc>
                <a:tc>
                  <a:txBody>
                    <a:bodyPr/>
                    <a:lstStyle/>
                    <a:p>
                      <a:pPr algn="ctr" fontAlgn="ctr"/>
                      <a:r>
                        <a:rPr lang="en-US" sz="1600"/>
                        <a:t>(0.07)***</a:t>
                      </a:r>
                    </a:p>
                  </a:txBody>
                  <a:tcPr marL="9525" marR="9525" marT="9525" marB="0" anchor="ctr">
                    <a:lnL>
                      <a:noFill/>
                    </a:lnL>
                    <a:lnR>
                      <a:noFill/>
                    </a:lnR>
                    <a:lnT>
                      <a:noFill/>
                    </a:lnT>
                    <a:lnB>
                      <a:noFill/>
                    </a:lnB>
                  </a:tcPr>
                </a:tc>
                <a:tc>
                  <a:txBody>
                    <a:bodyPr/>
                    <a:lstStyle/>
                    <a:p>
                      <a:pPr algn="ctr" fontAlgn="ctr"/>
                      <a:r>
                        <a:rPr lang="en-US" sz="1600" dirty="0"/>
                        <a:t>1.72</a:t>
                      </a:r>
                    </a:p>
                  </a:txBody>
                  <a:tcPr marL="9525" marR="9525" marT="9525" marB="0" anchor="ctr">
                    <a:lnL>
                      <a:noFill/>
                    </a:lnL>
                    <a:lnR>
                      <a:noFill/>
                    </a:lnR>
                    <a:lnT>
                      <a:noFill/>
                    </a:lnT>
                    <a:lnB>
                      <a:noFill/>
                    </a:lnB>
                  </a:tcPr>
                </a:tc>
                <a:extLst>
                  <a:ext uri="{0D108BD9-81ED-4DB2-BD59-A6C34878D82A}">
                    <a16:rowId xmlns="" xmlns:a16="http://schemas.microsoft.com/office/drawing/2014/main" val="223997516"/>
                  </a:ext>
                </a:extLst>
              </a:tr>
              <a:tr h="249847">
                <a:tc>
                  <a:txBody>
                    <a:bodyPr/>
                    <a:lstStyle/>
                    <a:p>
                      <a:pPr lvl="1" algn="l" fontAlgn="ctr"/>
                      <a:r>
                        <a:rPr lang="en-US" sz="1400" dirty="0"/>
                        <a:t>Foster care; after exiting </a:t>
                      </a:r>
                      <a:r>
                        <a:rPr lang="en-US" sz="1400" b="0" i="0" u="none" strike="noStrike" baseline="30000" dirty="0" err="1">
                          <a:solidFill>
                            <a:srgbClr val="000000"/>
                          </a:solidFill>
                          <a:effectLst/>
                          <a:latin typeface="Times New Roman" panose="02020603050405020304" pitchFamily="18" charset="0"/>
                        </a:rPr>
                        <a:t>bcd</a:t>
                      </a:r>
                      <a:endParaRPr lang="en-US" sz="1400" b="0" i="0" u="none" strike="noStrike" dirty="0">
                        <a:solidFill>
                          <a:srgbClr val="000000"/>
                        </a:solidFill>
                        <a:effectLst/>
                        <a:latin typeface="Times New Roman" panose="02020603050405020304" pitchFamily="18" charset="0"/>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600"/>
                        <a:t>1.01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600"/>
                        <a:t>(0.05)***</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600" dirty="0"/>
                        <a:t>2.74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04990532"/>
                  </a:ext>
                </a:extLst>
              </a:tr>
            </a:tbl>
          </a:graphicData>
        </a:graphic>
      </p:graphicFrame>
      <p:sp>
        <p:nvSpPr>
          <p:cNvPr id="6" name="Rectangle 5"/>
          <p:cNvSpPr/>
          <p:nvPr/>
        </p:nvSpPr>
        <p:spPr>
          <a:xfrm>
            <a:off x="390329" y="5738979"/>
            <a:ext cx="8229600" cy="707886"/>
          </a:xfrm>
          <a:prstGeom prst="rect">
            <a:avLst/>
          </a:prstGeom>
        </p:spPr>
        <p:txBody>
          <a:bodyPr wrap="square">
            <a:spAutoFit/>
          </a:bodyPr>
          <a:lstStyle/>
          <a:p>
            <a:r>
              <a:rPr lang="en-US" sz="1000" dirty="0">
                <a:solidFill>
                  <a:srgbClr val="000000"/>
                </a:solidFill>
                <a:latin typeface="Times" panose="02020603050405020304" pitchFamily="18" charset="0"/>
                <a:ea typeface="Times New Roman" panose="02020603050405020304" pitchFamily="18" charset="0"/>
                <a:cs typeface="Times New Roman" panose="02020603050405020304" pitchFamily="18" charset="0"/>
              </a:rPr>
              <a:t>Note: Log hazard coefficients and standard errors. HR=Hazard Ratio. </a:t>
            </a:r>
            <a:r>
              <a:rPr lang="en-US" sz="1000" i="1" dirty="0">
                <a:solidFill>
                  <a:srgbClr val="000000"/>
                </a:solidFill>
                <a:latin typeface="Times" panose="02020603050405020304" pitchFamily="18" charset="0"/>
                <a:ea typeface="Times New Roman" panose="02020603050405020304" pitchFamily="18" charset="0"/>
                <a:cs typeface="Times New Roman" panose="02020603050405020304" pitchFamily="18" charset="0"/>
              </a:rPr>
              <a:t>N</a:t>
            </a:r>
            <a:r>
              <a:rPr lang="en-US" sz="1000" dirty="0">
                <a:solidFill>
                  <a:srgbClr val="000000"/>
                </a:solidFill>
                <a:latin typeface="Times" panose="02020603050405020304" pitchFamily="18" charset="0"/>
                <a:ea typeface="Times New Roman" panose="02020603050405020304" pitchFamily="18" charset="0"/>
                <a:cs typeface="Times New Roman" panose="02020603050405020304" pitchFamily="18" charset="0"/>
              </a:rPr>
              <a:t>=5,017,787 person-months; 8,590 births. Models include county fixed effects and all covariates shown in Table 2</a:t>
            </a:r>
            <a:r>
              <a:rPr lang="en-US" sz="1000" dirty="0" smtClean="0">
                <a:solidFill>
                  <a:srgbClr val="000000"/>
                </a:solidFill>
                <a:latin typeface="Times" panose="02020603050405020304" pitchFamily="18" charset="0"/>
                <a:ea typeface="Times New Roman" panose="02020603050405020304" pitchFamily="18" charset="0"/>
                <a:cs typeface="Times New Roman" panose="02020603050405020304" pitchFamily="18" charset="0"/>
              </a:rPr>
              <a:t>.</a:t>
            </a:r>
            <a:r>
              <a:rPr lang="en-US" sz="1000" dirty="0"/>
              <a:t> Applying conventional statistical tests, a. </a:t>
            </a:r>
            <a:r>
              <a:rPr lang="en-US" sz="1000" dirty="0" smtClean="0"/>
              <a:t>≠ </a:t>
            </a:r>
            <a:r>
              <a:rPr lang="en-US" sz="1000" dirty="0"/>
              <a:t>before CPS at </a:t>
            </a:r>
            <a:r>
              <a:rPr lang="en-US" sz="1000" i="1" dirty="0"/>
              <a:t>p</a:t>
            </a:r>
            <a:r>
              <a:rPr lang="en-US" sz="1000" dirty="0"/>
              <a:t>&lt;.01; b. ≠ after CPS at </a:t>
            </a:r>
            <a:r>
              <a:rPr lang="en-US" sz="1000" i="1" dirty="0"/>
              <a:t>p</a:t>
            </a:r>
            <a:r>
              <a:rPr lang="en-US" sz="1000" dirty="0"/>
              <a:t>&lt;.01; c. ≠ before foster care at </a:t>
            </a:r>
            <a:r>
              <a:rPr lang="en-US" sz="1000" i="1" dirty="0"/>
              <a:t>p</a:t>
            </a:r>
            <a:r>
              <a:rPr lang="en-US" sz="1000" dirty="0"/>
              <a:t>&lt;.01; </a:t>
            </a:r>
            <a:r>
              <a:rPr lang="en-US" sz="1000" dirty="0" smtClean="0"/>
              <a:t>d</a:t>
            </a:r>
            <a:r>
              <a:rPr lang="en-US" sz="1000" dirty="0"/>
              <a:t>. ≠ during foster care at </a:t>
            </a:r>
            <a:r>
              <a:rPr lang="en-US" sz="1000" i="1" dirty="0"/>
              <a:t>p</a:t>
            </a:r>
            <a:r>
              <a:rPr lang="en-US" sz="1000" dirty="0"/>
              <a:t>&lt;.01; e. ≠ After foster care at </a:t>
            </a:r>
            <a:r>
              <a:rPr lang="en-US" sz="1000" i="1" dirty="0"/>
              <a:t>p</a:t>
            </a:r>
            <a:r>
              <a:rPr lang="en-US" sz="1000" dirty="0"/>
              <a:t>&lt;.01</a:t>
            </a:r>
          </a:p>
          <a:p>
            <a:r>
              <a:rPr lang="en-US" sz="1000" dirty="0"/>
              <a:t>*** </a:t>
            </a:r>
            <a:r>
              <a:rPr lang="en-US" sz="1000" i="1" dirty="0"/>
              <a:t>p</a:t>
            </a:r>
            <a:r>
              <a:rPr lang="en-US" sz="1000" dirty="0"/>
              <a:t>&lt;.001</a:t>
            </a:r>
            <a:endParaRPr lang="en-US" sz="105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1648371"/>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Risk </a:t>
            </a:r>
            <a:r>
              <a:rPr lang="en-US" sz="2400" b="1" dirty="0" smtClean="0">
                <a:effectLst/>
              </a:rPr>
              <a:t>of </a:t>
            </a:r>
            <a:r>
              <a:rPr lang="en-US" sz="2400" b="1" dirty="0">
                <a:effectLst/>
              </a:rPr>
              <a:t>Early Motherhood </a:t>
            </a:r>
            <a:r>
              <a:rPr lang="en-US" sz="2400" b="1" dirty="0" smtClean="0">
                <a:effectLst/>
              </a:rPr>
              <a:t>After </a:t>
            </a:r>
            <a:r>
              <a:rPr lang="en-US" sz="2400" b="1" dirty="0">
                <a:effectLst/>
              </a:rPr>
              <a:t>Foster Care </a:t>
            </a:r>
            <a:r>
              <a:rPr lang="en-US" sz="2400" b="1" dirty="0" smtClean="0">
                <a:effectLst/>
              </a:rPr>
              <a:t>by Exit Type</a:t>
            </a:r>
            <a:endParaRPr lang="en-US" sz="2400" dirty="0"/>
          </a:p>
        </p:txBody>
      </p:sp>
      <p:graphicFrame>
        <p:nvGraphicFramePr>
          <p:cNvPr id="4" name="Table 3"/>
          <p:cNvGraphicFramePr>
            <a:graphicFrameLocks noGrp="1"/>
          </p:cNvGraphicFramePr>
          <p:nvPr>
            <p:extLst/>
          </p:nvPr>
        </p:nvGraphicFramePr>
        <p:xfrm>
          <a:off x="457200" y="1739106"/>
          <a:ext cx="8229600" cy="3608070"/>
        </p:xfrm>
        <a:graphic>
          <a:graphicData uri="http://schemas.openxmlformats.org/drawingml/2006/table">
            <a:tbl>
              <a:tblPr firstRow="1" firstCol="1" bandRow="1"/>
              <a:tblGrid>
                <a:gridCol w="5495925">
                  <a:extLst>
                    <a:ext uri="{9D8B030D-6E8A-4147-A177-3AD203B41FA5}">
                      <a16:colId xmlns="" xmlns:a16="http://schemas.microsoft.com/office/drawing/2014/main" val="3744251153"/>
                    </a:ext>
                  </a:extLst>
                </a:gridCol>
                <a:gridCol w="914400">
                  <a:extLst>
                    <a:ext uri="{9D8B030D-6E8A-4147-A177-3AD203B41FA5}">
                      <a16:colId xmlns="" xmlns:a16="http://schemas.microsoft.com/office/drawing/2014/main" val="1749537776"/>
                    </a:ext>
                  </a:extLst>
                </a:gridCol>
                <a:gridCol w="1047750">
                  <a:extLst>
                    <a:ext uri="{9D8B030D-6E8A-4147-A177-3AD203B41FA5}">
                      <a16:colId xmlns="" xmlns:a16="http://schemas.microsoft.com/office/drawing/2014/main" val="2577560389"/>
                    </a:ext>
                  </a:extLst>
                </a:gridCol>
                <a:gridCol w="771525">
                  <a:extLst>
                    <a:ext uri="{9D8B030D-6E8A-4147-A177-3AD203B41FA5}">
                      <a16:colId xmlns="" xmlns:a16="http://schemas.microsoft.com/office/drawing/2014/main" val="405234961"/>
                    </a:ext>
                  </a:extLst>
                </a:gridCol>
              </a:tblGrid>
              <a:tr h="190500">
                <a:tc>
                  <a:txBody>
                    <a:bodyPr/>
                    <a:lstStyle/>
                    <a:p>
                      <a:pPr algn="l" fontAlgn="ctr"/>
                      <a:r>
                        <a:rPr lang="en-US" sz="1600" dirty="0"/>
                        <a:t> </a:t>
                      </a: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en-US" sz="1600" dirty="0"/>
                        <a:t>b</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600" dirty="0"/>
                        <a:t>(se)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600"/>
                        <a:t>HR</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11206936"/>
                  </a:ext>
                </a:extLst>
              </a:tr>
              <a:tr h="200025">
                <a:tc gridSpan="3">
                  <a:txBody>
                    <a:bodyPr/>
                    <a:lstStyle/>
                    <a:p>
                      <a:pPr algn="l" fontAlgn="ctr"/>
                      <a:r>
                        <a:rPr lang="en-US" sz="1600" i="1" dirty="0"/>
                        <a:t>Model 2. After foster care (n=80,432 person-months; 476 births)</a:t>
                      </a:r>
                    </a:p>
                  </a:txBody>
                  <a:tcPr marL="9525" marR="9525" marT="9525" marB="0" anchor="ctr">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600"/>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2846974459"/>
                  </a:ext>
                </a:extLst>
              </a:tr>
              <a:tr h="200025">
                <a:tc gridSpan="2">
                  <a:txBody>
                    <a:bodyPr/>
                    <a:lstStyle/>
                    <a:p>
                      <a:pPr algn="l" fontAlgn="ctr"/>
                      <a:r>
                        <a:rPr lang="en-US" sz="1600" dirty="0"/>
                        <a:t>Type of exit (reference: reunification)</a:t>
                      </a:r>
                    </a:p>
                  </a:txBody>
                  <a:tcPr marL="9525" marR="9525" marT="9525" marB="0" anchor="ctr">
                    <a:lnL>
                      <a:noFill/>
                    </a:lnL>
                    <a:lnR>
                      <a:noFill/>
                    </a:lnR>
                    <a:lnT>
                      <a:noFill/>
                    </a:lnT>
                    <a:lnB>
                      <a:noFill/>
                    </a:lnB>
                  </a:tcPr>
                </a:tc>
                <a:tc hMerge="1">
                  <a:txBody>
                    <a:bodyPr/>
                    <a:lstStyle/>
                    <a:p>
                      <a:endParaRPr lang="en-US"/>
                    </a:p>
                  </a:txBody>
                  <a:tcPr/>
                </a:tc>
                <a:tc>
                  <a:txBody>
                    <a:bodyPr/>
                    <a:lstStyle/>
                    <a:p>
                      <a:endParaRPr lang="en-US" dirty="0"/>
                    </a:p>
                  </a:txBody>
                  <a:tcPr marL="9525" marR="9525" marT="9525" marB="0" anchor="b">
                    <a:lnL>
                      <a:noFill/>
                    </a:lnL>
                    <a:lnR>
                      <a:noFill/>
                    </a:lnR>
                    <a:lnT>
                      <a:noFill/>
                    </a:lnT>
                    <a:lnB>
                      <a:noFill/>
                    </a:lnB>
                  </a:tcPr>
                </a:tc>
                <a:tc>
                  <a:txBody>
                    <a:bodyPr/>
                    <a:lstStyle/>
                    <a:p>
                      <a:pPr algn="ctr" fontAlgn="b"/>
                      <a:endParaRPr lang="en-US" sz="1600"/>
                    </a:p>
                  </a:txBody>
                  <a:tcPr marL="9525" marR="9525" marT="9525" marB="0" anchor="b">
                    <a:lnL>
                      <a:noFill/>
                    </a:lnL>
                    <a:lnR>
                      <a:noFill/>
                    </a:lnR>
                    <a:lnT>
                      <a:noFill/>
                    </a:lnT>
                    <a:lnB>
                      <a:noFill/>
                    </a:lnB>
                  </a:tcPr>
                </a:tc>
                <a:extLst>
                  <a:ext uri="{0D108BD9-81ED-4DB2-BD59-A6C34878D82A}">
                    <a16:rowId xmlns="" xmlns:a16="http://schemas.microsoft.com/office/drawing/2014/main" val="2073740701"/>
                  </a:ext>
                </a:extLst>
              </a:tr>
              <a:tr h="200025">
                <a:tc>
                  <a:txBody>
                    <a:bodyPr/>
                    <a:lstStyle/>
                    <a:p>
                      <a:pPr lvl="1" algn="l" fontAlgn="ctr"/>
                      <a:r>
                        <a:rPr lang="en-US" sz="1600"/>
                        <a:t>Adoption or other permanency</a:t>
                      </a:r>
                    </a:p>
                  </a:txBody>
                  <a:tcPr marL="9525" marR="9525" marT="9525" marB="0" anchor="ctr">
                    <a:lnL>
                      <a:noFill/>
                    </a:lnL>
                    <a:lnR>
                      <a:noFill/>
                    </a:lnR>
                    <a:lnT>
                      <a:noFill/>
                    </a:lnT>
                    <a:lnB>
                      <a:noFill/>
                    </a:lnB>
                  </a:tcPr>
                </a:tc>
                <a:tc>
                  <a:txBody>
                    <a:bodyPr/>
                    <a:lstStyle/>
                    <a:p>
                      <a:pPr algn="ctr" fontAlgn="ctr"/>
                      <a:r>
                        <a:rPr lang="en-US" sz="1600" dirty="0"/>
                        <a:t>-0.74</a:t>
                      </a:r>
                    </a:p>
                  </a:txBody>
                  <a:tcPr marL="9525" marR="9525" marT="9525" marB="0" anchor="ctr">
                    <a:lnL>
                      <a:noFill/>
                    </a:lnL>
                    <a:lnR>
                      <a:noFill/>
                    </a:lnR>
                    <a:lnT>
                      <a:noFill/>
                    </a:lnT>
                    <a:lnB>
                      <a:noFill/>
                    </a:lnB>
                  </a:tcPr>
                </a:tc>
                <a:tc>
                  <a:txBody>
                    <a:bodyPr/>
                    <a:lstStyle/>
                    <a:p>
                      <a:pPr algn="ctr" fontAlgn="ctr"/>
                      <a:r>
                        <a:rPr lang="en-US" sz="1600"/>
                        <a:t>(0.19)***</a:t>
                      </a:r>
                    </a:p>
                  </a:txBody>
                  <a:tcPr marL="9525" marR="9525" marT="9525" marB="0" anchor="ctr">
                    <a:lnL>
                      <a:noFill/>
                    </a:lnL>
                    <a:lnR>
                      <a:noFill/>
                    </a:lnR>
                    <a:lnT>
                      <a:noFill/>
                    </a:lnT>
                    <a:lnB>
                      <a:noFill/>
                    </a:lnB>
                  </a:tcPr>
                </a:tc>
                <a:tc>
                  <a:txBody>
                    <a:bodyPr/>
                    <a:lstStyle/>
                    <a:p>
                      <a:pPr algn="ctr" fontAlgn="ctr"/>
                      <a:r>
                        <a:rPr lang="en-US" sz="1600"/>
                        <a:t>0.48</a:t>
                      </a:r>
                    </a:p>
                  </a:txBody>
                  <a:tcPr marL="9525" marR="9525" marT="9525" marB="0" anchor="ctr">
                    <a:lnL>
                      <a:noFill/>
                    </a:lnL>
                    <a:lnR>
                      <a:noFill/>
                    </a:lnR>
                    <a:lnT>
                      <a:noFill/>
                    </a:lnT>
                    <a:lnB>
                      <a:noFill/>
                    </a:lnB>
                  </a:tcPr>
                </a:tc>
                <a:extLst>
                  <a:ext uri="{0D108BD9-81ED-4DB2-BD59-A6C34878D82A}">
                    <a16:rowId xmlns="" xmlns:a16="http://schemas.microsoft.com/office/drawing/2014/main" val="1285114735"/>
                  </a:ext>
                </a:extLst>
              </a:tr>
              <a:tr h="200025">
                <a:tc>
                  <a:txBody>
                    <a:bodyPr/>
                    <a:lstStyle/>
                    <a:p>
                      <a:pPr lvl="1" algn="l" fontAlgn="ctr"/>
                      <a:r>
                        <a:rPr lang="en-US" sz="1600" dirty="0"/>
                        <a:t>Other exit</a:t>
                      </a:r>
                    </a:p>
                  </a:txBody>
                  <a:tcPr marL="9525" marR="9525" marT="9525" marB="0" anchor="ctr">
                    <a:lnL>
                      <a:noFill/>
                    </a:lnL>
                    <a:lnR>
                      <a:noFill/>
                    </a:lnR>
                    <a:lnT>
                      <a:noFill/>
                    </a:lnT>
                    <a:lnB>
                      <a:noFill/>
                    </a:lnB>
                  </a:tcPr>
                </a:tc>
                <a:tc>
                  <a:txBody>
                    <a:bodyPr/>
                    <a:lstStyle/>
                    <a:p>
                      <a:pPr algn="ctr" fontAlgn="ctr"/>
                      <a:r>
                        <a:rPr lang="en-US" sz="1600"/>
                        <a:t>0.11</a:t>
                      </a:r>
                    </a:p>
                  </a:txBody>
                  <a:tcPr marL="9525" marR="9525" marT="9525" marB="0" anchor="ctr">
                    <a:lnL>
                      <a:noFill/>
                    </a:lnL>
                    <a:lnR>
                      <a:noFill/>
                    </a:lnR>
                    <a:lnT>
                      <a:noFill/>
                    </a:lnT>
                    <a:lnB>
                      <a:noFill/>
                    </a:lnB>
                  </a:tcPr>
                </a:tc>
                <a:tc>
                  <a:txBody>
                    <a:bodyPr/>
                    <a:lstStyle/>
                    <a:p>
                      <a:pPr algn="ctr" fontAlgn="ctr"/>
                      <a:r>
                        <a:rPr lang="en-US" sz="1600"/>
                        <a:t>-0.17</a:t>
                      </a:r>
                    </a:p>
                  </a:txBody>
                  <a:tcPr marL="9525" marR="9525" marT="9525" marB="0" anchor="ctr">
                    <a:lnL>
                      <a:noFill/>
                    </a:lnL>
                    <a:lnR>
                      <a:noFill/>
                    </a:lnR>
                    <a:lnT>
                      <a:noFill/>
                    </a:lnT>
                    <a:lnB>
                      <a:noFill/>
                    </a:lnB>
                  </a:tcPr>
                </a:tc>
                <a:tc>
                  <a:txBody>
                    <a:bodyPr/>
                    <a:lstStyle/>
                    <a:p>
                      <a:pPr algn="ctr" fontAlgn="ctr"/>
                      <a:r>
                        <a:rPr lang="en-US" sz="1600"/>
                        <a:t>1.12</a:t>
                      </a:r>
                    </a:p>
                  </a:txBody>
                  <a:tcPr marL="9525" marR="9525" marT="9525" marB="0" anchor="ctr">
                    <a:lnL>
                      <a:noFill/>
                    </a:lnL>
                    <a:lnR>
                      <a:noFill/>
                    </a:lnR>
                    <a:lnT>
                      <a:noFill/>
                    </a:lnT>
                    <a:lnB>
                      <a:noFill/>
                    </a:lnB>
                  </a:tcPr>
                </a:tc>
                <a:extLst>
                  <a:ext uri="{0D108BD9-81ED-4DB2-BD59-A6C34878D82A}">
                    <a16:rowId xmlns="" xmlns:a16="http://schemas.microsoft.com/office/drawing/2014/main" val="1152539709"/>
                  </a:ext>
                </a:extLst>
              </a:tr>
              <a:tr h="200025">
                <a:tc>
                  <a:txBody>
                    <a:bodyPr/>
                    <a:lstStyle/>
                    <a:p>
                      <a:pPr algn="l" fontAlgn="ctr"/>
                      <a:r>
                        <a:rPr lang="en-US" sz="1600" dirty="0"/>
                        <a:t>Time since exiting (reference: 0-6 months)</a:t>
                      </a:r>
                    </a:p>
                  </a:txBody>
                  <a:tcPr marL="9525" marR="9525" marT="9525" marB="0" anchor="ctr">
                    <a:lnL>
                      <a:noFill/>
                    </a:lnL>
                    <a:lnR>
                      <a:noFill/>
                    </a:lnR>
                    <a:lnT>
                      <a:noFill/>
                    </a:lnT>
                    <a:lnB>
                      <a:noFill/>
                    </a:lnB>
                  </a:tcPr>
                </a:tc>
                <a:tc>
                  <a:txBody>
                    <a:bodyPr/>
                    <a:lstStyle/>
                    <a:p>
                      <a:endParaRPr lang="en-US"/>
                    </a:p>
                  </a:txBody>
                  <a:tcPr marL="9525" marR="9525" marT="9525" marB="0" anchor="b">
                    <a:lnL>
                      <a:noFill/>
                    </a:lnL>
                    <a:lnR>
                      <a:noFill/>
                    </a:lnR>
                    <a:lnT>
                      <a:noFill/>
                    </a:lnT>
                    <a:lnB>
                      <a:noFill/>
                    </a:lnB>
                  </a:tcPr>
                </a:tc>
                <a:tc>
                  <a:txBody>
                    <a:bodyPr/>
                    <a:lstStyle/>
                    <a:p>
                      <a:endParaRPr lang="en-US"/>
                    </a:p>
                  </a:txBody>
                  <a:tcPr marL="9525" marR="9525" marT="9525" marB="0" anchor="b">
                    <a:lnL>
                      <a:noFill/>
                    </a:lnL>
                    <a:lnR>
                      <a:noFill/>
                    </a:lnR>
                    <a:lnT>
                      <a:noFill/>
                    </a:lnT>
                    <a:lnB>
                      <a:noFill/>
                    </a:lnB>
                  </a:tcPr>
                </a:tc>
                <a:tc>
                  <a:txBody>
                    <a:bodyPr/>
                    <a:lstStyle/>
                    <a:p>
                      <a:pPr algn="ctr" fontAlgn="b"/>
                      <a:endParaRPr lang="en-US" sz="1600"/>
                    </a:p>
                  </a:txBody>
                  <a:tcPr marL="9525" marR="9525" marT="9525" marB="0" anchor="b">
                    <a:lnL>
                      <a:noFill/>
                    </a:lnL>
                    <a:lnR>
                      <a:noFill/>
                    </a:lnR>
                    <a:lnT>
                      <a:noFill/>
                    </a:lnT>
                    <a:lnB>
                      <a:noFill/>
                    </a:lnB>
                  </a:tcPr>
                </a:tc>
                <a:extLst>
                  <a:ext uri="{0D108BD9-81ED-4DB2-BD59-A6C34878D82A}">
                    <a16:rowId xmlns="" xmlns:a16="http://schemas.microsoft.com/office/drawing/2014/main" val="3525738150"/>
                  </a:ext>
                </a:extLst>
              </a:tr>
              <a:tr h="200025">
                <a:tc>
                  <a:txBody>
                    <a:bodyPr/>
                    <a:lstStyle/>
                    <a:p>
                      <a:pPr lvl="1" algn="l" fontAlgn="ctr"/>
                      <a:r>
                        <a:rPr lang="en-US" sz="1600" dirty="0"/>
                        <a:t>7-24 months</a:t>
                      </a:r>
                    </a:p>
                  </a:txBody>
                  <a:tcPr marL="9525" marR="9525" marT="9525" marB="0" anchor="ctr">
                    <a:lnL>
                      <a:noFill/>
                    </a:lnL>
                    <a:lnR>
                      <a:noFill/>
                    </a:lnR>
                    <a:lnT>
                      <a:noFill/>
                    </a:lnT>
                    <a:lnB>
                      <a:noFill/>
                    </a:lnB>
                  </a:tcPr>
                </a:tc>
                <a:tc>
                  <a:txBody>
                    <a:bodyPr/>
                    <a:lstStyle/>
                    <a:p>
                      <a:pPr algn="ctr" fontAlgn="ctr"/>
                      <a:r>
                        <a:rPr lang="en-US" sz="1600"/>
                        <a:t>-0.01</a:t>
                      </a:r>
                    </a:p>
                  </a:txBody>
                  <a:tcPr marL="9525" marR="9525" marT="9525" marB="0" anchor="ctr">
                    <a:lnL>
                      <a:noFill/>
                    </a:lnL>
                    <a:lnR>
                      <a:noFill/>
                    </a:lnR>
                    <a:lnT>
                      <a:noFill/>
                    </a:lnT>
                    <a:lnB>
                      <a:noFill/>
                    </a:lnB>
                  </a:tcPr>
                </a:tc>
                <a:tc>
                  <a:txBody>
                    <a:bodyPr/>
                    <a:lstStyle/>
                    <a:p>
                      <a:pPr algn="ctr" fontAlgn="ctr"/>
                      <a:r>
                        <a:rPr lang="en-US" sz="1600"/>
                        <a:t>-0.12</a:t>
                      </a:r>
                    </a:p>
                  </a:txBody>
                  <a:tcPr marL="9525" marR="9525" marT="9525" marB="0" anchor="ctr">
                    <a:lnL>
                      <a:noFill/>
                    </a:lnL>
                    <a:lnR>
                      <a:noFill/>
                    </a:lnR>
                    <a:lnT>
                      <a:noFill/>
                    </a:lnT>
                    <a:lnB>
                      <a:noFill/>
                    </a:lnB>
                  </a:tcPr>
                </a:tc>
                <a:tc>
                  <a:txBody>
                    <a:bodyPr/>
                    <a:lstStyle/>
                    <a:p>
                      <a:pPr algn="ctr" fontAlgn="ctr"/>
                      <a:r>
                        <a:rPr lang="en-US" sz="1600"/>
                        <a:t>0.99</a:t>
                      </a:r>
                    </a:p>
                  </a:txBody>
                  <a:tcPr marL="9525" marR="9525" marT="9525" marB="0" anchor="ctr">
                    <a:lnL>
                      <a:noFill/>
                    </a:lnL>
                    <a:lnR>
                      <a:noFill/>
                    </a:lnR>
                    <a:lnT>
                      <a:noFill/>
                    </a:lnT>
                    <a:lnB>
                      <a:noFill/>
                    </a:lnB>
                  </a:tcPr>
                </a:tc>
                <a:extLst>
                  <a:ext uri="{0D108BD9-81ED-4DB2-BD59-A6C34878D82A}">
                    <a16:rowId xmlns="" xmlns:a16="http://schemas.microsoft.com/office/drawing/2014/main" val="3532364037"/>
                  </a:ext>
                </a:extLst>
              </a:tr>
              <a:tr h="200025">
                <a:tc>
                  <a:txBody>
                    <a:bodyPr/>
                    <a:lstStyle/>
                    <a:p>
                      <a:pPr lvl="1" algn="l" fontAlgn="ctr"/>
                      <a:r>
                        <a:rPr lang="en-US" sz="1600" dirty="0"/>
                        <a:t>&gt;24 months</a:t>
                      </a:r>
                    </a:p>
                  </a:txBody>
                  <a:tcPr marL="9525" marR="9525" marT="9525" marB="0" anchor="ctr">
                    <a:lnL>
                      <a:noFill/>
                    </a:lnL>
                    <a:lnR>
                      <a:noFill/>
                    </a:lnR>
                    <a:lnT>
                      <a:noFill/>
                    </a:lnT>
                    <a:lnB>
                      <a:noFill/>
                    </a:lnB>
                  </a:tcPr>
                </a:tc>
                <a:tc>
                  <a:txBody>
                    <a:bodyPr/>
                    <a:lstStyle/>
                    <a:p>
                      <a:pPr algn="ctr" fontAlgn="ctr"/>
                      <a:r>
                        <a:rPr lang="en-US" sz="1600" dirty="0"/>
                        <a:t>-0.36</a:t>
                      </a:r>
                    </a:p>
                  </a:txBody>
                  <a:tcPr marL="9525" marR="9525" marT="9525" marB="0" anchor="ctr">
                    <a:lnL>
                      <a:noFill/>
                    </a:lnL>
                    <a:lnR>
                      <a:noFill/>
                    </a:lnR>
                    <a:lnT>
                      <a:noFill/>
                    </a:lnT>
                    <a:lnB>
                      <a:noFill/>
                    </a:lnB>
                  </a:tcPr>
                </a:tc>
                <a:tc>
                  <a:txBody>
                    <a:bodyPr/>
                    <a:lstStyle/>
                    <a:p>
                      <a:pPr algn="ctr" fontAlgn="ctr"/>
                      <a:r>
                        <a:rPr lang="en-US" sz="1600"/>
                        <a:t>(0.14)*</a:t>
                      </a:r>
                    </a:p>
                  </a:txBody>
                  <a:tcPr marL="9525" marR="9525" marT="9525" marB="0" anchor="ctr">
                    <a:lnL>
                      <a:noFill/>
                    </a:lnL>
                    <a:lnR>
                      <a:noFill/>
                    </a:lnR>
                    <a:lnT>
                      <a:noFill/>
                    </a:lnT>
                    <a:lnB>
                      <a:noFill/>
                    </a:lnB>
                  </a:tcPr>
                </a:tc>
                <a:tc>
                  <a:txBody>
                    <a:bodyPr/>
                    <a:lstStyle/>
                    <a:p>
                      <a:pPr algn="ctr" fontAlgn="ctr"/>
                      <a:r>
                        <a:rPr lang="en-US" sz="1600"/>
                        <a:t>0.69</a:t>
                      </a:r>
                    </a:p>
                  </a:txBody>
                  <a:tcPr marL="9525" marR="9525" marT="9525" marB="0" anchor="ctr">
                    <a:lnL>
                      <a:noFill/>
                    </a:lnL>
                    <a:lnR>
                      <a:noFill/>
                    </a:lnR>
                    <a:lnT>
                      <a:noFill/>
                    </a:lnT>
                    <a:lnB>
                      <a:noFill/>
                    </a:lnB>
                  </a:tcPr>
                </a:tc>
                <a:extLst>
                  <a:ext uri="{0D108BD9-81ED-4DB2-BD59-A6C34878D82A}">
                    <a16:rowId xmlns="" xmlns:a16="http://schemas.microsoft.com/office/drawing/2014/main" val="913955519"/>
                  </a:ext>
                </a:extLst>
              </a:tr>
              <a:tr h="200025">
                <a:tc>
                  <a:txBody>
                    <a:bodyPr/>
                    <a:lstStyle/>
                    <a:p>
                      <a:pPr algn="l" fontAlgn="ctr"/>
                      <a:r>
                        <a:rPr lang="en-US" sz="1600"/>
                        <a:t>Pct. Foster care time with kin</a:t>
                      </a:r>
                    </a:p>
                  </a:txBody>
                  <a:tcPr marL="9525" marR="9525" marT="9525" marB="0" anchor="ctr">
                    <a:lnL>
                      <a:noFill/>
                    </a:lnL>
                    <a:lnR>
                      <a:noFill/>
                    </a:lnR>
                    <a:lnT>
                      <a:noFill/>
                    </a:lnT>
                    <a:lnB>
                      <a:noFill/>
                    </a:lnB>
                  </a:tcPr>
                </a:tc>
                <a:tc>
                  <a:txBody>
                    <a:bodyPr/>
                    <a:lstStyle/>
                    <a:p>
                      <a:pPr algn="ctr" fontAlgn="ctr"/>
                      <a:r>
                        <a:rPr lang="en-US" sz="1600" dirty="0"/>
                        <a:t>-0.14</a:t>
                      </a:r>
                    </a:p>
                  </a:txBody>
                  <a:tcPr marL="9525" marR="9525" marT="9525" marB="0" anchor="ctr">
                    <a:lnL>
                      <a:noFill/>
                    </a:lnL>
                    <a:lnR>
                      <a:noFill/>
                    </a:lnR>
                    <a:lnT>
                      <a:noFill/>
                    </a:lnT>
                    <a:lnB>
                      <a:noFill/>
                    </a:lnB>
                  </a:tcPr>
                </a:tc>
                <a:tc>
                  <a:txBody>
                    <a:bodyPr/>
                    <a:lstStyle/>
                    <a:p>
                      <a:pPr algn="ctr" fontAlgn="ctr"/>
                      <a:r>
                        <a:rPr lang="en-US" sz="1600" dirty="0"/>
                        <a:t>-0.15</a:t>
                      </a:r>
                    </a:p>
                  </a:txBody>
                  <a:tcPr marL="9525" marR="9525" marT="9525" marB="0" anchor="ctr">
                    <a:lnL>
                      <a:noFill/>
                    </a:lnL>
                    <a:lnR>
                      <a:noFill/>
                    </a:lnR>
                    <a:lnT>
                      <a:noFill/>
                    </a:lnT>
                    <a:lnB>
                      <a:noFill/>
                    </a:lnB>
                  </a:tcPr>
                </a:tc>
                <a:tc>
                  <a:txBody>
                    <a:bodyPr/>
                    <a:lstStyle/>
                    <a:p>
                      <a:pPr algn="ctr" fontAlgn="ctr"/>
                      <a:r>
                        <a:rPr lang="en-US" sz="1600"/>
                        <a:t>0.87</a:t>
                      </a:r>
                    </a:p>
                  </a:txBody>
                  <a:tcPr marL="9525" marR="9525" marT="9525" marB="0" anchor="ctr">
                    <a:lnL>
                      <a:noFill/>
                    </a:lnL>
                    <a:lnR>
                      <a:noFill/>
                    </a:lnR>
                    <a:lnT>
                      <a:noFill/>
                    </a:lnT>
                    <a:lnB>
                      <a:noFill/>
                    </a:lnB>
                  </a:tcPr>
                </a:tc>
                <a:extLst>
                  <a:ext uri="{0D108BD9-81ED-4DB2-BD59-A6C34878D82A}">
                    <a16:rowId xmlns="" xmlns:a16="http://schemas.microsoft.com/office/drawing/2014/main" val="403037700"/>
                  </a:ext>
                </a:extLst>
              </a:tr>
              <a:tr h="190500">
                <a:tc>
                  <a:txBody>
                    <a:bodyPr/>
                    <a:lstStyle/>
                    <a:p>
                      <a:pPr algn="l" fontAlgn="ctr"/>
                      <a:r>
                        <a:rPr lang="en-US" sz="1600"/>
                        <a:t>Pct. Foster care time in congregate or detention</a:t>
                      </a:r>
                    </a:p>
                  </a:txBody>
                  <a:tcPr marL="9525" marR="9525" marT="9525" marB="0" anchor="ctr">
                    <a:lnL>
                      <a:noFill/>
                    </a:lnL>
                    <a:lnR>
                      <a:noFill/>
                    </a:lnR>
                    <a:lnT>
                      <a:noFill/>
                    </a:lnT>
                    <a:lnB>
                      <a:noFill/>
                    </a:lnB>
                  </a:tcPr>
                </a:tc>
                <a:tc>
                  <a:txBody>
                    <a:bodyPr/>
                    <a:lstStyle/>
                    <a:p>
                      <a:pPr algn="ctr" fontAlgn="ctr"/>
                      <a:r>
                        <a:rPr lang="en-US" sz="1600"/>
                        <a:t>0.2</a:t>
                      </a:r>
                    </a:p>
                  </a:txBody>
                  <a:tcPr marL="9525" marR="9525" marT="9525" marB="0" anchor="ctr">
                    <a:lnL>
                      <a:noFill/>
                    </a:lnL>
                    <a:lnR>
                      <a:noFill/>
                    </a:lnR>
                    <a:lnT>
                      <a:noFill/>
                    </a:lnT>
                    <a:lnB>
                      <a:noFill/>
                    </a:lnB>
                  </a:tcPr>
                </a:tc>
                <a:tc>
                  <a:txBody>
                    <a:bodyPr/>
                    <a:lstStyle/>
                    <a:p>
                      <a:pPr algn="ctr" fontAlgn="ctr"/>
                      <a:r>
                        <a:rPr lang="en-US" sz="1600" dirty="0"/>
                        <a:t>-0.14</a:t>
                      </a:r>
                    </a:p>
                  </a:txBody>
                  <a:tcPr marL="9525" marR="9525" marT="9525" marB="0" anchor="ctr">
                    <a:lnL>
                      <a:noFill/>
                    </a:lnL>
                    <a:lnR>
                      <a:noFill/>
                    </a:lnR>
                    <a:lnT>
                      <a:noFill/>
                    </a:lnT>
                    <a:lnB>
                      <a:noFill/>
                    </a:lnB>
                  </a:tcPr>
                </a:tc>
                <a:tc>
                  <a:txBody>
                    <a:bodyPr/>
                    <a:lstStyle/>
                    <a:p>
                      <a:pPr algn="ctr" fontAlgn="ctr"/>
                      <a:r>
                        <a:rPr lang="en-US" sz="1600"/>
                        <a:t>1.22</a:t>
                      </a:r>
                    </a:p>
                  </a:txBody>
                  <a:tcPr marL="9525" marR="9525" marT="9525" marB="0" anchor="ctr">
                    <a:lnL>
                      <a:noFill/>
                    </a:lnL>
                    <a:lnR>
                      <a:noFill/>
                    </a:lnR>
                    <a:lnT>
                      <a:noFill/>
                    </a:lnT>
                    <a:lnB>
                      <a:noFill/>
                    </a:lnB>
                  </a:tcPr>
                </a:tc>
                <a:extLst>
                  <a:ext uri="{0D108BD9-81ED-4DB2-BD59-A6C34878D82A}">
                    <a16:rowId xmlns="" xmlns:a16="http://schemas.microsoft.com/office/drawing/2014/main" val="274883677"/>
                  </a:ext>
                </a:extLst>
              </a:tr>
              <a:tr h="190500">
                <a:tc>
                  <a:txBody>
                    <a:bodyPr/>
                    <a:lstStyle/>
                    <a:p>
                      <a:pPr algn="l" fontAlgn="ctr"/>
                      <a:r>
                        <a:rPr lang="en-US" sz="1600"/>
                        <a:t>Pct. Foster care time in temporary care</a:t>
                      </a:r>
                    </a:p>
                  </a:txBody>
                  <a:tcPr marL="9525" marR="9525" marT="9525" marB="0" anchor="ctr">
                    <a:lnL>
                      <a:noFill/>
                    </a:lnL>
                    <a:lnR>
                      <a:noFill/>
                    </a:lnR>
                    <a:lnT>
                      <a:noFill/>
                    </a:lnT>
                    <a:lnB>
                      <a:noFill/>
                    </a:lnB>
                  </a:tcPr>
                </a:tc>
                <a:tc>
                  <a:txBody>
                    <a:bodyPr/>
                    <a:lstStyle/>
                    <a:p>
                      <a:pPr algn="ctr" fontAlgn="ctr"/>
                      <a:r>
                        <a:rPr lang="en-US" sz="1600"/>
                        <a:t>0.2</a:t>
                      </a:r>
                    </a:p>
                  </a:txBody>
                  <a:tcPr marL="9525" marR="9525" marT="9525" marB="0" anchor="ctr">
                    <a:lnL>
                      <a:noFill/>
                    </a:lnL>
                    <a:lnR>
                      <a:noFill/>
                    </a:lnR>
                    <a:lnT>
                      <a:noFill/>
                    </a:lnT>
                    <a:lnB>
                      <a:noFill/>
                    </a:lnB>
                  </a:tcPr>
                </a:tc>
                <a:tc>
                  <a:txBody>
                    <a:bodyPr/>
                    <a:lstStyle/>
                    <a:p>
                      <a:pPr algn="ctr" fontAlgn="ctr"/>
                      <a:r>
                        <a:rPr lang="en-US" sz="1600" dirty="0"/>
                        <a:t>-0.16</a:t>
                      </a:r>
                    </a:p>
                  </a:txBody>
                  <a:tcPr marL="9525" marR="9525" marT="9525" marB="0" anchor="ctr">
                    <a:lnL>
                      <a:noFill/>
                    </a:lnL>
                    <a:lnR>
                      <a:noFill/>
                    </a:lnR>
                    <a:lnT>
                      <a:noFill/>
                    </a:lnT>
                    <a:lnB>
                      <a:noFill/>
                    </a:lnB>
                  </a:tcPr>
                </a:tc>
                <a:tc>
                  <a:txBody>
                    <a:bodyPr/>
                    <a:lstStyle/>
                    <a:p>
                      <a:pPr algn="ctr" fontAlgn="ctr"/>
                      <a:r>
                        <a:rPr lang="en-US" sz="1600"/>
                        <a:t>1.33</a:t>
                      </a:r>
                    </a:p>
                  </a:txBody>
                  <a:tcPr marL="9525" marR="9525" marT="9525" marB="0" anchor="ctr">
                    <a:lnL>
                      <a:noFill/>
                    </a:lnL>
                    <a:lnR>
                      <a:noFill/>
                    </a:lnR>
                    <a:lnT>
                      <a:noFill/>
                    </a:lnT>
                    <a:lnB>
                      <a:noFill/>
                    </a:lnB>
                  </a:tcPr>
                </a:tc>
                <a:extLst>
                  <a:ext uri="{0D108BD9-81ED-4DB2-BD59-A6C34878D82A}">
                    <a16:rowId xmlns="" xmlns:a16="http://schemas.microsoft.com/office/drawing/2014/main" val="4092547447"/>
                  </a:ext>
                </a:extLst>
              </a:tr>
              <a:tr h="190500">
                <a:tc>
                  <a:txBody>
                    <a:bodyPr/>
                    <a:lstStyle/>
                    <a:p>
                      <a:pPr algn="l" fontAlgn="ctr"/>
                      <a:r>
                        <a:rPr lang="en-US" sz="1600"/>
                        <a:t>Total number of placements</a:t>
                      </a:r>
                    </a:p>
                  </a:txBody>
                  <a:tcPr marL="9525" marR="9525" marT="9525" marB="0" anchor="ctr">
                    <a:lnL>
                      <a:noFill/>
                    </a:lnL>
                    <a:lnR>
                      <a:noFill/>
                    </a:lnR>
                    <a:lnT>
                      <a:noFill/>
                    </a:lnT>
                    <a:lnB>
                      <a:noFill/>
                    </a:lnB>
                  </a:tcPr>
                </a:tc>
                <a:tc>
                  <a:txBody>
                    <a:bodyPr/>
                    <a:lstStyle/>
                    <a:p>
                      <a:pPr algn="ctr" fontAlgn="ctr"/>
                      <a:r>
                        <a:rPr lang="en-US" sz="1600"/>
                        <a:t>0.04</a:t>
                      </a:r>
                    </a:p>
                  </a:txBody>
                  <a:tcPr marL="9525" marR="9525" marT="9525" marB="0" anchor="ctr">
                    <a:lnL>
                      <a:noFill/>
                    </a:lnL>
                    <a:lnR>
                      <a:noFill/>
                    </a:lnR>
                    <a:lnT>
                      <a:noFill/>
                    </a:lnT>
                    <a:lnB>
                      <a:noFill/>
                    </a:lnB>
                  </a:tcPr>
                </a:tc>
                <a:tc>
                  <a:txBody>
                    <a:bodyPr/>
                    <a:lstStyle/>
                    <a:p>
                      <a:pPr algn="ctr" fontAlgn="ctr"/>
                      <a:r>
                        <a:rPr lang="en-US" sz="1600" dirty="0"/>
                        <a:t>(0.01)**</a:t>
                      </a:r>
                    </a:p>
                  </a:txBody>
                  <a:tcPr marL="9525" marR="9525" marT="9525" marB="0" anchor="ctr">
                    <a:lnL>
                      <a:noFill/>
                    </a:lnL>
                    <a:lnR>
                      <a:noFill/>
                    </a:lnR>
                    <a:lnT>
                      <a:noFill/>
                    </a:lnT>
                    <a:lnB>
                      <a:noFill/>
                    </a:lnB>
                  </a:tcPr>
                </a:tc>
                <a:tc>
                  <a:txBody>
                    <a:bodyPr/>
                    <a:lstStyle/>
                    <a:p>
                      <a:pPr algn="ctr" fontAlgn="ctr"/>
                      <a:r>
                        <a:rPr lang="en-US" sz="1600" dirty="0"/>
                        <a:t>1.04</a:t>
                      </a:r>
                    </a:p>
                  </a:txBody>
                  <a:tcPr marL="9525" marR="9525" marT="9525" marB="0" anchor="ctr">
                    <a:lnL>
                      <a:noFill/>
                    </a:lnL>
                    <a:lnR>
                      <a:noFill/>
                    </a:lnR>
                    <a:lnT>
                      <a:noFill/>
                    </a:lnT>
                    <a:lnB>
                      <a:noFill/>
                    </a:lnB>
                  </a:tcPr>
                </a:tc>
                <a:extLst>
                  <a:ext uri="{0D108BD9-81ED-4DB2-BD59-A6C34878D82A}">
                    <a16:rowId xmlns="" xmlns:a16="http://schemas.microsoft.com/office/drawing/2014/main" val="959689111"/>
                  </a:ext>
                </a:extLst>
              </a:tr>
              <a:tr h="200025">
                <a:tc>
                  <a:txBody>
                    <a:bodyPr/>
                    <a:lstStyle/>
                    <a:p>
                      <a:pPr algn="l" fontAlgn="ctr"/>
                      <a:r>
                        <a:rPr lang="en-US" sz="1600"/>
                        <a:t>Multiple episodes</a:t>
                      </a:r>
                    </a:p>
                  </a:txBody>
                  <a:tcPr marL="9525" marR="9525" marT="9525" marB="0" anchor="ctr">
                    <a:lnL>
                      <a:noFill/>
                    </a:lnL>
                    <a:lnR>
                      <a:noFill/>
                    </a:lnR>
                    <a:lnT>
                      <a:noFill/>
                    </a:lnT>
                    <a:lnB>
                      <a:noFill/>
                    </a:lnB>
                  </a:tcPr>
                </a:tc>
                <a:tc>
                  <a:txBody>
                    <a:bodyPr/>
                    <a:lstStyle/>
                    <a:p>
                      <a:pPr algn="ctr" fontAlgn="ctr"/>
                      <a:r>
                        <a:rPr lang="en-US" sz="1600"/>
                        <a:t>0.03</a:t>
                      </a:r>
                    </a:p>
                  </a:txBody>
                  <a:tcPr marL="9525" marR="9525" marT="9525" marB="0" anchor="ctr">
                    <a:lnL>
                      <a:noFill/>
                    </a:lnL>
                    <a:lnR>
                      <a:noFill/>
                    </a:lnR>
                    <a:lnT>
                      <a:noFill/>
                    </a:lnT>
                    <a:lnB>
                      <a:noFill/>
                    </a:lnB>
                  </a:tcPr>
                </a:tc>
                <a:tc>
                  <a:txBody>
                    <a:bodyPr/>
                    <a:lstStyle/>
                    <a:p>
                      <a:pPr algn="ctr" fontAlgn="ctr"/>
                      <a:r>
                        <a:rPr lang="en-US" sz="1600"/>
                        <a:t>-0.12</a:t>
                      </a:r>
                    </a:p>
                  </a:txBody>
                  <a:tcPr marL="9525" marR="9525" marT="9525" marB="0" anchor="ctr">
                    <a:lnL>
                      <a:noFill/>
                    </a:lnL>
                    <a:lnR>
                      <a:noFill/>
                    </a:lnR>
                    <a:lnT>
                      <a:noFill/>
                    </a:lnT>
                    <a:lnB>
                      <a:noFill/>
                    </a:lnB>
                  </a:tcPr>
                </a:tc>
                <a:tc>
                  <a:txBody>
                    <a:bodyPr/>
                    <a:lstStyle/>
                    <a:p>
                      <a:pPr algn="ctr" fontAlgn="ctr"/>
                      <a:r>
                        <a:rPr lang="en-US" sz="1600" dirty="0"/>
                        <a:t>1.03</a:t>
                      </a:r>
                    </a:p>
                  </a:txBody>
                  <a:tcPr marL="9525" marR="9525" marT="9525" marB="0" anchor="ctr">
                    <a:lnL>
                      <a:noFill/>
                    </a:lnL>
                    <a:lnR>
                      <a:noFill/>
                    </a:lnR>
                    <a:lnT>
                      <a:noFill/>
                    </a:lnT>
                    <a:lnB>
                      <a:noFill/>
                    </a:lnB>
                  </a:tcPr>
                </a:tc>
                <a:extLst>
                  <a:ext uri="{0D108BD9-81ED-4DB2-BD59-A6C34878D82A}">
                    <a16:rowId xmlns="" xmlns:a16="http://schemas.microsoft.com/office/drawing/2014/main" val="3648417730"/>
                  </a:ext>
                </a:extLst>
              </a:tr>
              <a:tr h="200025">
                <a:tc>
                  <a:txBody>
                    <a:bodyPr/>
                    <a:lstStyle/>
                    <a:p>
                      <a:pPr algn="l" fontAlgn="ctr"/>
                      <a:r>
                        <a:rPr lang="en-US" sz="1600" dirty="0"/>
                        <a:t>Total months spent in care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1600" dirty="0"/>
                        <a:t>0</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1600" dirty="0"/>
                        <a:t>-0.01</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1600" dirty="0"/>
                        <a:t>0.99</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28358640"/>
                  </a:ext>
                </a:extLst>
              </a:tr>
            </a:tbl>
          </a:graphicData>
        </a:graphic>
      </p:graphicFrame>
      <p:sp>
        <p:nvSpPr>
          <p:cNvPr id="7" name="Rectangle 6"/>
          <p:cNvSpPr/>
          <p:nvPr/>
        </p:nvSpPr>
        <p:spPr>
          <a:xfrm>
            <a:off x="342901" y="5353050"/>
            <a:ext cx="8343899" cy="430887"/>
          </a:xfrm>
          <a:prstGeom prst="rect">
            <a:avLst/>
          </a:prstGeom>
        </p:spPr>
        <p:txBody>
          <a:bodyPr wrap="square">
            <a:spAutoFit/>
          </a:bodyPr>
          <a:lstStyle/>
          <a:p>
            <a:r>
              <a:rPr lang="en-US" sz="1100" dirty="0">
                <a:solidFill>
                  <a:srgbClr val="000000"/>
                </a:solidFill>
                <a:latin typeface="Times" panose="02020603050405020304" pitchFamily="18" charset="0"/>
                <a:ea typeface="Times New Roman" panose="02020603050405020304" pitchFamily="18" charset="0"/>
              </a:rPr>
              <a:t>Note: HR=Hazard Ratio. Models include all controls shown in Table 1 plus county fixed effects. Other setting includes placements that were unknown, as well as placements in rare settings such as hospitals. Other exit includes those who ran away or whose exit type was unknown.</a:t>
            </a:r>
            <a:endParaRPr lang="en-US" sz="1100" dirty="0"/>
          </a:p>
        </p:txBody>
      </p:sp>
    </p:spTree>
    <p:extLst>
      <p:ext uri="{BB962C8B-B14F-4D97-AF65-F5344CB8AC3E}">
        <p14:creationId xmlns:p14="http://schemas.microsoft.com/office/powerpoint/2010/main" val="801182177"/>
      </p:ext>
    </p:extLst>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468225"/>
            <a:ext cx="8229600" cy="4525963"/>
          </a:xfrm>
        </p:spPr>
        <p:txBody>
          <a:bodyPr/>
          <a:lstStyle/>
          <a:p>
            <a:r>
              <a:rPr lang="en-US" dirty="0" smtClean="0"/>
              <a:t>Youth involved with CPS or in foster care at elevated risk of early motherhood</a:t>
            </a:r>
          </a:p>
          <a:p>
            <a:pPr lvl="1"/>
            <a:r>
              <a:rPr lang="en-US" dirty="0" smtClean="0"/>
              <a:t>Measures of family background and experience modestly reduce differentials among low-income, CPS-involved, and foster youth</a:t>
            </a:r>
          </a:p>
          <a:p>
            <a:pPr lvl="1"/>
            <a:r>
              <a:rPr lang="en-US" dirty="0" smtClean="0"/>
              <a:t>Comparing outcomes before and after CPS/foster experience suggests that experience does not increase, and may mitigate, risk</a:t>
            </a:r>
          </a:p>
          <a:p>
            <a:r>
              <a:rPr lang="en-US" dirty="0" smtClean="0"/>
              <a:t>Among foster youth, placement setting and exit type associated with differential risk</a:t>
            </a:r>
            <a:endParaRPr lang="en-US" dirty="0"/>
          </a:p>
        </p:txBody>
      </p:sp>
    </p:spTree>
    <p:extLst>
      <p:ext uri="{BB962C8B-B14F-4D97-AF65-F5344CB8AC3E}">
        <p14:creationId xmlns:p14="http://schemas.microsoft.com/office/powerpoint/2010/main" val="1099556505"/>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normAutofit/>
          </a:bodyPr>
          <a:lstStyle/>
          <a:p>
            <a:r>
              <a:rPr lang="en-US" sz="3200" dirty="0">
                <a:latin typeface="Arial" panose="020B0604020202020204" pitchFamily="34" charset="0"/>
                <a:cs typeface="Arial" panose="020B0604020202020204" pitchFamily="34" charset="0"/>
              </a:rPr>
              <a:t>Policy </a:t>
            </a:r>
            <a:r>
              <a:rPr lang="en-US" sz="3200" dirty="0" smtClean="0">
                <a:latin typeface="Arial" panose="020B0604020202020204" pitchFamily="34" charset="0"/>
                <a:cs typeface="Arial" panose="020B0604020202020204" pitchFamily="34" charset="0"/>
              </a:rPr>
              <a:t>Issues </a:t>
            </a:r>
            <a:r>
              <a:rPr lang="en-US" sz="3200" dirty="0">
                <a:latin typeface="Arial" panose="020B0604020202020204" pitchFamily="34" charset="0"/>
                <a:cs typeface="Arial" panose="020B0604020202020204" pitchFamily="34" charset="0"/>
              </a:rPr>
              <a:t>and </a:t>
            </a:r>
            <a:r>
              <a:rPr lang="en-US" sz="3200" dirty="0" smtClean="0">
                <a:latin typeface="Arial" panose="020B0604020202020204" pitchFamily="34" charset="0"/>
                <a:cs typeface="Arial" panose="020B0604020202020204" pitchFamily="34" charset="0"/>
              </a:rPr>
              <a:t>Next Steps</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33400" y="1371600"/>
            <a:ext cx="8229600" cy="4525963"/>
          </a:xfrm>
        </p:spPr>
        <p:txBody>
          <a:bodyPr/>
          <a:lstStyle/>
          <a:p>
            <a:r>
              <a:rPr lang="en-US" sz="2500" dirty="0">
                <a:latin typeface="Corbel" panose="020B0503020204020204" pitchFamily="34" charset="0"/>
              </a:rPr>
              <a:t>Policy </a:t>
            </a:r>
            <a:r>
              <a:rPr lang="en-US" sz="2500" dirty="0" smtClean="0">
                <a:latin typeface="Corbel" panose="020B0503020204020204" pitchFamily="34" charset="0"/>
              </a:rPr>
              <a:t>emphasis on </a:t>
            </a:r>
            <a:r>
              <a:rPr lang="en-US" sz="2500" dirty="0">
                <a:latin typeface="Corbel" panose="020B0503020204020204" pitchFamily="34" charset="0"/>
              </a:rPr>
              <a:t>mitigating a negative </a:t>
            </a:r>
            <a:r>
              <a:rPr lang="en-US" sz="2500" dirty="0" smtClean="0">
                <a:latin typeface="Corbel" panose="020B0503020204020204" pitchFamily="34" charset="0"/>
              </a:rPr>
              <a:t>effects </a:t>
            </a:r>
            <a:r>
              <a:rPr lang="en-US" sz="2500" i="1" dirty="0" smtClean="0">
                <a:latin typeface="Corbel" panose="020B0503020204020204" pitchFamily="34" charset="0"/>
              </a:rPr>
              <a:t>as </a:t>
            </a:r>
            <a:r>
              <a:rPr lang="en-US" sz="2500" i="1" dirty="0">
                <a:latin typeface="Corbel" panose="020B0503020204020204" pitchFamily="34" charset="0"/>
              </a:rPr>
              <a:t>a result of </a:t>
            </a:r>
            <a:r>
              <a:rPr lang="en-US" sz="2500" i="1" dirty="0" smtClean="0">
                <a:latin typeface="Corbel" panose="020B0503020204020204" pitchFamily="34" charset="0"/>
              </a:rPr>
              <a:t>OHP </a:t>
            </a:r>
            <a:r>
              <a:rPr lang="en-US" sz="2500" dirty="0" smtClean="0">
                <a:latin typeface="Corbel" panose="020B0503020204020204" pitchFamily="34" charset="0"/>
              </a:rPr>
              <a:t>may </a:t>
            </a:r>
            <a:r>
              <a:rPr lang="en-US" sz="2500" dirty="0">
                <a:latin typeface="Corbel" panose="020B0503020204020204" pitchFamily="34" charset="0"/>
              </a:rPr>
              <a:t>be </a:t>
            </a:r>
            <a:r>
              <a:rPr lang="en-US" sz="2500" dirty="0" smtClean="0">
                <a:latin typeface="Corbel" panose="020B0503020204020204" pitchFamily="34" charset="0"/>
              </a:rPr>
              <a:t>overstated</a:t>
            </a:r>
            <a:endParaRPr lang="en-US" sz="2500" dirty="0">
              <a:latin typeface="Corbel" panose="020B0503020204020204" pitchFamily="34" charset="0"/>
            </a:endParaRPr>
          </a:p>
          <a:p>
            <a:pPr lvl="1"/>
            <a:r>
              <a:rPr lang="en-US" sz="2300" dirty="0">
                <a:latin typeface="Corbel" panose="020B0503020204020204" pitchFamily="34" charset="0"/>
              </a:rPr>
              <a:t>S</a:t>
            </a:r>
            <a:r>
              <a:rPr lang="en-US" sz="2300" dirty="0" smtClean="0">
                <a:latin typeface="Corbel" panose="020B0503020204020204" pitchFamily="34" charset="0"/>
              </a:rPr>
              <a:t>uggestive evidence of some benefits from OHP</a:t>
            </a:r>
          </a:p>
          <a:p>
            <a:r>
              <a:rPr lang="en-US" sz="2500" dirty="0" smtClean="0">
                <a:latin typeface="Corbel" panose="020B0503020204020204" pitchFamily="34" charset="0"/>
              </a:rPr>
              <a:t>But</a:t>
            </a:r>
            <a:r>
              <a:rPr lang="en-US" sz="2500" dirty="0" smtClean="0">
                <a:latin typeface="Corbel" panose="020B0503020204020204" pitchFamily="34" charset="0"/>
              </a:rPr>
              <a:t>… all CPS involved children and youth, including those experiencing OHP and aging out, are at risk of </a:t>
            </a:r>
            <a:r>
              <a:rPr lang="en-US" sz="2500" smtClean="0">
                <a:latin typeface="Corbel" panose="020B0503020204020204" pitchFamily="34" charset="0"/>
              </a:rPr>
              <a:t>poor </a:t>
            </a:r>
            <a:r>
              <a:rPr lang="en-US" sz="2500" smtClean="0">
                <a:latin typeface="Corbel" panose="020B0503020204020204" pitchFamily="34" charset="0"/>
              </a:rPr>
              <a:t>educational, social, </a:t>
            </a:r>
            <a:r>
              <a:rPr lang="en-US" sz="2500" dirty="0" smtClean="0">
                <a:latin typeface="Corbel" panose="020B0503020204020204" pitchFamily="34" charset="0"/>
              </a:rPr>
              <a:t>and economic outcomes</a:t>
            </a:r>
          </a:p>
          <a:p>
            <a:r>
              <a:rPr lang="en-US" sz="2500" dirty="0" smtClean="0">
                <a:latin typeface="Corbel" panose="020B0503020204020204" pitchFamily="34" charset="0"/>
              </a:rPr>
              <a:t>Policy should focus on this larger group of CPS-involved children and families, including foster youth </a:t>
            </a:r>
            <a:r>
              <a:rPr lang="en-US" sz="2500" u="sng" dirty="0" smtClean="0">
                <a:latin typeface="Corbel" panose="020B0503020204020204" pitchFamily="34" charset="0"/>
              </a:rPr>
              <a:t>after</a:t>
            </a:r>
            <a:r>
              <a:rPr lang="en-US" sz="2500" dirty="0" smtClean="0">
                <a:latin typeface="Corbel" panose="020B0503020204020204" pitchFamily="34" charset="0"/>
              </a:rPr>
              <a:t> reunification</a:t>
            </a:r>
          </a:p>
        </p:txBody>
      </p:sp>
      <p:sp>
        <p:nvSpPr>
          <p:cNvPr id="4" name="Slide Number Placeholder 3"/>
          <p:cNvSpPr>
            <a:spLocks noGrp="1"/>
          </p:cNvSpPr>
          <p:nvPr>
            <p:ph type="sldNum" sz="quarter" idx="12"/>
          </p:nvPr>
        </p:nvSpPr>
        <p:spPr/>
        <p:txBody>
          <a:bodyPr/>
          <a:lstStyle/>
          <a:p>
            <a:pPr>
              <a:defRPr/>
            </a:pPr>
            <a:fld id="{3B40D6BF-2AB3-4BB9-89BD-870561871898}" type="slidenum">
              <a:rPr lang="en-US" sz="1200" b="0" smtClean="0">
                <a:latin typeface="Georgia" panose="02040502050405020303" pitchFamily="18" charset="0"/>
              </a:rPr>
              <a:pPr>
                <a:defRPr/>
              </a:pPr>
              <a:t>35</a:t>
            </a:fld>
            <a:endParaRPr lang="en-US" sz="1200" b="0" dirty="0">
              <a:latin typeface="Georgia" panose="02040502050405020303" pitchFamily="18" charset="0"/>
            </a:endParaRPr>
          </a:p>
        </p:txBody>
      </p:sp>
    </p:spTree>
    <p:extLst>
      <p:ext uri="{BB962C8B-B14F-4D97-AF65-F5344CB8AC3E}">
        <p14:creationId xmlns:p14="http://schemas.microsoft.com/office/powerpoint/2010/main" val="2533298944"/>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marL="0" indent="0" algn="ctr">
              <a:buNone/>
            </a:pPr>
            <a:endParaRPr lang="en-US" sz="2800" dirty="0" smtClean="0"/>
          </a:p>
          <a:p>
            <a:pPr marL="0" indent="0" algn="ctr">
              <a:buNone/>
            </a:pPr>
            <a:r>
              <a:rPr lang="en-US" sz="2800" dirty="0" smtClean="0"/>
              <a:t>Lonnie Berger</a:t>
            </a:r>
          </a:p>
          <a:p>
            <a:pPr marL="0" indent="0" algn="ctr">
              <a:buNone/>
            </a:pPr>
            <a:r>
              <a:rPr lang="en-US" sz="2800" dirty="0" smtClean="0">
                <a:hlinkClick r:id="rId3"/>
              </a:rPr>
              <a:t>lmberger@wisc.edu</a:t>
            </a:r>
            <a:endParaRPr lang="en-US" sz="2800" dirty="0" smtClean="0"/>
          </a:p>
          <a:p>
            <a:pPr marL="0" indent="0" algn="ctr">
              <a:buNone/>
            </a:pPr>
            <a:endParaRPr lang="en-US" sz="2800" dirty="0"/>
          </a:p>
          <a:p>
            <a:pPr marL="0" indent="0" algn="ctr">
              <a:buNone/>
            </a:pPr>
            <a:endParaRPr lang="en-US" sz="2800" dirty="0" smtClean="0"/>
          </a:p>
          <a:p>
            <a:pPr marL="0" indent="0" algn="ctr">
              <a:buNone/>
            </a:pPr>
            <a:endParaRPr lang="en-US" dirty="0"/>
          </a:p>
        </p:txBody>
      </p:sp>
      <p:sp>
        <p:nvSpPr>
          <p:cNvPr id="4" name="Slide Number Placeholder 3"/>
          <p:cNvSpPr>
            <a:spLocks noGrp="1"/>
          </p:cNvSpPr>
          <p:nvPr>
            <p:ph type="sldNum" sz="quarter" idx="12"/>
          </p:nvPr>
        </p:nvSpPr>
        <p:spPr/>
        <p:txBody>
          <a:bodyPr/>
          <a:lstStyle/>
          <a:p>
            <a:pPr>
              <a:defRPr/>
            </a:pPr>
            <a:fld id="{3B40D6BF-2AB3-4BB9-89BD-870561871898}" type="slidenum">
              <a:rPr lang="en-US" smtClean="0"/>
              <a:pPr>
                <a:defRPr/>
              </a:pPr>
              <a:t>36</a:t>
            </a:fld>
            <a:endParaRPr lang="en-US" dirty="0"/>
          </a:p>
        </p:txBody>
      </p:sp>
    </p:spTree>
    <p:extLst>
      <p:ext uri="{BB962C8B-B14F-4D97-AF65-F5344CB8AC3E}">
        <p14:creationId xmlns:p14="http://schemas.microsoft.com/office/powerpoint/2010/main" val="3324999027"/>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5" name="AutoShape 2"/>
          <p:cNvSpPr>
            <a:spLocks noGrp="1" noChangeArrowheads="1"/>
          </p:cNvSpPr>
          <p:nvPr>
            <p:ph type="title"/>
          </p:nvPr>
        </p:nvSpPr>
        <p:spPr/>
        <p:txBody>
          <a:bodyPr>
            <a:normAutofit fontScale="90000"/>
          </a:bodyPr>
          <a:lstStyle/>
          <a:p>
            <a:r>
              <a:rPr lang="en-US" sz="3200" dirty="0" smtClean="0"/>
              <a:t>Current Wisconsin State </a:t>
            </a:r>
            <a:br>
              <a:rPr lang="en-US" sz="3200" dirty="0" smtClean="0"/>
            </a:br>
            <a:r>
              <a:rPr lang="en-US" sz="3200" dirty="0" smtClean="0"/>
              <a:t>      Administrative Data Resources	</a:t>
            </a:r>
          </a:p>
        </p:txBody>
      </p:sp>
      <p:sp>
        <p:nvSpPr>
          <p:cNvPr id="318466" name="Rectangle 3"/>
          <p:cNvSpPr>
            <a:spLocks noGrp="1" noChangeArrowheads="1"/>
          </p:cNvSpPr>
          <p:nvPr>
            <p:ph idx="1"/>
          </p:nvPr>
        </p:nvSpPr>
        <p:spPr>
          <a:xfrm>
            <a:off x="170793" y="1447800"/>
            <a:ext cx="4343400" cy="3724275"/>
          </a:xfrm>
        </p:spPr>
        <p:txBody>
          <a:bodyPr/>
          <a:lstStyle/>
          <a:p>
            <a:pPr>
              <a:lnSpc>
                <a:spcPct val="90000"/>
              </a:lnSpc>
              <a:buFont typeface="Wingdings" pitchFamily="2" charset="2"/>
              <a:buNone/>
            </a:pPr>
            <a:r>
              <a:rPr lang="en-US" sz="2000" b="1" dirty="0" smtClean="0"/>
              <a:t>CORE – fully linked:</a:t>
            </a:r>
          </a:p>
          <a:p>
            <a:pPr>
              <a:lnSpc>
                <a:spcPct val="90000"/>
              </a:lnSpc>
            </a:pPr>
            <a:r>
              <a:rPr lang="en-US" sz="2000" dirty="0" smtClean="0"/>
              <a:t>SNAP/Food </a:t>
            </a:r>
            <a:r>
              <a:rPr lang="en-US" sz="2000" dirty="0" smtClean="0"/>
              <a:t>Stamps (CRN, CARES)</a:t>
            </a:r>
          </a:p>
          <a:p>
            <a:pPr>
              <a:lnSpc>
                <a:spcPct val="90000"/>
              </a:lnSpc>
            </a:pPr>
            <a:r>
              <a:rPr lang="en-US" sz="2000" dirty="0"/>
              <a:t>Child Protective Services (</a:t>
            </a:r>
            <a:r>
              <a:rPr lang="en-US" sz="2000" dirty="0" err="1"/>
              <a:t>WiSACWIS</a:t>
            </a:r>
            <a:r>
              <a:rPr lang="en-US" sz="2000" dirty="0"/>
              <a:t>)</a:t>
            </a:r>
          </a:p>
          <a:p>
            <a:pPr>
              <a:lnSpc>
                <a:spcPct val="90000"/>
              </a:lnSpc>
            </a:pPr>
            <a:r>
              <a:rPr lang="en-US" sz="2000" dirty="0" smtClean="0"/>
              <a:t>AFDC/TANF </a:t>
            </a:r>
            <a:r>
              <a:rPr lang="en-US" sz="2000" dirty="0"/>
              <a:t>(CRN, CARES)</a:t>
            </a:r>
          </a:p>
          <a:p>
            <a:pPr>
              <a:lnSpc>
                <a:spcPct val="90000"/>
              </a:lnSpc>
            </a:pPr>
            <a:r>
              <a:rPr lang="en-US" sz="2000" dirty="0" smtClean="0"/>
              <a:t>Medicaid/</a:t>
            </a:r>
            <a:r>
              <a:rPr lang="en-US" sz="2000" dirty="0" err="1" smtClean="0"/>
              <a:t>Badgercare</a:t>
            </a:r>
            <a:r>
              <a:rPr lang="en-US" sz="2000" dirty="0" smtClean="0"/>
              <a:t> </a:t>
            </a:r>
            <a:r>
              <a:rPr lang="en-US" sz="2000" dirty="0" smtClean="0"/>
              <a:t>(CRN, CARES)</a:t>
            </a:r>
          </a:p>
          <a:p>
            <a:pPr>
              <a:lnSpc>
                <a:spcPct val="90000"/>
              </a:lnSpc>
            </a:pPr>
            <a:r>
              <a:rPr lang="en-US" sz="2000" dirty="0" smtClean="0"/>
              <a:t>Child Care Subsidy (CARES)</a:t>
            </a:r>
          </a:p>
          <a:p>
            <a:pPr>
              <a:lnSpc>
                <a:spcPct val="90000"/>
              </a:lnSpc>
            </a:pPr>
            <a:r>
              <a:rPr lang="en-US" sz="2000" dirty="0" smtClean="0"/>
              <a:t>Child Support (KIDS)</a:t>
            </a:r>
          </a:p>
          <a:p>
            <a:pPr>
              <a:lnSpc>
                <a:spcPct val="90000"/>
              </a:lnSpc>
            </a:pPr>
            <a:r>
              <a:rPr lang="en-US" sz="2000" dirty="0" smtClean="0"/>
              <a:t>Unemployment Insurance Benefits (UI)</a:t>
            </a:r>
          </a:p>
          <a:p>
            <a:pPr>
              <a:lnSpc>
                <a:spcPct val="90000"/>
              </a:lnSpc>
            </a:pPr>
            <a:r>
              <a:rPr lang="en-US" sz="2000" dirty="0" smtClean="0"/>
              <a:t>Incarceration </a:t>
            </a:r>
            <a:r>
              <a:rPr lang="en-US" sz="2000" dirty="0" smtClean="0"/>
              <a:t>(Dept. of  Corrections)  </a:t>
            </a:r>
          </a:p>
          <a:p>
            <a:pPr>
              <a:lnSpc>
                <a:spcPct val="90000"/>
              </a:lnSpc>
            </a:pPr>
            <a:r>
              <a:rPr lang="en-US" sz="2000" dirty="0" smtClean="0"/>
              <a:t>Milwaukee </a:t>
            </a:r>
            <a:r>
              <a:rPr lang="en-US" sz="2000" dirty="0" smtClean="0"/>
              <a:t>Jail</a:t>
            </a:r>
          </a:p>
          <a:p>
            <a:pPr>
              <a:buFont typeface="Wingdings" pitchFamily="2" charset="2"/>
              <a:buNone/>
            </a:pPr>
            <a:r>
              <a:rPr lang="en-US" sz="2000" b="1" dirty="0"/>
              <a:t>REGULAR </a:t>
            </a:r>
            <a:r>
              <a:rPr lang="en-US" sz="2000" b="1" i="1" dirty="0"/>
              <a:t>MATCH</a:t>
            </a:r>
            <a:r>
              <a:rPr lang="en-US" sz="2000" b="1" dirty="0"/>
              <a:t>:</a:t>
            </a:r>
          </a:p>
          <a:p>
            <a:r>
              <a:rPr lang="en-US" sz="2000" dirty="0"/>
              <a:t>Wage Records (UI) </a:t>
            </a:r>
          </a:p>
          <a:p>
            <a:pPr marL="0" indent="0">
              <a:lnSpc>
                <a:spcPct val="90000"/>
              </a:lnSpc>
              <a:buNone/>
            </a:pPr>
            <a:endParaRPr lang="en-US" sz="2000" dirty="0" smtClean="0"/>
          </a:p>
        </p:txBody>
      </p:sp>
      <p:sp>
        <p:nvSpPr>
          <p:cNvPr id="318467" name="Rectangle 4"/>
          <p:cNvSpPr>
            <a:spLocks noGrp="1" noChangeArrowheads="1"/>
          </p:cNvSpPr>
          <p:nvPr>
            <p:ph type="body" sz="half" idx="4294967295"/>
          </p:nvPr>
        </p:nvSpPr>
        <p:spPr>
          <a:xfrm>
            <a:off x="4495799" y="1447800"/>
            <a:ext cx="4648201" cy="4724400"/>
          </a:xfrm>
        </p:spPr>
        <p:txBody>
          <a:bodyPr/>
          <a:lstStyle/>
          <a:p>
            <a:pPr>
              <a:buFont typeface="Wingdings" pitchFamily="2" charset="2"/>
              <a:buNone/>
            </a:pPr>
            <a:r>
              <a:rPr lang="en-US" sz="2000" b="1" dirty="0" smtClean="0"/>
              <a:t>SPECIALIZED </a:t>
            </a:r>
            <a:r>
              <a:rPr lang="en-US" sz="2000" b="1" i="1" dirty="0" smtClean="0"/>
              <a:t>MATCH</a:t>
            </a:r>
            <a:r>
              <a:rPr lang="en-US" sz="2000" b="1" dirty="0" smtClean="0"/>
              <a:t> </a:t>
            </a:r>
            <a:r>
              <a:rPr lang="en-US" sz="2000" b="1" dirty="0" smtClean="0"/>
              <a:t>(ad hoc/samples</a:t>
            </a:r>
            <a:r>
              <a:rPr lang="en-US" sz="2000" b="1" dirty="0"/>
              <a:t>):</a:t>
            </a:r>
          </a:p>
          <a:p>
            <a:r>
              <a:rPr lang="en-US" sz="2000" dirty="0" smtClean="0"/>
              <a:t>Department of Public Instruction (K-12)</a:t>
            </a:r>
          </a:p>
          <a:p>
            <a:r>
              <a:rPr lang="en-US" sz="2000" dirty="0" smtClean="0"/>
              <a:t>Medicaid/</a:t>
            </a:r>
            <a:r>
              <a:rPr lang="en-US" sz="2000" dirty="0" err="1" smtClean="0"/>
              <a:t>Badgercare</a:t>
            </a:r>
            <a:r>
              <a:rPr lang="en-US" sz="2000" dirty="0" smtClean="0"/>
              <a:t> Claims </a:t>
            </a:r>
            <a:r>
              <a:rPr lang="en-US" sz="2000" dirty="0"/>
              <a:t>(CRN, CARES)</a:t>
            </a:r>
          </a:p>
          <a:p>
            <a:r>
              <a:rPr lang="en-US" sz="2000" dirty="0"/>
              <a:t>Department of Revenue</a:t>
            </a:r>
            <a:endParaRPr lang="en-US" sz="2000" b="1" dirty="0"/>
          </a:p>
          <a:p>
            <a:r>
              <a:rPr lang="en-US" sz="2000" dirty="0" smtClean="0"/>
              <a:t>Juvenile Circuit Court Records</a:t>
            </a:r>
            <a:endParaRPr lang="en-US" sz="2000" dirty="0"/>
          </a:p>
          <a:p>
            <a:r>
              <a:rPr lang="en-US" sz="2000" dirty="0" smtClean="0"/>
              <a:t>SSI </a:t>
            </a:r>
            <a:r>
              <a:rPr lang="en-US" sz="2000" dirty="0" smtClean="0"/>
              <a:t>records (CARES)</a:t>
            </a:r>
          </a:p>
          <a:p>
            <a:r>
              <a:rPr lang="en-US" sz="2000" dirty="0" smtClean="0"/>
              <a:t>Vital Records (births/paternity) </a:t>
            </a:r>
          </a:p>
          <a:p>
            <a:r>
              <a:rPr lang="en-US" sz="2000" dirty="0" smtClean="0"/>
              <a:t>Circuit Court Records </a:t>
            </a:r>
            <a:r>
              <a:rPr lang="en-US" sz="2000" dirty="0" smtClean="0"/>
              <a:t>(CCAP; foreclosures</a:t>
            </a:r>
            <a:r>
              <a:rPr lang="en-US" sz="2000" dirty="0" smtClean="0"/>
              <a:t>) </a:t>
            </a:r>
          </a:p>
          <a:p>
            <a:r>
              <a:rPr lang="en-US" sz="2000" dirty="0" smtClean="0"/>
              <a:t>Family </a:t>
            </a:r>
            <a:r>
              <a:rPr lang="en-US" sz="2000" dirty="0" smtClean="0"/>
              <a:t>Court Records (not electronic)</a:t>
            </a:r>
          </a:p>
          <a:p>
            <a:r>
              <a:rPr lang="en-US" sz="2000" dirty="0" smtClean="0"/>
              <a:t>TANF Applicants (not electronic)</a:t>
            </a:r>
          </a:p>
          <a:p>
            <a:r>
              <a:rPr lang="en-US" sz="2000" dirty="0" smtClean="0"/>
              <a:t>Parent Surveys</a:t>
            </a:r>
          </a:p>
          <a:p>
            <a:r>
              <a:rPr lang="en-US" sz="2000" dirty="0" smtClean="0"/>
              <a:t>CSPED</a:t>
            </a:r>
            <a:endParaRPr lang="en-US" sz="2000" dirty="0" smtClean="0"/>
          </a:p>
          <a:p>
            <a:endParaRPr lang="en-US" sz="2000" dirty="0" smtClean="0"/>
          </a:p>
          <a:p>
            <a:pPr>
              <a:buFont typeface="Wingdings" pitchFamily="2" charset="2"/>
              <a:buNone/>
            </a:pPr>
            <a:endParaRPr lang="en-US" sz="2000" dirty="0" smtClean="0"/>
          </a:p>
          <a:p>
            <a:pPr>
              <a:buFont typeface="Wingdings" pitchFamily="2" charset="2"/>
              <a:buNone/>
            </a:pPr>
            <a:endParaRPr lang="en-US" sz="2000" dirty="0" smtClean="0"/>
          </a:p>
        </p:txBody>
      </p:sp>
      <p:sp>
        <p:nvSpPr>
          <p:cNvPr id="3" name="Slide Number Placeholder 2"/>
          <p:cNvSpPr>
            <a:spLocks noGrp="1"/>
          </p:cNvSpPr>
          <p:nvPr>
            <p:ph type="sldNum" sz="quarter" idx="12"/>
          </p:nvPr>
        </p:nvSpPr>
        <p:spPr/>
        <p:txBody>
          <a:bodyPr/>
          <a:lstStyle/>
          <a:p>
            <a:pPr>
              <a:defRPr/>
            </a:pPr>
            <a:fld id="{7AC48A99-9CCC-4051-BB1D-887925CD0E95}" type="slidenum">
              <a:rPr lang="en-US" smtClean="0"/>
              <a:pPr>
                <a:defRPr/>
              </a:pPr>
              <a:t>4</a:t>
            </a:fld>
            <a:endParaRPr lang="en-US" dirty="0"/>
          </a:p>
        </p:txBody>
      </p:sp>
    </p:spTree>
    <p:extLst>
      <p:ext uri="{BB962C8B-B14F-4D97-AF65-F5344CB8AC3E}">
        <p14:creationId xmlns:p14="http://schemas.microsoft.com/office/powerpoint/2010/main" val="2763252080"/>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Slide Number Placeholder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06B47E4-6F1A-41C0-9647-23DCA23F94A2}" type="slidenum">
              <a:rPr lang="en-US" sz="2600" b="1">
                <a:solidFill>
                  <a:schemeClr val="bg1"/>
                </a:solidFill>
              </a:rPr>
              <a:pPr/>
              <a:t>5</a:t>
            </a:fld>
            <a:endParaRPr lang="en-US" sz="2600" b="1" dirty="0">
              <a:solidFill>
                <a:schemeClr val="bg1"/>
              </a:solidFill>
            </a:endParaRPr>
          </a:p>
        </p:txBody>
      </p:sp>
      <p:sp>
        <p:nvSpPr>
          <p:cNvPr id="320514" name="AutoShape 2"/>
          <p:cNvSpPr>
            <a:spLocks noGrp="1" noChangeArrowheads="1"/>
          </p:cNvSpPr>
          <p:nvPr>
            <p:ph type="title"/>
          </p:nvPr>
        </p:nvSpPr>
        <p:spPr/>
        <p:txBody>
          <a:bodyPr>
            <a:normAutofit fontScale="90000"/>
          </a:bodyPr>
          <a:lstStyle/>
          <a:p>
            <a:r>
              <a:rPr lang="en-US" dirty="0" smtClean="0"/>
              <a:t>Data Integration</a:t>
            </a:r>
            <a:br>
              <a:rPr lang="en-US" dirty="0" smtClean="0"/>
            </a:br>
            <a:r>
              <a:rPr lang="en-US" dirty="0" smtClean="0"/>
              <a:t>Current MSPF Model </a:t>
            </a:r>
          </a:p>
        </p:txBody>
      </p:sp>
      <p:sp>
        <p:nvSpPr>
          <p:cNvPr id="320515" name="Oval 3"/>
          <p:cNvSpPr>
            <a:spLocks noChangeAspect="1" noChangeArrowheads="1"/>
          </p:cNvSpPr>
          <p:nvPr/>
        </p:nvSpPr>
        <p:spPr bwMode="auto">
          <a:xfrm>
            <a:off x="3886200" y="2362200"/>
            <a:ext cx="1371600" cy="1676400"/>
          </a:xfrm>
          <a:prstGeom prst="ellipse">
            <a:avLst/>
          </a:prstGeom>
          <a:solidFill>
            <a:srgbClr val="009900">
              <a:alpha val="50195"/>
            </a:srgbClr>
          </a:solidFill>
          <a:ln w="9525">
            <a:solidFill>
              <a:srgbClr val="000000"/>
            </a:solidFill>
            <a:round/>
            <a:headEnd/>
            <a:tailEnd/>
          </a:ln>
        </p:spPr>
        <p:txBody>
          <a:bodyPr wrap="none" anchor="ctr"/>
          <a:lstStyle/>
          <a:p>
            <a:pPr eaLnBrk="0" hangingPunct="0"/>
            <a:endParaRPr lang="en-US" dirty="0"/>
          </a:p>
        </p:txBody>
      </p:sp>
      <p:sp>
        <p:nvSpPr>
          <p:cNvPr id="320516" name="Oval 4"/>
          <p:cNvSpPr>
            <a:spLocks noChangeAspect="1" noChangeArrowheads="1"/>
          </p:cNvSpPr>
          <p:nvPr/>
        </p:nvSpPr>
        <p:spPr bwMode="auto">
          <a:xfrm>
            <a:off x="4267200" y="3429000"/>
            <a:ext cx="2057400" cy="1981200"/>
          </a:xfrm>
          <a:prstGeom prst="ellipse">
            <a:avLst/>
          </a:prstGeom>
          <a:solidFill>
            <a:srgbClr val="0070C0">
              <a:alpha val="30196"/>
            </a:srgbClr>
          </a:solidFill>
          <a:ln w="9525">
            <a:solidFill>
              <a:srgbClr val="003399"/>
            </a:solidFill>
            <a:round/>
            <a:headEnd/>
            <a:tailEnd/>
          </a:ln>
        </p:spPr>
        <p:txBody>
          <a:bodyPr wrap="none" anchor="ctr"/>
          <a:lstStyle/>
          <a:p>
            <a:pPr eaLnBrk="0" hangingPunct="0"/>
            <a:endParaRPr lang="en-US" dirty="0"/>
          </a:p>
        </p:txBody>
      </p:sp>
      <p:sp>
        <p:nvSpPr>
          <p:cNvPr id="320517" name="Text Box 5"/>
          <p:cNvSpPr txBox="1">
            <a:spLocks noChangeArrowheads="1"/>
          </p:cNvSpPr>
          <p:nvPr/>
        </p:nvSpPr>
        <p:spPr bwMode="auto">
          <a:xfrm>
            <a:off x="2209800" y="2362200"/>
            <a:ext cx="1828800" cy="369332"/>
          </a:xfrm>
          <a:prstGeom prst="rect">
            <a:avLst/>
          </a:prstGeom>
          <a:noFill/>
          <a:ln w="9525" algn="ctr">
            <a:noFill/>
            <a:miter lim="800000"/>
            <a:headEnd/>
            <a:tailEnd/>
          </a:ln>
        </p:spPr>
        <p:txBody>
          <a:bodyPr wrap="square">
            <a:spAutoFit/>
          </a:bodyPr>
          <a:lstStyle/>
          <a:p>
            <a:pPr algn="ctr" eaLnBrk="0" hangingPunct="0">
              <a:spcBef>
                <a:spcPct val="50000"/>
              </a:spcBef>
            </a:pPr>
            <a:r>
              <a:rPr lang="en-US" dirty="0" smtClean="0">
                <a:solidFill>
                  <a:srgbClr val="009900"/>
                </a:solidFill>
              </a:rPr>
              <a:t>Child Welfare </a:t>
            </a:r>
            <a:endParaRPr lang="en-US" dirty="0">
              <a:solidFill>
                <a:srgbClr val="009900"/>
              </a:solidFill>
            </a:endParaRPr>
          </a:p>
        </p:txBody>
      </p:sp>
      <p:sp>
        <p:nvSpPr>
          <p:cNvPr id="320518" name="Text Box 6"/>
          <p:cNvSpPr txBox="1">
            <a:spLocks noChangeArrowheads="1"/>
          </p:cNvSpPr>
          <p:nvPr/>
        </p:nvSpPr>
        <p:spPr bwMode="auto">
          <a:xfrm>
            <a:off x="609600" y="3124200"/>
            <a:ext cx="2057400" cy="1200329"/>
          </a:xfrm>
          <a:prstGeom prst="rect">
            <a:avLst/>
          </a:prstGeom>
          <a:noFill/>
          <a:ln w="9525" algn="ctr">
            <a:noFill/>
            <a:miter lim="800000"/>
            <a:headEnd/>
            <a:tailEnd/>
          </a:ln>
        </p:spPr>
        <p:txBody>
          <a:bodyPr wrap="square">
            <a:spAutoFit/>
          </a:bodyPr>
          <a:lstStyle/>
          <a:p>
            <a:pPr algn="ctr" eaLnBrk="0" hangingPunct="0">
              <a:spcBef>
                <a:spcPct val="50000"/>
              </a:spcBef>
            </a:pPr>
            <a:r>
              <a:rPr lang="en-US" dirty="0">
                <a:solidFill>
                  <a:srgbClr val="6600CC"/>
                </a:solidFill>
              </a:rPr>
              <a:t>CARES:</a:t>
            </a:r>
          </a:p>
          <a:p>
            <a:pPr algn="ctr" eaLnBrk="0" hangingPunct="0"/>
            <a:r>
              <a:rPr lang="en-US" dirty="0">
                <a:solidFill>
                  <a:srgbClr val="6600CC"/>
                </a:solidFill>
              </a:rPr>
              <a:t>TANF, </a:t>
            </a:r>
            <a:r>
              <a:rPr lang="en-US" dirty="0" smtClean="0">
                <a:solidFill>
                  <a:srgbClr val="6600CC"/>
                </a:solidFill>
              </a:rPr>
              <a:t>SNAP</a:t>
            </a:r>
            <a:endParaRPr lang="en-US" dirty="0">
              <a:solidFill>
                <a:srgbClr val="6600CC"/>
              </a:solidFill>
            </a:endParaRPr>
          </a:p>
          <a:p>
            <a:pPr algn="ctr" eaLnBrk="0" hangingPunct="0"/>
            <a:r>
              <a:rPr lang="en-US" dirty="0">
                <a:solidFill>
                  <a:srgbClr val="6600CC"/>
                </a:solidFill>
              </a:rPr>
              <a:t> Child </a:t>
            </a:r>
            <a:r>
              <a:rPr lang="en-US" dirty="0" smtClean="0">
                <a:solidFill>
                  <a:srgbClr val="6600CC"/>
                </a:solidFill>
              </a:rPr>
              <a:t>Care</a:t>
            </a:r>
            <a:endParaRPr lang="en-US" dirty="0">
              <a:solidFill>
                <a:srgbClr val="6600CC"/>
              </a:solidFill>
            </a:endParaRPr>
          </a:p>
          <a:p>
            <a:pPr algn="ctr" eaLnBrk="0" hangingPunct="0"/>
            <a:r>
              <a:rPr lang="en-US" dirty="0" smtClean="0">
                <a:solidFill>
                  <a:srgbClr val="6600CC"/>
                </a:solidFill>
              </a:rPr>
              <a:t>Medicaid</a:t>
            </a:r>
            <a:endParaRPr lang="en-US" dirty="0">
              <a:solidFill>
                <a:srgbClr val="6600CC"/>
              </a:solidFill>
            </a:endParaRPr>
          </a:p>
        </p:txBody>
      </p:sp>
      <p:sp>
        <p:nvSpPr>
          <p:cNvPr id="320519" name="Text Box 7"/>
          <p:cNvSpPr txBox="1">
            <a:spLocks noChangeArrowheads="1"/>
          </p:cNvSpPr>
          <p:nvPr/>
        </p:nvSpPr>
        <p:spPr bwMode="auto">
          <a:xfrm>
            <a:off x="6172200" y="3810000"/>
            <a:ext cx="2743200" cy="1754326"/>
          </a:xfrm>
          <a:prstGeom prst="rect">
            <a:avLst/>
          </a:prstGeom>
          <a:noFill/>
          <a:ln w="9525" algn="ctr">
            <a:noFill/>
            <a:miter lim="800000"/>
            <a:headEnd/>
            <a:tailEnd/>
          </a:ln>
        </p:spPr>
        <p:txBody>
          <a:bodyPr wrap="square">
            <a:spAutoFit/>
          </a:bodyPr>
          <a:lstStyle/>
          <a:p>
            <a:pPr algn="ctr" eaLnBrk="0" hangingPunct="0"/>
            <a:r>
              <a:rPr lang="en-US" dirty="0">
                <a:solidFill>
                  <a:srgbClr val="003399"/>
                </a:solidFill>
              </a:rPr>
              <a:t>KIDS:</a:t>
            </a:r>
          </a:p>
          <a:p>
            <a:pPr algn="ctr" eaLnBrk="0" hangingPunct="0"/>
            <a:r>
              <a:rPr lang="en-US" dirty="0">
                <a:solidFill>
                  <a:srgbClr val="003399"/>
                </a:solidFill>
              </a:rPr>
              <a:t>Child Support orders</a:t>
            </a:r>
          </a:p>
          <a:p>
            <a:pPr algn="ctr" eaLnBrk="0" hangingPunct="0"/>
            <a:r>
              <a:rPr lang="en-US" dirty="0">
                <a:solidFill>
                  <a:srgbClr val="003399"/>
                </a:solidFill>
              </a:rPr>
              <a:t>CS payments</a:t>
            </a:r>
          </a:p>
          <a:p>
            <a:pPr algn="ctr" eaLnBrk="0" hangingPunct="0"/>
            <a:r>
              <a:rPr lang="en-US" dirty="0">
                <a:solidFill>
                  <a:srgbClr val="003399"/>
                </a:solidFill>
              </a:rPr>
              <a:t>CS receipts</a:t>
            </a:r>
          </a:p>
          <a:p>
            <a:pPr algn="ctr" eaLnBrk="0" hangingPunct="0"/>
            <a:r>
              <a:rPr lang="en-US" dirty="0">
                <a:solidFill>
                  <a:srgbClr val="003399"/>
                </a:solidFill>
              </a:rPr>
              <a:t>Paternity Establishment</a:t>
            </a:r>
          </a:p>
          <a:p>
            <a:pPr algn="ctr" eaLnBrk="0" hangingPunct="0"/>
            <a:r>
              <a:rPr lang="en-US" dirty="0">
                <a:solidFill>
                  <a:srgbClr val="003399"/>
                </a:solidFill>
              </a:rPr>
              <a:t>Divorce</a:t>
            </a:r>
          </a:p>
        </p:txBody>
      </p:sp>
      <p:sp>
        <p:nvSpPr>
          <p:cNvPr id="320520" name="Oval 8"/>
          <p:cNvSpPr>
            <a:spLocks noChangeAspect="1" noChangeArrowheads="1"/>
          </p:cNvSpPr>
          <p:nvPr/>
        </p:nvSpPr>
        <p:spPr bwMode="auto">
          <a:xfrm>
            <a:off x="2286000" y="3124200"/>
            <a:ext cx="2895600" cy="2362200"/>
          </a:xfrm>
          <a:prstGeom prst="ellipse">
            <a:avLst/>
          </a:prstGeom>
          <a:solidFill>
            <a:srgbClr val="6600CC">
              <a:alpha val="20000"/>
            </a:srgbClr>
          </a:solidFill>
          <a:ln w="9525">
            <a:solidFill>
              <a:srgbClr val="6600CC"/>
            </a:solidFill>
            <a:round/>
            <a:headEnd/>
            <a:tailEnd/>
          </a:ln>
        </p:spPr>
        <p:txBody>
          <a:bodyPr wrap="none" anchor="ctr"/>
          <a:lstStyle/>
          <a:p>
            <a:pPr eaLnBrk="0" hangingPunct="0"/>
            <a:endParaRPr lang="en-US" dirty="0"/>
          </a:p>
        </p:txBody>
      </p:sp>
      <p:sp>
        <p:nvSpPr>
          <p:cNvPr id="85001" name="Text Box 9"/>
          <p:cNvSpPr txBox="1">
            <a:spLocks noChangeArrowheads="1"/>
          </p:cNvSpPr>
          <p:nvPr/>
        </p:nvSpPr>
        <p:spPr bwMode="auto">
          <a:xfrm>
            <a:off x="6172200" y="2667000"/>
            <a:ext cx="2667000" cy="646331"/>
          </a:xfrm>
          <a:prstGeom prst="rect">
            <a:avLst/>
          </a:prstGeom>
          <a:noFill/>
          <a:ln w="9525" algn="ctr">
            <a:noFill/>
            <a:miter lim="800000"/>
            <a:headEnd/>
            <a:tailEnd/>
          </a:ln>
          <a:effectLst/>
        </p:spPr>
        <p:txBody>
          <a:bodyPr wrap="square">
            <a:spAutoFit/>
          </a:bodyPr>
          <a:lstStyle/>
          <a:p>
            <a:pPr algn="ctr" eaLnBrk="0" hangingPunct="0">
              <a:spcBef>
                <a:spcPct val="50000"/>
              </a:spcBef>
              <a:defRPr/>
            </a:pPr>
            <a:r>
              <a:rPr lang="en-US" dirty="0">
                <a:solidFill>
                  <a:schemeClr val="accent6">
                    <a:lumMod val="60000"/>
                    <a:lumOff val="40000"/>
                  </a:schemeClr>
                </a:solidFill>
              </a:rPr>
              <a:t>DOC:</a:t>
            </a:r>
          </a:p>
          <a:p>
            <a:pPr algn="ctr" eaLnBrk="0" hangingPunct="0">
              <a:spcBef>
                <a:spcPts val="0"/>
              </a:spcBef>
              <a:defRPr/>
            </a:pPr>
            <a:r>
              <a:rPr lang="en-US" dirty="0">
                <a:solidFill>
                  <a:schemeClr val="accent6">
                    <a:lumMod val="60000"/>
                    <a:lumOff val="40000"/>
                  </a:schemeClr>
                </a:solidFill>
              </a:rPr>
              <a:t>State Incarceration</a:t>
            </a:r>
          </a:p>
        </p:txBody>
      </p:sp>
      <p:sp>
        <p:nvSpPr>
          <p:cNvPr id="85004" name="Oval 12"/>
          <p:cNvSpPr>
            <a:spLocks noChangeArrowheads="1"/>
          </p:cNvSpPr>
          <p:nvPr/>
        </p:nvSpPr>
        <p:spPr bwMode="auto">
          <a:xfrm rot="3613826">
            <a:off x="5136854" y="1870339"/>
            <a:ext cx="236266" cy="3392730"/>
          </a:xfrm>
          <a:prstGeom prst="ellipse">
            <a:avLst/>
          </a:prstGeom>
          <a:solidFill>
            <a:schemeClr val="accent6">
              <a:lumMod val="40000"/>
              <a:lumOff val="60000"/>
              <a:alpha val="71000"/>
            </a:schemeClr>
          </a:solidFill>
          <a:ln w="9525" algn="ctr">
            <a:solidFill>
              <a:srgbClr val="6600CC"/>
            </a:solidFill>
            <a:round/>
            <a:headEnd/>
            <a:tailEnd/>
          </a:ln>
          <a:effectLst/>
        </p:spPr>
        <p:txBody>
          <a:bodyPr wrap="none" anchor="ctr"/>
          <a:lstStyle/>
          <a:p>
            <a:pPr eaLnBrk="0" hangingPunct="0">
              <a:defRPr/>
            </a:pPr>
            <a:endParaRPr lang="en-US" dirty="0"/>
          </a:p>
        </p:txBody>
      </p:sp>
      <p:sp>
        <p:nvSpPr>
          <p:cNvPr id="320523" name="Rectangle 13"/>
          <p:cNvSpPr>
            <a:spLocks noChangeArrowheads="1"/>
          </p:cNvSpPr>
          <p:nvPr/>
        </p:nvSpPr>
        <p:spPr bwMode="auto">
          <a:xfrm>
            <a:off x="4191000" y="1676400"/>
            <a:ext cx="1676400" cy="4114800"/>
          </a:xfrm>
          <a:prstGeom prst="rect">
            <a:avLst/>
          </a:prstGeom>
          <a:noFill/>
          <a:ln w="9525" algn="ctr">
            <a:solidFill>
              <a:srgbClr val="002060"/>
            </a:solidFill>
            <a:round/>
            <a:headEnd/>
            <a:tailEnd/>
          </a:ln>
        </p:spPr>
        <p:txBody>
          <a:bodyPr/>
          <a:lstStyle/>
          <a:p>
            <a:pPr eaLnBrk="0" hangingPunct="0"/>
            <a:endParaRPr lang="en-US" dirty="0"/>
          </a:p>
        </p:txBody>
      </p:sp>
      <p:sp>
        <p:nvSpPr>
          <p:cNvPr id="320524" name="TextBox 14"/>
          <p:cNvSpPr txBox="1">
            <a:spLocks noChangeArrowheads="1"/>
          </p:cNvSpPr>
          <p:nvPr/>
        </p:nvSpPr>
        <p:spPr bwMode="auto">
          <a:xfrm>
            <a:off x="4191000" y="5867400"/>
            <a:ext cx="1905000" cy="369332"/>
          </a:xfrm>
          <a:prstGeom prst="rect">
            <a:avLst/>
          </a:prstGeom>
          <a:noFill/>
          <a:ln w="9525">
            <a:noFill/>
            <a:miter lim="800000"/>
            <a:headEnd/>
            <a:tailEnd/>
          </a:ln>
        </p:spPr>
        <p:txBody>
          <a:bodyPr wrap="square">
            <a:spAutoFit/>
          </a:bodyPr>
          <a:lstStyle/>
          <a:p>
            <a:pPr eaLnBrk="0" hangingPunct="0"/>
            <a:r>
              <a:rPr lang="en-US" dirty="0">
                <a:solidFill>
                  <a:srgbClr val="002060"/>
                </a:solidFill>
              </a:rPr>
              <a:t>UI wage record</a:t>
            </a:r>
          </a:p>
        </p:txBody>
      </p:sp>
      <p:sp>
        <p:nvSpPr>
          <p:cNvPr id="3" name="Slide Number Placeholder 2"/>
          <p:cNvSpPr>
            <a:spLocks noGrp="1"/>
          </p:cNvSpPr>
          <p:nvPr>
            <p:ph type="sldNum" sz="quarter" idx="12"/>
          </p:nvPr>
        </p:nvSpPr>
        <p:spPr/>
        <p:txBody>
          <a:bodyPr/>
          <a:lstStyle/>
          <a:p>
            <a:pPr>
              <a:defRPr/>
            </a:pPr>
            <a:endParaRPr lang="en-US" dirty="0"/>
          </a:p>
        </p:txBody>
      </p:sp>
      <p:sp>
        <p:nvSpPr>
          <p:cNvPr id="15" name="TextBox 14"/>
          <p:cNvSpPr txBox="1"/>
          <p:nvPr/>
        </p:nvSpPr>
        <p:spPr>
          <a:xfrm>
            <a:off x="311943" y="5117296"/>
            <a:ext cx="2438400" cy="1384995"/>
          </a:xfrm>
          <a:prstGeom prst="rect">
            <a:avLst/>
          </a:prstGeom>
          <a:noFill/>
        </p:spPr>
        <p:txBody>
          <a:bodyPr wrap="square" rtlCol="0">
            <a:spAutoFit/>
          </a:bodyPr>
          <a:lstStyle/>
          <a:p>
            <a:r>
              <a:rPr lang="en-US" sz="1400" dirty="0" smtClean="0"/>
              <a:t>Not shown:</a:t>
            </a:r>
          </a:p>
          <a:p>
            <a:r>
              <a:rPr lang="en-US" sz="1400" dirty="0" smtClean="0"/>
              <a:t>    CRN: AFDC/</a:t>
            </a:r>
            <a:r>
              <a:rPr lang="en-US" sz="1400" dirty="0" err="1" smtClean="0"/>
              <a:t>Foodstamps</a:t>
            </a:r>
            <a:endParaRPr lang="en-US" sz="1400" dirty="0" smtClean="0"/>
          </a:p>
          <a:p>
            <a:r>
              <a:rPr lang="en-US" sz="1400" dirty="0" smtClean="0"/>
              <a:t>    UI benefits</a:t>
            </a:r>
          </a:p>
          <a:p>
            <a:r>
              <a:rPr lang="en-US" sz="1400" dirty="0" smtClean="0"/>
              <a:t>    Milwaukee Jail</a:t>
            </a:r>
          </a:p>
          <a:p>
            <a:r>
              <a:rPr lang="en-US" sz="1400" dirty="0" smtClean="0"/>
              <a:t>    School Data</a:t>
            </a:r>
          </a:p>
          <a:p>
            <a:endParaRPr lang="en-US" sz="1400" dirty="0"/>
          </a:p>
        </p:txBody>
      </p:sp>
    </p:spTree>
    <p:extLst>
      <p:ext uri="{BB962C8B-B14F-4D97-AF65-F5344CB8AC3E}">
        <p14:creationId xmlns:p14="http://schemas.microsoft.com/office/powerpoint/2010/main" val="3147161743"/>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MSPF Programs and Years Available</a:t>
            </a:r>
            <a:endParaRPr lang="en-US" dirty="0"/>
          </a:p>
        </p:txBody>
      </p:sp>
      <p:pic>
        <p:nvPicPr>
          <p:cNvPr id="5" name="Picture 4"/>
          <p:cNvPicPr>
            <a:picLocks noChangeAspect="1"/>
          </p:cNvPicPr>
          <p:nvPr/>
        </p:nvPicPr>
        <p:blipFill>
          <a:blip r:embed="rId2"/>
          <a:stretch>
            <a:fillRect/>
          </a:stretch>
        </p:blipFill>
        <p:spPr>
          <a:xfrm>
            <a:off x="0" y="1624727"/>
            <a:ext cx="9144000" cy="3608545"/>
          </a:xfrm>
          <a:prstGeom prst="rect">
            <a:avLst/>
          </a:prstGeom>
        </p:spPr>
      </p:pic>
    </p:spTree>
    <p:extLst>
      <p:ext uri="{BB962C8B-B14F-4D97-AF65-F5344CB8AC3E}">
        <p14:creationId xmlns:p14="http://schemas.microsoft.com/office/powerpoint/2010/main" val="363977156"/>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Integrating Administrative Data: Difficulties for the State</a:t>
            </a:r>
            <a:endParaRPr lang="en-US" sz="3600" dirty="0"/>
          </a:p>
        </p:txBody>
      </p:sp>
      <p:sp>
        <p:nvSpPr>
          <p:cNvPr id="3" name="Content Placeholder 2"/>
          <p:cNvSpPr>
            <a:spLocks noGrp="1"/>
          </p:cNvSpPr>
          <p:nvPr>
            <p:ph idx="1"/>
          </p:nvPr>
        </p:nvSpPr>
        <p:spPr>
          <a:xfrm>
            <a:off x="342900" y="1527311"/>
            <a:ext cx="8458200" cy="4678363"/>
          </a:xfrm>
        </p:spPr>
        <p:txBody>
          <a:bodyPr/>
          <a:lstStyle/>
          <a:p>
            <a:pPr>
              <a:spcBef>
                <a:spcPts val="0"/>
              </a:spcBef>
            </a:pPr>
            <a:r>
              <a:rPr lang="en-US" sz="2250" dirty="0" smtClean="0"/>
              <a:t>Most administrative records not designed with a strict requirement to maintain a single record per individual.</a:t>
            </a:r>
          </a:p>
          <a:p>
            <a:pPr>
              <a:spcBef>
                <a:spcPts val="0"/>
              </a:spcBef>
            </a:pPr>
            <a:r>
              <a:rPr lang="en-US" sz="2250" dirty="0" smtClean="0"/>
              <a:t>No commonly agreed upon set of high quality identifying variables.</a:t>
            </a:r>
          </a:p>
          <a:p>
            <a:pPr>
              <a:spcBef>
                <a:spcPts val="0"/>
              </a:spcBef>
            </a:pPr>
            <a:r>
              <a:rPr lang="en-US" sz="2250" dirty="0" smtClean="0"/>
              <a:t>Agencies vary in quality of specific demographic </a:t>
            </a:r>
            <a:r>
              <a:rPr lang="en-US" sz="2250" dirty="0" smtClean="0"/>
              <a:t>variables (for </a:t>
            </a:r>
            <a:r>
              <a:rPr lang="en-US" sz="2250" dirty="0" smtClean="0"/>
              <a:t>very legitimate </a:t>
            </a:r>
            <a:r>
              <a:rPr lang="en-US" sz="2250" dirty="0" smtClean="0"/>
              <a:t>reasons).</a:t>
            </a:r>
            <a:endParaRPr lang="en-US" sz="2250" dirty="0" smtClean="0"/>
          </a:p>
          <a:p>
            <a:pPr>
              <a:spcBef>
                <a:spcPts val="0"/>
              </a:spcBef>
            </a:pPr>
            <a:r>
              <a:rPr lang="en-US" sz="2250" dirty="0" smtClean="0"/>
              <a:t>Agencies with distinct missions face challenges in determining which data source takes precedence </a:t>
            </a:r>
            <a:r>
              <a:rPr lang="en-US" sz="2250" dirty="0" err="1" smtClean="0"/>
              <a:t>andhow</a:t>
            </a:r>
            <a:r>
              <a:rPr lang="en-US" sz="2250" dirty="0" smtClean="0"/>
              <a:t> </a:t>
            </a:r>
            <a:r>
              <a:rPr lang="en-US" sz="2250" dirty="0" smtClean="0"/>
              <a:t>conflicts </a:t>
            </a:r>
            <a:r>
              <a:rPr lang="en-US" sz="2250" dirty="0" smtClean="0"/>
              <a:t>should be </a:t>
            </a:r>
            <a:r>
              <a:rPr lang="en-US" sz="2250" dirty="0" smtClean="0"/>
              <a:t>resolved.</a:t>
            </a:r>
          </a:p>
          <a:p>
            <a:pPr>
              <a:spcBef>
                <a:spcPts val="0"/>
              </a:spcBef>
            </a:pPr>
            <a:r>
              <a:rPr lang="en-US" sz="2250" dirty="0" smtClean="0"/>
              <a:t>Data sets change over time and historical records of </a:t>
            </a:r>
            <a:r>
              <a:rPr lang="en-US" sz="2250" dirty="0" smtClean="0"/>
              <a:t>changes </a:t>
            </a:r>
            <a:r>
              <a:rPr lang="en-US" sz="2250" dirty="0" smtClean="0"/>
              <a:t>need to be maintained.</a:t>
            </a:r>
          </a:p>
          <a:p>
            <a:pPr>
              <a:spcBef>
                <a:spcPts val="0"/>
              </a:spcBef>
            </a:pPr>
            <a:r>
              <a:rPr lang="en-US" sz="2250" dirty="0" smtClean="0"/>
              <a:t>IRP can resolve difficulties, for research purposes </a:t>
            </a:r>
            <a:r>
              <a:rPr lang="en-US" sz="2250" dirty="0" smtClean="0"/>
              <a:t>–  not </a:t>
            </a:r>
            <a:r>
              <a:rPr lang="en-US" sz="2250" dirty="0" smtClean="0"/>
              <a:t>“legally” accurate;  annual point in </a:t>
            </a:r>
            <a:r>
              <a:rPr lang="en-US" sz="2250" dirty="0" smtClean="0"/>
              <a:t>time.</a:t>
            </a:r>
          </a:p>
          <a:p>
            <a:pPr>
              <a:spcBef>
                <a:spcPts val="0"/>
              </a:spcBef>
            </a:pPr>
            <a:r>
              <a:rPr lang="en-US" sz="2250" b="1" dirty="0" smtClean="0"/>
              <a:t>BUT: ongoing challenges with governance structure and cost</a:t>
            </a:r>
            <a:endParaRPr lang="en-US" sz="2250" b="1" dirty="0" smtClean="0"/>
          </a:p>
          <a:p>
            <a:endParaRPr lang="en-US" sz="2400" dirty="0" smtClean="0"/>
          </a:p>
          <a:p>
            <a:pPr>
              <a:buNone/>
            </a:pPr>
            <a:r>
              <a:rPr lang="en-US" sz="2400" dirty="0" smtClean="0"/>
              <a:t>	</a:t>
            </a:r>
          </a:p>
          <a:p>
            <a:endParaRPr lang="en-US" dirty="0"/>
          </a:p>
        </p:txBody>
      </p:sp>
      <p:sp>
        <p:nvSpPr>
          <p:cNvPr id="4" name="Slide Number Placeholder 3"/>
          <p:cNvSpPr>
            <a:spLocks noGrp="1"/>
          </p:cNvSpPr>
          <p:nvPr>
            <p:ph type="sldNum" sz="quarter" idx="12"/>
          </p:nvPr>
        </p:nvSpPr>
        <p:spPr/>
        <p:txBody>
          <a:bodyPr/>
          <a:lstStyle/>
          <a:p>
            <a:pPr>
              <a:defRPr/>
            </a:pPr>
            <a:fld id="{7AC48A99-9CCC-4051-BB1D-887925CD0E95}" type="slidenum">
              <a:rPr lang="en-US" smtClean="0"/>
              <a:pPr>
                <a:defRPr/>
              </a:pPr>
              <a:t>7</a:t>
            </a:fld>
            <a:endParaRPr lang="en-US" dirty="0"/>
          </a:p>
        </p:txBody>
      </p:sp>
    </p:spTree>
    <p:extLst>
      <p:ext uri="{BB962C8B-B14F-4D97-AF65-F5344CB8AC3E}">
        <p14:creationId xmlns:p14="http://schemas.microsoft.com/office/powerpoint/2010/main" val="288358683"/>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AutoShape 1026"/>
          <p:cNvSpPr>
            <a:spLocks noGrp="1" noChangeArrowheads="1"/>
          </p:cNvSpPr>
          <p:nvPr>
            <p:ph type="title"/>
          </p:nvPr>
        </p:nvSpPr>
        <p:spPr/>
        <p:txBody>
          <a:bodyPr>
            <a:normAutofit fontScale="90000"/>
          </a:bodyPr>
          <a:lstStyle/>
          <a:p>
            <a:r>
              <a:rPr lang="en-US" dirty="0" smtClean="0"/>
              <a:t>Data Integration</a:t>
            </a:r>
            <a:br>
              <a:rPr lang="en-US" dirty="0" smtClean="0"/>
            </a:br>
            <a:r>
              <a:rPr lang="en-US" dirty="0" smtClean="0"/>
              <a:t>MSPF:  Process and Structure </a:t>
            </a:r>
          </a:p>
        </p:txBody>
      </p:sp>
      <p:sp>
        <p:nvSpPr>
          <p:cNvPr id="321539" name="Rectangle 1027"/>
          <p:cNvSpPr>
            <a:spLocks noGrp="1" noChangeArrowheads="1"/>
          </p:cNvSpPr>
          <p:nvPr>
            <p:ph idx="1"/>
          </p:nvPr>
        </p:nvSpPr>
        <p:spPr>
          <a:xfrm>
            <a:off x="228600" y="1524000"/>
            <a:ext cx="8534400" cy="4267200"/>
          </a:xfrm>
        </p:spPr>
        <p:txBody>
          <a:bodyPr/>
          <a:lstStyle/>
          <a:p>
            <a:pPr>
              <a:lnSpc>
                <a:spcPct val="80000"/>
              </a:lnSpc>
            </a:pPr>
            <a:r>
              <a:rPr lang="en-US" sz="2300" dirty="0" smtClean="0"/>
              <a:t>Creation of a “Multi-Sample Person File” (MSPF)   </a:t>
            </a:r>
          </a:p>
          <a:p>
            <a:pPr>
              <a:lnSpc>
                <a:spcPct val="80000"/>
              </a:lnSpc>
            </a:pPr>
            <a:endParaRPr lang="en-US" sz="2300" dirty="0" smtClean="0"/>
          </a:p>
          <a:p>
            <a:pPr>
              <a:lnSpc>
                <a:spcPct val="80000"/>
              </a:lnSpc>
            </a:pPr>
            <a:r>
              <a:rPr lang="en-US" sz="2300" dirty="0" smtClean="0"/>
              <a:t>Structure:  one record per individual, without distinction between adults and children, or between male and female.</a:t>
            </a:r>
          </a:p>
          <a:p>
            <a:pPr>
              <a:lnSpc>
                <a:spcPct val="80000"/>
              </a:lnSpc>
            </a:pPr>
            <a:endParaRPr lang="en-US" sz="2300" dirty="0" smtClean="0"/>
          </a:p>
          <a:p>
            <a:pPr>
              <a:lnSpc>
                <a:spcPct val="80000"/>
              </a:lnSpc>
            </a:pPr>
            <a:r>
              <a:rPr lang="en-US" sz="2300" dirty="0" smtClean="0"/>
              <a:t>Process:  Match/merge all individuals from all primary data sources, using identifying variables with some combination of these traits:</a:t>
            </a:r>
          </a:p>
          <a:p>
            <a:pPr>
              <a:lnSpc>
                <a:spcPct val="80000"/>
              </a:lnSpc>
              <a:buNone/>
            </a:pPr>
            <a:r>
              <a:rPr lang="en-US" sz="2300" dirty="0" smtClean="0"/>
              <a:t> 	      a) commonly recorded: name, sex</a:t>
            </a:r>
          </a:p>
          <a:p>
            <a:pPr>
              <a:lnSpc>
                <a:spcPct val="80000"/>
              </a:lnSpc>
              <a:buNone/>
            </a:pPr>
            <a:r>
              <a:rPr lang="en-US" sz="2300" dirty="0" smtClean="0"/>
              <a:t>	      b) uniquely-identifying: SSN, ITIN</a:t>
            </a:r>
          </a:p>
          <a:p>
            <a:pPr>
              <a:lnSpc>
                <a:spcPct val="80000"/>
              </a:lnSpc>
              <a:buNone/>
            </a:pPr>
            <a:r>
              <a:rPr lang="en-US" sz="2300" dirty="0" smtClean="0"/>
              <a:t>	      c) immutable: date of birth, place of birth, birth mother,      	 		           date of death</a:t>
            </a:r>
          </a:p>
          <a:p>
            <a:pPr>
              <a:lnSpc>
                <a:spcPct val="80000"/>
              </a:lnSpc>
              <a:buNone/>
            </a:pPr>
            <a:r>
              <a:rPr lang="en-US" sz="2300" dirty="0" smtClean="0"/>
              <a:t>           d) other:  parent names, race/ethnicity, across-system pins</a:t>
            </a:r>
          </a:p>
          <a:p>
            <a:pPr>
              <a:lnSpc>
                <a:spcPct val="80000"/>
              </a:lnSpc>
              <a:buNone/>
            </a:pPr>
            <a:endParaRPr lang="en-US" sz="2300" dirty="0" smtClean="0"/>
          </a:p>
          <a:p>
            <a:pPr>
              <a:lnSpc>
                <a:spcPct val="80000"/>
              </a:lnSpc>
            </a:pPr>
            <a:r>
              <a:rPr lang="en-US" sz="2300" dirty="0" smtClean="0"/>
              <a:t>Methods:  deterministic, probabilistic, &amp; “chaining”  </a:t>
            </a:r>
          </a:p>
          <a:p>
            <a:pPr>
              <a:lnSpc>
                <a:spcPct val="80000"/>
              </a:lnSpc>
            </a:pPr>
            <a:endParaRPr lang="en-US" sz="2000" dirty="0" smtClean="0"/>
          </a:p>
          <a:p>
            <a:pPr>
              <a:lnSpc>
                <a:spcPct val="80000"/>
              </a:lnSpc>
              <a:buNone/>
            </a:pPr>
            <a:r>
              <a:rPr lang="en-US" sz="2000" dirty="0" smtClean="0"/>
              <a:t> </a:t>
            </a:r>
          </a:p>
          <a:p>
            <a:pPr>
              <a:lnSpc>
                <a:spcPct val="80000"/>
              </a:lnSpc>
              <a:buFont typeface="Wingdings" pitchFamily="2" charset="2"/>
              <a:buNone/>
            </a:pPr>
            <a:endParaRPr lang="en-US" sz="2000" dirty="0" smtClean="0"/>
          </a:p>
          <a:p>
            <a:pPr>
              <a:lnSpc>
                <a:spcPct val="80000"/>
              </a:lnSpc>
              <a:buFont typeface="Wingdings" pitchFamily="2" charset="2"/>
              <a:buNone/>
            </a:pPr>
            <a:endParaRPr lang="en-US" sz="2000" dirty="0" smtClean="0"/>
          </a:p>
          <a:p>
            <a:pPr>
              <a:lnSpc>
                <a:spcPct val="80000"/>
              </a:lnSpc>
              <a:buFont typeface="Wingdings" pitchFamily="2" charset="2"/>
              <a:buNone/>
            </a:pPr>
            <a:endParaRPr lang="en-US" sz="2400" dirty="0" smtClean="0"/>
          </a:p>
        </p:txBody>
      </p:sp>
      <p:sp>
        <p:nvSpPr>
          <p:cNvPr id="2" name="Slide Number Placeholder 1"/>
          <p:cNvSpPr>
            <a:spLocks noGrp="1"/>
          </p:cNvSpPr>
          <p:nvPr>
            <p:ph type="sldNum" sz="quarter" idx="12"/>
          </p:nvPr>
        </p:nvSpPr>
        <p:spPr/>
        <p:txBody>
          <a:bodyPr/>
          <a:lstStyle/>
          <a:p>
            <a:pPr>
              <a:defRPr/>
            </a:pPr>
            <a:fld id="{7AC48A99-9CCC-4051-BB1D-887925CD0E95}" type="slidenum">
              <a:rPr lang="en-US" smtClean="0"/>
              <a:pPr>
                <a:defRPr/>
              </a:pPr>
              <a:t>8</a:t>
            </a:fld>
            <a:endParaRPr lang="en-US" dirty="0"/>
          </a:p>
        </p:txBody>
      </p:sp>
    </p:spTree>
    <p:extLst>
      <p:ext uri="{BB962C8B-B14F-4D97-AF65-F5344CB8AC3E}">
        <p14:creationId xmlns:p14="http://schemas.microsoft.com/office/powerpoint/2010/main" val="576585392"/>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5" name="Title 1"/>
          <p:cNvSpPr>
            <a:spLocks noGrp="1"/>
          </p:cNvSpPr>
          <p:nvPr>
            <p:ph type="title"/>
          </p:nvPr>
        </p:nvSpPr>
        <p:spPr/>
        <p:txBody>
          <a:bodyPr>
            <a:normAutofit fontScale="90000"/>
          </a:bodyPr>
          <a:lstStyle/>
          <a:p>
            <a:r>
              <a:rPr lang="en-US" dirty="0" smtClean="0"/>
              <a:t>Data Integration</a:t>
            </a:r>
            <a:br>
              <a:rPr lang="en-US" dirty="0" smtClean="0"/>
            </a:br>
            <a:r>
              <a:rPr lang="en-US" dirty="0" smtClean="0"/>
              <a:t>MSPF: Data Files Created</a:t>
            </a:r>
          </a:p>
        </p:txBody>
      </p:sp>
      <p:sp>
        <p:nvSpPr>
          <p:cNvPr id="323586" name="Content Placeholder 2"/>
          <p:cNvSpPr>
            <a:spLocks noGrp="1"/>
          </p:cNvSpPr>
          <p:nvPr>
            <p:ph idx="1"/>
          </p:nvPr>
        </p:nvSpPr>
        <p:spPr>
          <a:xfrm>
            <a:off x="304800" y="1447800"/>
            <a:ext cx="8458200" cy="4525963"/>
          </a:xfrm>
        </p:spPr>
        <p:txBody>
          <a:bodyPr/>
          <a:lstStyle/>
          <a:p>
            <a:pPr>
              <a:buNone/>
            </a:pPr>
            <a:r>
              <a:rPr lang="en-US" sz="2800" dirty="0" smtClean="0"/>
              <a:t>MSPF Data Files available for IRP Researchers:</a:t>
            </a:r>
          </a:p>
          <a:p>
            <a:pPr marL="804672" lvl="3" indent="-347472"/>
            <a:r>
              <a:rPr lang="en-US" sz="2400" dirty="0"/>
              <a:t>Multi-Sample Person File </a:t>
            </a:r>
            <a:r>
              <a:rPr lang="en-US" sz="2400" dirty="0" smtClean="0"/>
              <a:t>(demographics of all </a:t>
            </a:r>
            <a:r>
              <a:rPr lang="en-US" sz="2400" dirty="0"/>
              <a:t>individuals in the data systems from the </a:t>
            </a:r>
            <a:r>
              <a:rPr lang="en-US" sz="2400" dirty="0" smtClean="0"/>
              <a:t>date </a:t>
            </a:r>
            <a:r>
              <a:rPr lang="en-US" sz="2400" dirty="0"/>
              <a:t>of creation through </a:t>
            </a:r>
            <a:r>
              <a:rPr lang="en-US" sz="2400" dirty="0" smtClean="0"/>
              <a:t>2016) </a:t>
            </a:r>
          </a:p>
          <a:p>
            <a:pPr marL="804672" lvl="3" indent="-347472"/>
            <a:r>
              <a:rPr lang="en-US" sz="2400" dirty="0" smtClean="0"/>
              <a:t>Case Files</a:t>
            </a:r>
            <a:endParaRPr lang="en-US" sz="2400" dirty="0"/>
          </a:p>
          <a:p>
            <a:pPr marL="804672" lvl="3" indent="-347472"/>
            <a:r>
              <a:rPr lang="en-US" sz="2400" dirty="0"/>
              <a:t>Parent/Child Files</a:t>
            </a:r>
          </a:p>
          <a:p>
            <a:pPr marL="804672" lvl="3" indent="-347472"/>
            <a:r>
              <a:rPr lang="en-US" sz="2400" dirty="0"/>
              <a:t>Participation Files </a:t>
            </a:r>
            <a:r>
              <a:rPr lang="en-US" sz="2400" dirty="0" smtClean="0"/>
              <a:t>(month/qtr – early/mid-1990s </a:t>
            </a:r>
            <a:r>
              <a:rPr lang="en-US" sz="2400" smtClean="0"/>
              <a:t>thru 2016) </a:t>
            </a:r>
            <a:endParaRPr lang="en-US" sz="2400" dirty="0"/>
          </a:p>
          <a:p>
            <a:pPr marL="804672" lvl="3" indent="-347472"/>
            <a:r>
              <a:rPr lang="en-US" sz="2400" dirty="0" smtClean="0"/>
              <a:t>Cross-Walk </a:t>
            </a:r>
            <a:r>
              <a:rPr lang="en-US" sz="2400" dirty="0"/>
              <a:t>ID </a:t>
            </a:r>
            <a:r>
              <a:rPr lang="en-US" sz="2400" dirty="0" smtClean="0"/>
              <a:t>files with other research samples</a:t>
            </a:r>
            <a:endParaRPr lang="en-US" sz="2400" dirty="0"/>
          </a:p>
          <a:p>
            <a:pPr marL="804672" lvl="3" indent="-347472"/>
            <a:r>
              <a:rPr lang="en-US" sz="2400" dirty="0"/>
              <a:t>Other:  Location, </a:t>
            </a:r>
            <a:r>
              <a:rPr lang="en-US" sz="2400" dirty="0" smtClean="0"/>
              <a:t>Race/Ethnicity</a:t>
            </a:r>
          </a:p>
          <a:p>
            <a:pPr marL="804672" lvl="3" indent="-347472"/>
            <a:r>
              <a:rPr lang="en-US" sz="2400" dirty="0" smtClean="0"/>
              <a:t>All files linkable by unique IRP-constructed Personal ID</a:t>
            </a:r>
          </a:p>
          <a:p>
            <a:pPr marL="804672" lvl="3" indent="-347472"/>
            <a:r>
              <a:rPr lang="en-US" sz="2400" dirty="0" smtClean="0"/>
              <a:t>Identifiers removed</a:t>
            </a:r>
          </a:p>
          <a:p>
            <a:pPr marL="804672" lvl="3" indent="-347472"/>
            <a:r>
              <a:rPr lang="en-US" sz="2400" dirty="0" smtClean="0"/>
              <a:t>Improved, updated, expanded each year </a:t>
            </a:r>
          </a:p>
          <a:p>
            <a:pPr marL="804672" lvl="3" indent="-347472">
              <a:buNone/>
            </a:pPr>
            <a:r>
              <a:rPr lang="en-US" sz="2400" dirty="0" smtClean="0"/>
              <a:t>	</a:t>
            </a:r>
            <a:endParaRPr lang="en-US" sz="2400" dirty="0"/>
          </a:p>
          <a:p>
            <a:endParaRPr lang="en-US" sz="2400" b="1" dirty="0" smtClean="0"/>
          </a:p>
          <a:p>
            <a:pPr marL="804672" lvl="3" indent="-347472"/>
            <a:endParaRPr lang="en-US" dirty="0"/>
          </a:p>
          <a:p>
            <a:pPr marL="0" lvl="1" indent="0">
              <a:buFontTx/>
              <a:buNone/>
            </a:pPr>
            <a:r>
              <a:rPr lang="en-US" sz="2000" dirty="0" smtClean="0"/>
              <a:t> </a:t>
            </a:r>
            <a:endParaRPr lang="en-US" sz="1800" dirty="0" smtClean="0"/>
          </a:p>
          <a:p>
            <a:pPr lvl="1">
              <a:buFontTx/>
              <a:buNone/>
            </a:pPr>
            <a:endParaRPr lang="en-US" sz="2000" dirty="0" smtClean="0"/>
          </a:p>
        </p:txBody>
      </p:sp>
      <p:sp>
        <p:nvSpPr>
          <p:cNvPr id="323588" name="Slide Number Placeholder 4"/>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99089BA9-9B16-407F-8756-45B4079D21D6}" type="slidenum">
              <a:rPr lang="en-US" sz="2600" b="1">
                <a:solidFill>
                  <a:schemeClr val="bg1"/>
                </a:solidFill>
              </a:rPr>
              <a:pPr/>
              <a:t>9</a:t>
            </a:fld>
            <a:endParaRPr lang="en-US" sz="2600" b="1" dirty="0">
              <a:solidFill>
                <a:schemeClr val="bg1"/>
              </a:solidFill>
            </a:endParaRPr>
          </a:p>
        </p:txBody>
      </p:sp>
      <p:sp>
        <p:nvSpPr>
          <p:cNvPr id="3" name="Slide Number Placeholder 2"/>
          <p:cNvSpPr>
            <a:spLocks noGrp="1"/>
          </p:cNvSpPr>
          <p:nvPr>
            <p:ph type="sldNum" sz="quarter" idx="12"/>
          </p:nvPr>
        </p:nvSpPr>
        <p:spPr/>
        <p:txBody>
          <a:bodyPr/>
          <a:lstStyle/>
          <a:p>
            <a:pPr>
              <a:defRPr/>
            </a:pPr>
            <a:endParaRPr lang="en-US" dirty="0"/>
          </a:p>
        </p:txBody>
      </p:sp>
    </p:spTree>
    <p:extLst>
      <p:ext uri="{BB962C8B-B14F-4D97-AF65-F5344CB8AC3E}">
        <p14:creationId xmlns:p14="http://schemas.microsoft.com/office/powerpoint/2010/main" val="3925824140"/>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Presentation4">
  <a:themeElements>
    <a:clrScheme name="Custom 1">
      <a:dk1>
        <a:srgbClr val="000000"/>
      </a:dk1>
      <a:lt1>
        <a:srgbClr val="88312E"/>
      </a:lt1>
      <a:dk2>
        <a:srgbClr val="000000"/>
      </a:dk2>
      <a:lt2>
        <a:srgbClr val="88312E"/>
      </a:lt2>
      <a:accent1>
        <a:srgbClr val="953734"/>
      </a:accent1>
      <a:accent2>
        <a:srgbClr val="00007F"/>
      </a:accent2>
      <a:accent3>
        <a:srgbClr val="000000"/>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4" id="{35746075-A1DC-46A0-A7FD-74A3882956C3}" vid="{D4C5040C-C498-4E90-9B51-39F6DF5904CC}"/>
    </a:ext>
  </a:extLst>
</a:theme>
</file>

<file path=ppt/theme/theme2.xml><?xml version="1.0" encoding="utf-8"?>
<a:theme xmlns:a="http://schemas.openxmlformats.org/drawingml/2006/main" name="IRP 2012">
  <a:themeElements>
    <a:clrScheme name="Custom 1">
      <a:dk1>
        <a:srgbClr val="000000"/>
      </a:dk1>
      <a:lt1>
        <a:srgbClr val="88312E"/>
      </a:lt1>
      <a:dk2>
        <a:srgbClr val="000000"/>
      </a:dk2>
      <a:lt2>
        <a:srgbClr val="88312E"/>
      </a:lt2>
      <a:accent1>
        <a:srgbClr val="953734"/>
      </a:accent1>
      <a:accent2>
        <a:srgbClr val="00007F"/>
      </a:accent2>
      <a:accent3>
        <a:srgbClr val="000000"/>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Presentation4</Template>
  <TotalTime>15209</TotalTime>
  <Words>2370</Words>
  <Application>Microsoft Office PowerPoint</Application>
  <PresentationFormat>On-screen Show (4:3)</PresentationFormat>
  <Paragraphs>394</Paragraphs>
  <Slides>36</Slides>
  <Notes>13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36</vt:i4>
      </vt:variant>
    </vt:vector>
  </HeadingPairs>
  <TitlesOfParts>
    <vt:vector size="47" baseType="lpstr">
      <vt:lpstr>Adobe Garamond Pro Bold</vt:lpstr>
      <vt:lpstr>Arial</vt:lpstr>
      <vt:lpstr>Calibri</vt:lpstr>
      <vt:lpstr>Corbel</vt:lpstr>
      <vt:lpstr>Garamond</vt:lpstr>
      <vt:lpstr>Georgia</vt:lpstr>
      <vt:lpstr>Times</vt:lpstr>
      <vt:lpstr>Times New Roman</vt:lpstr>
      <vt:lpstr>Wingdings</vt:lpstr>
      <vt:lpstr>Presentation4</vt:lpstr>
      <vt:lpstr>IRP 2012</vt:lpstr>
      <vt:lpstr> Leveraging Harmonized Multi-System Administrative Data to Examine Experiences and Outcomes for Child Welfare-Involved Children, Youth, and Families</vt:lpstr>
      <vt:lpstr>Acknowledgement</vt:lpstr>
      <vt:lpstr>The IRP Data Core and Development of the MSPF</vt:lpstr>
      <vt:lpstr>Current Wisconsin State        Administrative Data Resources </vt:lpstr>
      <vt:lpstr>Data Integration Current MSPF Model </vt:lpstr>
      <vt:lpstr>MSPF Programs and Years Available</vt:lpstr>
      <vt:lpstr>Integrating Administrative Data: Difficulties for the State</vt:lpstr>
      <vt:lpstr>Data Integration MSPF:  Process and Structure </vt:lpstr>
      <vt:lpstr>Data Integration MSPF: Data Files Created</vt:lpstr>
      <vt:lpstr>Recent Examples of Child Welfare Research Using the MSPF</vt:lpstr>
      <vt:lpstr>PowerPoint Presentation</vt:lpstr>
      <vt:lpstr>PowerPoint Presentation</vt:lpstr>
      <vt:lpstr>PowerPoint Presentation</vt:lpstr>
      <vt:lpstr>PowerPoint Presentation</vt:lpstr>
      <vt:lpstr>PowerPoint Presentation</vt:lpstr>
      <vt:lpstr>PowerPoint Presentation</vt:lpstr>
      <vt:lpstr>Motivation</vt:lpstr>
      <vt:lpstr>What does that mean?</vt:lpstr>
      <vt:lpstr>The Challenge</vt:lpstr>
      <vt:lpstr>Approach</vt:lpstr>
      <vt:lpstr>Paper #1: Is OHP Causally Related to Academic Achievement?   Berger, Lawrence M., Cancian, Maria, Han, Eunhee, Noyes, Jennifer, and Rios-Salas, Vanessa. (2015). “Children’s Academic Achievement and Foster Care.” Pediatrics, 135(1), e109-e116. </vt:lpstr>
      <vt:lpstr>Comparison Groups</vt:lpstr>
      <vt:lpstr>Methods</vt:lpstr>
      <vt:lpstr>Test Scores:  OHP Itself is Unlikely to Have a Causal Effect on School Achievement (by OHP Status)</vt:lpstr>
      <vt:lpstr>Conclusion</vt:lpstr>
      <vt:lpstr>  Paper #2: Does OHP Lead to Teen Motherhood?   Font, Sarah A., Cancian, Maria, and Berger, Lawrence M. (in press). “Prevalence and Risk Factors for Early Motherhood among Low-Income, Maltreated, and Foster Youth.” Demography.</vt:lpstr>
      <vt:lpstr>Motivation</vt:lpstr>
      <vt:lpstr>Approach</vt:lpstr>
      <vt:lpstr>Samples</vt:lpstr>
      <vt:lpstr>Analysis</vt:lpstr>
      <vt:lpstr>Risk of Early Motherhood</vt:lpstr>
      <vt:lpstr>Timing of CPS and Foster Care as Predictors  of Early Motherhood</vt:lpstr>
      <vt:lpstr>Risk of Early Motherhood After Foster Care by Exit Type</vt:lpstr>
      <vt:lpstr>Conclusions</vt:lpstr>
      <vt:lpstr>Policy Issues and Next Steps</vt:lpstr>
      <vt:lpstr>Contact Information</vt:lpstr>
    </vt:vector>
  </TitlesOfParts>
  <Company>Univ of Wisc-Madison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Lawrence Berger</dc:creator>
  <cp:lastModifiedBy>Lawrence Berger</cp:lastModifiedBy>
  <cp:revision>1048</cp:revision>
  <cp:lastPrinted>2018-09-21T14:47:31Z</cp:lastPrinted>
  <dcterms:created xsi:type="dcterms:W3CDTF">2009-05-27T21:21:23Z</dcterms:created>
  <dcterms:modified xsi:type="dcterms:W3CDTF">2018-09-23T12:04:11Z</dcterms:modified>
</cp:coreProperties>
</file>