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notesSlides/notesSlide2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6.xml" ContentType="application/vnd.openxmlformats-officedocument.drawingml.chartshapes+xml"/>
  <Override PartName="/ppt/notesSlides/notesSlide2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7.xml" ContentType="application/vnd.openxmlformats-officedocument.drawingml.chartshapes+xml"/>
  <Override PartName="/ppt/notesSlides/notesSlide3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8.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xml" ContentType="application/inkml+xml"/>
  <Override PartName="/ppt/ink/ink2.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 id="2147483715" r:id="rId3"/>
  </p:sldMasterIdLst>
  <p:notesMasterIdLst>
    <p:notesMasterId r:id="rId46"/>
  </p:notesMasterIdLst>
  <p:handoutMasterIdLst>
    <p:handoutMasterId r:id="rId47"/>
  </p:handoutMasterIdLst>
  <p:sldIdLst>
    <p:sldId id="256" r:id="rId4"/>
    <p:sldId id="296" r:id="rId5"/>
    <p:sldId id="657" r:id="rId6"/>
    <p:sldId id="640" r:id="rId7"/>
    <p:sldId id="273" r:id="rId8"/>
    <p:sldId id="349" r:id="rId9"/>
    <p:sldId id="352" r:id="rId10"/>
    <p:sldId id="356" r:id="rId11"/>
    <p:sldId id="372" r:id="rId12"/>
    <p:sldId id="522" r:id="rId13"/>
    <p:sldId id="524" r:id="rId14"/>
    <p:sldId id="293" r:id="rId15"/>
    <p:sldId id="633" r:id="rId16"/>
    <p:sldId id="325" r:id="rId17"/>
    <p:sldId id="659" r:id="rId18"/>
    <p:sldId id="370" r:id="rId19"/>
    <p:sldId id="294" r:id="rId20"/>
    <p:sldId id="660" r:id="rId21"/>
    <p:sldId id="661" r:id="rId22"/>
    <p:sldId id="257" r:id="rId23"/>
    <p:sldId id="260" r:id="rId24"/>
    <p:sldId id="276" r:id="rId25"/>
    <p:sldId id="620" r:id="rId26"/>
    <p:sldId id="303" r:id="rId27"/>
    <p:sldId id="271" r:id="rId28"/>
    <p:sldId id="269" r:id="rId29"/>
    <p:sldId id="270" r:id="rId30"/>
    <p:sldId id="268" r:id="rId31"/>
    <p:sldId id="643" r:id="rId32"/>
    <p:sldId id="644" r:id="rId33"/>
    <p:sldId id="267" r:id="rId34"/>
    <p:sldId id="650" r:id="rId35"/>
    <p:sldId id="666" r:id="rId36"/>
    <p:sldId id="667" r:id="rId37"/>
    <p:sldId id="672" r:id="rId38"/>
    <p:sldId id="275" r:id="rId39"/>
    <p:sldId id="673" r:id="rId40"/>
    <p:sldId id="670" r:id="rId41"/>
    <p:sldId id="287" r:id="rId42"/>
    <p:sldId id="265" r:id="rId43"/>
    <p:sldId id="285" r:id="rId44"/>
    <p:sldId id="671" r:id="rId4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26" autoAdjust="0"/>
    <p:restoredTop sz="75642" autoAdjust="0"/>
  </p:normalViewPr>
  <p:slideViewPr>
    <p:cSldViewPr snapToGrid="0">
      <p:cViewPr varScale="1">
        <p:scale>
          <a:sx n="69" d="100"/>
          <a:sy n="69" d="100"/>
        </p:scale>
        <p:origin x="926" y="77"/>
      </p:cViewPr>
      <p:guideLst/>
    </p:cSldViewPr>
  </p:slideViewPr>
  <p:outlineViewPr>
    <p:cViewPr>
      <p:scale>
        <a:sx n="33" d="100"/>
        <a:sy n="33" d="100"/>
      </p:scale>
      <p:origin x="0" y="-36283"/>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indent="0" algn="ctr" defTabSz="914400">
              <a:defRPr sz="2000" b="0" i="0" u="none" strike="noStrike" kern="1200" spc="0" baseline="0">
                <a:solidFill>
                  <a:schemeClr val="tx1">
                    <a:lumMod val="65000"/>
                    <a:lumOff val="35000"/>
                  </a:schemeClr>
                </a:solidFill>
                <a:effectLst/>
                <a:latin typeface="+mn-lt"/>
                <a:ea typeface="+mn-ea"/>
                <a:cs typeface="+mn-cs"/>
              </a:defRPr>
            </a:pPr>
            <a:r>
              <a:rPr lang="en-US" sz="2000" b="1" baseline="0" dirty="0">
                <a:effectLst/>
              </a:rPr>
              <a:t>Total PRIDE Skills</a:t>
            </a:r>
            <a:endParaRPr lang="en-US" sz="2000" b="1" dirty="0">
              <a:effectLst/>
            </a:endParaRPr>
          </a:p>
        </c:rich>
      </c:tx>
      <c:layout>
        <c:manualLayout>
          <c:xMode val="edge"/>
          <c:yMode val="edge"/>
          <c:x val="0.46164419291338588"/>
          <c:y val="0.91822328850091617"/>
        </c:manualLayout>
      </c:layout>
      <c:overlay val="0"/>
      <c:spPr>
        <a:noFill/>
        <a:ln>
          <a:noFill/>
        </a:ln>
        <a:effectLst/>
      </c:spPr>
      <c:txPr>
        <a:bodyPr rot="0" spcFirstLastPara="1" vertOverflow="ellipsis" vert="horz" wrap="square" anchor="ctr" anchorCtr="1"/>
        <a:lstStyle/>
        <a:p>
          <a:pPr marL="0" indent="0" algn="ctr" defTabSz="914400">
            <a:defRPr sz="2000" b="0" i="0" u="none" strike="noStrike" kern="1200" spc="0" baseline="0">
              <a:solidFill>
                <a:schemeClr val="tx1">
                  <a:lumMod val="65000"/>
                  <a:lumOff val="35000"/>
                </a:schemeClr>
              </a:solidFill>
              <a:effectLst/>
              <a:latin typeface="+mn-lt"/>
              <a:ea typeface="+mn-ea"/>
              <a:cs typeface="+mn-cs"/>
            </a:defRPr>
          </a:pPr>
          <a:endParaRPr lang="en-US"/>
        </a:p>
      </c:txPr>
    </c:title>
    <c:autoTitleDeleted val="0"/>
    <c:plotArea>
      <c:layout>
        <c:manualLayout>
          <c:layoutTarget val="inner"/>
          <c:xMode val="edge"/>
          <c:yMode val="edge"/>
          <c:x val="0.33783710629921254"/>
          <c:y val="9.9908682187347303E-2"/>
          <c:w val="0.37205856299212597"/>
          <c:h val="0.74689244132995025"/>
        </c:manualLayout>
      </c:layout>
      <c:barChart>
        <c:barDir val="col"/>
        <c:grouping val="clustered"/>
        <c:varyColors val="0"/>
        <c:ser>
          <c:idx val="0"/>
          <c:order val="0"/>
          <c:tx>
            <c:strRef>
              <c:f>Sheet1!$B$1</c:f>
              <c:strCache>
                <c:ptCount val="1"/>
                <c:pt idx="0">
                  <c:v>PCIT</c:v>
                </c:pt>
              </c:strCache>
            </c:strRef>
          </c:tx>
          <c:spPr>
            <a:solidFill>
              <a:schemeClr val="accent1"/>
            </a:solidFill>
            <a:ln>
              <a:noFill/>
            </a:ln>
            <a:effectLst/>
          </c:spPr>
          <c:invertIfNegative val="0"/>
          <c:errBars>
            <c:errBarType val="both"/>
            <c:errValType val="cust"/>
            <c:noEndCap val="0"/>
            <c:plus>
              <c:numRef>
                <c:f>Sheet1!$E$2:$E$3</c:f>
                <c:numCache>
                  <c:formatCode>General</c:formatCode>
                  <c:ptCount val="2"/>
                  <c:pt idx="0">
                    <c:v>0.26655831131918084</c:v>
                  </c:pt>
                  <c:pt idx="1">
                    <c:v>0.87726896293744094</c:v>
                  </c:pt>
                </c:numCache>
              </c:numRef>
            </c:plus>
            <c:minus>
              <c:numRef>
                <c:f>Sheet1!$E$2:$E$3</c:f>
                <c:numCache>
                  <c:formatCode>General</c:formatCode>
                  <c:ptCount val="2"/>
                  <c:pt idx="0">
                    <c:v>0.26655831131918084</c:v>
                  </c:pt>
                  <c:pt idx="1">
                    <c:v>0.87726896293744094</c:v>
                  </c:pt>
                </c:numCache>
              </c:numRef>
            </c:minus>
            <c:spPr>
              <a:noFill/>
              <a:ln w="9525" cap="flat" cmpd="sng" algn="ctr">
                <a:solidFill>
                  <a:schemeClr val="tx1">
                    <a:lumMod val="65000"/>
                    <a:lumOff val="35000"/>
                  </a:schemeClr>
                </a:solidFill>
                <a:round/>
              </a:ln>
              <a:effectLst/>
            </c:spPr>
          </c:errBars>
          <c:cat>
            <c:strRef>
              <c:f>Sheet1!$A$2:$A$3</c:f>
              <c:strCache>
                <c:ptCount val="2"/>
                <c:pt idx="0">
                  <c:v>PRE </c:v>
                </c:pt>
                <c:pt idx="1">
                  <c:v>POST </c:v>
                </c:pt>
              </c:strCache>
            </c:strRef>
          </c:cat>
          <c:val>
            <c:numRef>
              <c:f>Sheet1!$B$2:$B$3</c:f>
              <c:numCache>
                <c:formatCode>General</c:formatCode>
                <c:ptCount val="2"/>
                <c:pt idx="0">
                  <c:v>2.6</c:v>
                </c:pt>
                <c:pt idx="1">
                  <c:v>8.1</c:v>
                </c:pt>
              </c:numCache>
            </c:numRef>
          </c:val>
          <c:extLst>
            <c:ext xmlns:c16="http://schemas.microsoft.com/office/drawing/2014/chart" uri="{C3380CC4-5D6E-409C-BE32-E72D297353CC}">
              <c16:uniqueId val="{00000000-C8BE-4A67-BC6F-69B445508B32}"/>
            </c:ext>
          </c:extLst>
        </c:ser>
        <c:ser>
          <c:idx val="1"/>
          <c:order val="1"/>
          <c:tx>
            <c:strRef>
              <c:f>Sheet1!$C$1</c:f>
              <c:strCache>
                <c:ptCount val="1"/>
                <c:pt idx="0">
                  <c:v>PCIT-engage</c:v>
                </c:pt>
              </c:strCache>
            </c:strRef>
          </c:tx>
          <c:spPr>
            <a:solidFill>
              <a:schemeClr val="accent1">
                <a:lumMod val="60000"/>
                <a:lumOff val="40000"/>
              </a:schemeClr>
            </a:solidFill>
            <a:ln>
              <a:noFill/>
            </a:ln>
            <a:effectLst/>
          </c:spPr>
          <c:invertIfNegative val="0"/>
          <c:errBars>
            <c:errBarType val="both"/>
            <c:errValType val="cust"/>
            <c:noEndCap val="0"/>
            <c:plus>
              <c:numRef>
                <c:f>Sheet1!$F$2:$F$3</c:f>
                <c:numCache>
                  <c:formatCode>General</c:formatCode>
                  <c:ptCount val="2"/>
                  <c:pt idx="0">
                    <c:v>0.34877724928706744</c:v>
                  </c:pt>
                  <c:pt idx="1">
                    <c:v>1.177967032269547</c:v>
                  </c:pt>
                </c:numCache>
              </c:numRef>
            </c:plus>
            <c:minus>
              <c:numRef>
                <c:f>Sheet1!$F$2:$F$3</c:f>
                <c:numCache>
                  <c:formatCode>General</c:formatCode>
                  <c:ptCount val="2"/>
                  <c:pt idx="0">
                    <c:v>0.34877724928706744</c:v>
                  </c:pt>
                  <c:pt idx="1">
                    <c:v>1.177967032269547</c:v>
                  </c:pt>
                </c:numCache>
              </c:numRef>
            </c:minus>
            <c:spPr>
              <a:noFill/>
              <a:ln w="9525" cap="flat" cmpd="sng" algn="ctr">
                <a:solidFill>
                  <a:schemeClr val="tx1">
                    <a:lumMod val="65000"/>
                    <a:lumOff val="35000"/>
                  </a:schemeClr>
                </a:solidFill>
                <a:round/>
              </a:ln>
              <a:effectLst/>
            </c:spPr>
          </c:errBars>
          <c:cat>
            <c:strRef>
              <c:f>Sheet1!$A$2:$A$3</c:f>
              <c:strCache>
                <c:ptCount val="2"/>
                <c:pt idx="0">
                  <c:v>PRE </c:v>
                </c:pt>
                <c:pt idx="1">
                  <c:v>POST </c:v>
                </c:pt>
              </c:strCache>
            </c:strRef>
          </c:cat>
          <c:val>
            <c:numRef>
              <c:f>Sheet1!$C$2:$C$3</c:f>
              <c:numCache>
                <c:formatCode>General</c:formatCode>
                <c:ptCount val="2"/>
                <c:pt idx="0">
                  <c:v>2.9</c:v>
                </c:pt>
                <c:pt idx="1">
                  <c:v>10.199999999999999</c:v>
                </c:pt>
              </c:numCache>
            </c:numRef>
          </c:val>
          <c:extLst>
            <c:ext xmlns:c16="http://schemas.microsoft.com/office/drawing/2014/chart" uri="{C3380CC4-5D6E-409C-BE32-E72D297353CC}">
              <c16:uniqueId val="{00000001-C8BE-4A67-BC6F-69B445508B32}"/>
            </c:ext>
          </c:extLst>
        </c:ser>
        <c:ser>
          <c:idx val="2"/>
          <c:order val="2"/>
          <c:tx>
            <c:strRef>
              <c:f>Sheet1!$D$1</c:f>
              <c:strCache>
                <c:ptCount val="1"/>
                <c:pt idx="0">
                  <c:v>Control</c:v>
                </c:pt>
              </c:strCache>
            </c:strRef>
          </c:tx>
          <c:spPr>
            <a:solidFill>
              <a:schemeClr val="accent2"/>
            </a:solidFill>
            <a:ln>
              <a:noFill/>
            </a:ln>
            <a:effectLst/>
          </c:spPr>
          <c:invertIfNegative val="0"/>
          <c:errBars>
            <c:errBarType val="both"/>
            <c:errValType val="cust"/>
            <c:noEndCap val="0"/>
            <c:plus>
              <c:numRef>
                <c:f>Sheet1!$G$2:$G$3</c:f>
                <c:numCache>
                  <c:formatCode>General</c:formatCode>
                  <c:ptCount val="2"/>
                  <c:pt idx="0">
                    <c:v>0.25313275267375113</c:v>
                  </c:pt>
                  <c:pt idx="1">
                    <c:v>0.24003967925959166</c:v>
                  </c:pt>
                </c:numCache>
              </c:numRef>
            </c:plus>
            <c:minus>
              <c:numRef>
                <c:f>Sheet1!$G$2:$G$3</c:f>
                <c:numCache>
                  <c:formatCode>General</c:formatCode>
                  <c:ptCount val="2"/>
                  <c:pt idx="0">
                    <c:v>0.25313275267375113</c:v>
                  </c:pt>
                  <c:pt idx="1">
                    <c:v>0.24003967925959166</c:v>
                  </c:pt>
                </c:numCache>
              </c:numRef>
            </c:minus>
            <c:spPr>
              <a:noFill/>
              <a:ln w="9525" cap="flat" cmpd="sng" algn="ctr">
                <a:solidFill>
                  <a:schemeClr val="tx1">
                    <a:lumMod val="65000"/>
                    <a:lumOff val="35000"/>
                  </a:schemeClr>
                </a:solidFill>
                <a:round/>
              </a:ln>
              <a:effectLst/>
            </c:spPr>
          </c:errBars>
          <c:cat>
            <c:strRef>
              <c:f>Sheet1!$A$2:$A$3</c:f>
              <c:strCache>
                <c:ptCount val="2"/>
                <c:pt idx="0">
                  <c:v>PRE </c:v>
                </c:pt>
                <c:pt idx="1">
                  <c:v>POST </c:v>
                </c:pt>
              </c:strCache>
            </c:strRef>
          </c:cat>
          <c:val>
            <c:numRef>
              <c:f>Sheet1!$D$2:$D$3</c:f>
              <c:numCache>
                <c:formatCode>General</c:formatCode>
                <c:ptCount val="2"/>
                <c:pt idx="0">
                  <c:v>2.2999999999999998</c:v>
                </c:pt>
                <c:pt idx="1">
                  <c:v>2.1</c:v>
                </c:pt>
              </c:numCache>
            </c:numRef>
          </c:val>
          <c:extLst>
            <c:ext xmlns:c16="http://schemas.microsoft.com/office/drawing/2014/chart" uri="{C3380CC4-5D6E-409C-BE32-E72D297353CC}">
              <c16:uniqueId val="{00000002-C8BE-4A67-BC6F-69B445508B32}"/>
            </c:ext>
          </c:extLst>
        </c:ser>
        <c:dLbls>
          <c:showLegendKey val="0"/>
          <c:showVal val="0"/>
          <c:showCatName val="0"/>
          <c:showSerName val="0"/>
          <c:showPercent val="0"/>
          <c:showBubbleSize val="0"/>
        </c:dLbls>
        <c:gapWidth val="219"/>
        <c:overlap val="-27"/>
        <c:axId val="2132872064"/>
        <c:axId val="2132867072"/>
      </c:barChart>
      <c:catAx>
        <c:axId val="213287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32867072"/>
        <c:crosses val="autoZero"/>
        <c:auto val="1"/>
        <c:lblAlgn val="ctr"/>
        <c:lblOffset val="100"/>
        <c:noMultiLvlLbl val="0"/>
      </c:catAx>
      <c:valAx>
        <c:axId val="2132867072"/>
        <c:scaling>
          <c:orientation val="minMax"/>
          <c:max val="1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32872064"/>
        <c:crosses val="autoZero"/>
        <c:crossBetween val="between"/>
        <c:majorUnit val="5"/>
      </c:valAx>
      <c:spPr>
        <a:noFill/>
        <a:ln>
          <a:noFill/>
        </a:ln>
        <a:effectLst/>
      </c:spPr>
    </c:plotArea>
    <c:legend>
      <c:legendPos val="l"/>
      <c:layout>
        <c:manualLayout>
          <c:xMode val="edge"/>
          <c:yMode val="edge"/>
          <c:x val="0.79324598097112864"/>
          <c:y val="0.11344775128587739"/>
          <c:w val="0.16586015419947506"/>
          <c:h val="0.23090524452361502"/>
        </c:manualLayout>
      </c:layout>
      <c:overlay val="0"/>
      <c:spPr>
        <a:noFill/>
        <a:ln>
          <a:noFill/>
        </a:ln>
        <a:effectLst/>
      </c:spPr>
      <c:txPr>
        <a:bodyPr rot="0" spcFirstLastPara="1" vertOverflow="ellipsis" vert="horz" wrap="square" anchor="ctr" anchorCtr="1"/>
        <a:lstStyle/>
        <a:p>
          <a:pPr algn="just">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44577274556009"/>
          <c:y val="7.4296362124176729E-2"/>
          <c:w val="0.40326438814713378"/>
          <c:h val="0.79936022002979379"/>
        </c:manualLayout>
      </c:layout>
      <c:barChart>
        <c:barDir val="col"/>
        <c:grouping val="clustered"/>
        <c:varyColors val="0"/>
        <c:ser>
          <c:idx val="0"/>
          <c:order val="0"/>
          <c:tx>
            <c:strRef>
              <c:f>Sheet1!$B$1</c:f>
              <c:strCache>
                <c:ptCount val="1"/>
                <c:pt idx="0">
                  <c:v>PCIT</c:v>
                </c:pt>
              </c:strCache>
            </c:strRef>
          </c:tx>
          <c:spPr>
            <a:solidFill>
              <a:schemeClr val="accent1"/>
            </a:solidFill>
            <a:ln>
              <a:noFill/>
            </a:ln>
            <a:effectLst/>
          </c:spPr>
          <c:invertIfNegative val="0"/>
          <c:errBars>
            <c:errBarType val="both"/>
            <c:errValType val="cust"/>
            <c:noEndCap val="0"/>
            <c:plus>
              <c:numRef>
                <c:f>Sheet1!$E$2:$E$3</c:f>
                <c:numCache>
                  <c:formatCode>General</c:formatCode>
                  <c:ptCount val="2"/>
                  <c:pt idx="0">
                    <c:v>6.207522318391883E-2</c:v>
                  </c:pt>
                  <c:pt idx="1">
                    <c:v>3.4689095308660524E-2</c:v>
                  </c:pt>
                </c:numCache>
              </c:numRef>
            </c:plus>
            <c:minus>
              <c:numRef>
                <c:f>Sheet1!$E$2:$E$3</c:f>
                <c:numCache>
                  <c:formatCode>General</c:formatCode>
                  <c:ptCount val="2"/>
                  <c:pt idx="0">
                    <c:v>6.207522318391883E-2</c:v>
                  </c:pt>
                  <c:pt idx="1">
                    <c:v>3.4689095308660524E-2</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Sheet1!$B$2:$B$3</c:f>
              <c:numCache>
                <c:formatCode>General</c:formatCode>
                <c:ptCount val="2"/>
                <c:pt idx="0">
                  <c:v>0.51</c:v>
                </c:pt>
                <c:pt idx="1">
                  <c:v>0.66</c:v>
                </c:pt>
              </c:numCache>
            </c:numRef>
          </c:val>
          <c:extLst>
            <c:ext xmlns:c16="http://schemas.microsoft.com/office/drawing/2014/chart" uri="{C3380CC4-5D6E-409C-BE32-E72D297353CC}">
              <c16:uniqueId val="{00000000-30AE-4B51-8567-0F17F1FA568F}"/>
            </c:ext>
          </c:extLst>
        </c:ser>
        <c:ser>
          <c:idx val="1"/>
          <c:order val="1"/>
          <c:tx>
            <c:strRef>
              <c:f>Sheet1!$C$1</c:f>
              <c:strCache>
                <c:ptCount val="1"/>
                <c:pt idx="0">
                  <c:v>PCIT-engagers</c:v>
                </c:pt>
              </c:strCache>
            </c:strRef>
          </c:tx>
          <c:spPr>
            <a:solidFill>
              <a:schemeClr val="accent1">
                <a:lumMod val="60000"/>
                <a:lumOff val="40000"/>
              </a:schemeClr>
            </a:solidFill>
            <a:ln>
              <a:noFill/>
            </a:ln>
            <a:effectLst/>
          </c:spPr>
          <c:invertIfNegative val="0"/>
          <c:errBars>
            <c:errBarType val="both"/>
            <c:errValType val="cust"/>
            <c:noEndCap val="0"/>
            <c:plus>
              <c:numRef>
                <c:f>Sheet1!$F$2:$F$3</c:f>
                <c:numCache>
                  <c:formatCode>General</c:formatCode>
                  <c:ptCount val="2"/>
                  <c:pt idx="0">
                    <c:v>4.9503867640745054E-2</c:v>
                  </c:pt>
                  <c:pt idx="1">
                    <c:v>4.2753340235188911E-2</c:v>
                  </c:pt>
                </c:numCache>
              </c:numRef>
            </c:plus>
            <c:minus>
              <c:numRef>
                <c:f>Sheet1!$F$2:$F$3</c:f>
                <c:numCache>
                  <c:formatCode>General</c:formatCode>
                  <c:ptCount val="2"/>
                  <c:pt idx="0">
                    <c:v>4.9503867640745054E-2</c:v>
                  </c:pt>
                  <c:pt idx="1">
                    <c:v>4.2753340235188911E-2</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Sheet1!$C$2:$C$3</c:f>
              <c:numCache>
                <c:formatCode>General</c:formatCode>
                <c:ptCount val="2"/>
                <c:pt idx="0">
                  <c:v>0.41</c:v>
                </c:pt>
                <c:pt idx="1">
                  <c:v>0.66</c:v>
                </c:pt>
              </c:numCache>
            </c:numRef>
          </c:val>
          <c:extLst>
            <c:ext xmlns:c16="http://schemas.microsoft.com/office/drawing/2014/chart" uri="{C3380CC4-5D6E-409C-BE32-E72D297353CC}">
              <c16:uniqueId val="{00000001-30AE-4B51-8567-0F17F1FA568F}"/>
            </c:ext>
          </c:extLst>
        </c:ser>
        <c:ser>
          <c:idx val="2"/>
          <c:order val="2"/>
          <c:tx>
            <c:strRef>
              <c:f>Sheet1!$D$1</c:f>
              <c:strCache>
                <c:ptCount val="1"/>
                <c:pt idx="0">
                  <c:v>Control</c:v>
                </c:pt>
              </c:strCache>
            </c:strRef>
          </c:tx>
          <c:spPr>
            <a:solidFill>
              <a:schemeClr val="accent2"/>
            </a:solidFill>
            <a:ln>
              <a:noFill/>
            </a:ln>
            <a:effectLst/>
          </c:spPr>
          <c:invertIfNegative val="0"/>
          <c:errBars>
            <c:errBarType val="both"/>
            <c:errValType val="cust"/>
            <c:noEndCap val="0"/>
            <c:plus>
              <c:numRef>
                <c:f>Sheet1!$G$2:$G$3</c:f>
                <c:numCache>
                  <c:formatCode>General</c:formatCode>
                  <c:ptCount val="2"/>
                  <c:pt idx="0">
                    <c:v>3.2732683535398856E-2</c:v>
                  </c:pt>
                  <c:pt idx="1">
                    <c:v>2.836832573067901E-2</c:v>
                  </c:pt>
                </c:numCache>
              </c:numRef>
            </c:plus>
            <c:minus>
              <c:numRef>
                <c:f>Sheet1!$G$2:$G$3</c:f>
                <c:numCache>
                  <c:formatCode>General</c:formatCode>
                  <c:ptCount val="2"/>
                  <c:pt idx="0">
                    <c:v>3.2732683535398856E-2</c:v>
                  </c:pt>
                  <c:pt idx="1">
                    <c:v>2.836832573067901E-2</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Sheet1!$D$2:$D$3</c:f>
              <c:numCache>
                <c:formatCode>General</c:formatCode>
                <c:ptCount val="2"/>
                <c:pt idx="0">
                  <c:v>0.49</c:v>
                </c:pt>
                <c:pt idx="1">
                  <c:v>0.72</c:v>
                </c:pt>
              </c:numCache>
            </c:numRef>
          </c:val>
          <c:extLst>
            <c:ext xmlns:c16="http://schemas.microsoft.com/office/drawing/2014/chart" uri="{C3380CC4-5D6E-409C-BE32-E72D297353CC}">
              <c16:uniqueId val="{00000002-30AE-4B51-8567-0F17F1FA568F}"/>
            </c:ext>
          </c:extLst>
        </c:ser>
        <c:dLbls>
          <c:showLegendKey val="0"/>
          <c:showVal val="0"/>
          <c:showCatName val="0"/>
          <c:showSerName val="0"/>
          <c:showPercent val="0"/>
          <c:showBubbleSize val="0"/>
        </c:dLbls>
        <c:gapWidth val="219"/>
        <c:overlap val="-27"/>
        <c:axId val="356717072"/>
        <c:axId val="356717488"/>
      </c:barChart>
      <c:catAx>
        <c:axId val="35671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56717488"/>
        <c:crosses val="autoZero"/>
        <c:auto val="1"/>
        <c:lblAlgn val="ctr"/>
        <c:lblOffset val="100"/>
        <c:noMultiLvlLbl val="0"/>
      </c:catAx>
      <c:valAx>
        <c:axId val="356717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56717072"/>
        <c:crosses val="autoZero"/>
        <c:crossBetween val="between"/>
        <c:majorUnit val="0.1"/>
      </c:valAx>
      <c:spPr>
        <a:noFill/>
        <a:ln>
          <a:noFill/>
        </a:ln>
        <a:effectLst/>
      </c:spPr>
    </c:plotArea>
    <c:legend>
      <c:legendPos val="l"/>
      <c:layout>
        <c:manualLayout>
          <c:xMode val="edge"/>
          <c:yMode val="edge"/>
          <c:x val="0.61179626113982288"/>
          <c:y val="9.9398816848321206E-2"/>
          <c:w val="0.23153242760084267"/>
          <c:h val="0.3526371420554695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9050">
      <a:noFill/>
    </a:ln>
    <a:effectLst/>
  </c:spPr>
  <c:txPr>
    <a:bodyPr rot="-5400000" vert="horz"/>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75377296587928"/>
          <c:y val="8.011796169777026E-2"/>
          <c:w val="0.58455856299212594"/>
          <c:h val="0.69851512457765075"/>
        </c:manualLayout>
      </c:layout>
      <c:barChart>
        <c:barDir val="col"/>
        <c:grouping val="clustered"/>
        <c:varyColors val="0"/>
        <c:ser>
          <c:idx val="0"/>
          <c:order val="0"/>
          <c:tx>
            <c:strRef>
              <c:f>Sheet1!$B$1</c:f>
              <c:strCache>
                <c:ptCount val="1"/>
                <c:pt idx="0">
                  <c:v>PCIT</c:v>
                </c:pt>
              </c:strCache>
            </c:strRef>
          </c:tx>
          <c:spPr>
            <a:solidFill>
              <a:schemeClr val="accent1"/>
            </a:solidFill>
            <a:ln>
              <a:noFill/>
            </a:ln>
            <a:effectLst/>
          </c:spPr>
          <c:invertIfNegative val="0"/>
          <c:errBars>
            <c:errBarType val="both"/>
            <c:errValType val="cust"/>
            <c:noEndCap val="0"/>
            <c:plus>
              <c:numRef>
                <c:f>Sheet1!$E$2:$E$7</c:f>
                <c:numCache>
                  <c:formatCode>General</c:formatCode>
                  <c:ptCount val="6"/>
                  <c:pt idx="0">
                    <c:v>4.9295030175464952E-2</c:v>
                  </c:pt>
                  <c:pt idx="1">
                    <c:v>0.28938008454856273</c:v>
                  </c:pt>
                  <c:pt idx="2">
                    <c:v>7.1203932475671597E-2</c:v>
                  </c:pt>
                  <c:pt idx="3">
                    <c:v>0.40257607976629711</c:v>
                  </c:pt>
                  <c:pt idx="4">
                    <c:v>0.23095634508134502</c:v>
                  </c:pt>
                  <c:pt idx="5">
                    <c:v>0.36423550074093547</c:v>
                  </c:pt>
                </c:numCache>
              </c:numRef>
            </c:plus>
            <c:minus>
              <c:numRef>
                <c:f>Sheet1!$E$2:$E$7</c:f>
                <c:numCache>
                  <c:formatCode>General</c:formatCode>
                  <c:ptCount val="6"/>
                  <c:pt idx="0">
                    <c:v>4.9295030175464952E-2</c:v>
                  </c:pt>
                  <c:pt idx="1">
                    <c:v>0.28938008454856273</c:v>
                  </c:pt>
                  <c:pt idx="2">
                    <c:v>7.1203932475671597E-2</c:v>
                  </c:pt>
                  <c:pt idx="3">
                    <c:v>0.40257607976629711</c:v>
                  </c:pt>
                  <c:pt idx="4">
                    <c:v>0.23095634508134502</c:v>
                  </c:pt>
                  <c:pt idx="5">
                    <c:v>0.36423550074093547</c:v>
                  </c:pt>
                </c:numCache>
              </c:numRef>
            </c:minus>
            <c:spPr>
              <a:noFill/>
              <a:ln w="9525" cap="flat" cmpd="sng" algn="ctr">
                <a:solidFill>
                  <a:schemeClr val="tx1">
                    <a:lumMod val="65000"/>
                    <a:lumOff val="35000"/>
                  </a:schemeClr>
                </a:solidFill>
                <a:round/>
              </a:ln>
              <a:effectLst/>
            </c:spPr>
          </c:errBars>
          <c:cat>
            <c:strRef>
              <c:f>Sheet1!$A$2:$A$7</c:f>
              <c:strCache>
                <c:ptCount val="6"/>
                <c:pt idx="0">
                  <c:v>PRE </c:v>
                </c:pt>
                <c:pt idx="1">
                  <c:v>POST </c:v>
                </c:pt>
                <c:pt idx="2">
                  <c:v>PRE </c:v>
                </c:pt>
                <c:pt idx="3">
                  <c:v>POST </c:v>
                </c:pt>
                <c:pt idx="4">
                  <c:v>PRE </c:v>
                </c:pt>
                <c:pt idx="5">
                  <c:v>POST </c:v>
                </c:pt>
              </c:strCache>
            </c:strRef>
          </c:cat>
          <c:val>
            <c:numRef>
              <c:f>Sheet1!$B$2:$B$7</c:f>
              <c:numCache>
                <c:formatCode>General</c:formatCode>
                <c:ptCount val="6"/>
                <c:pt idx="0">
                  <c:v>0.2</c:v>
                </c:pt>
                <c:pt idx="1">
                  <c:v>2.1800000000000002</c:v>
                </c:pt>
                <c:pt idx="2">
                  <c:v>0.33</c:v>
                </c:pt>
                <c:pt idx="3">
                  <c:v>2.2799999999999998</c:v>
                </c:pt>
                <c:pt idx="4">
                  <c:v>2.11</c:v>
                </c:pt>
                <c:pt idx="5">
                  <c:v>3.67</c:v>
                </c:pt>
              </c:numCache>
            </c:numRef>
          </c:val>
          <c:extLst>
            <c:ext xmlns:c16="http://schemas.microsoft.com/office/drawing/2014/chart" uri="{C3380CC4-5D6E-409C-BE32-E72D297353CC}">
              <c16:uniqueId val="{00000000-C8BE-4A67-BC6F-69B445508B32}"/>
            </c:ext>
          </c:extLst>
        </c:ser>
        <c:ser>
          <c:idx val="1"/>
          <c:order val="1"/>
          <c:tx>
            <c:strRef>
              <c:f>Sheet1!$C$1</c:f>
              <c:strCache>
                <c:ptCount val="1"/>
                <c:pt idx="0">
                  <c:v>PCIT-engage</c:v>
                </c:pt>
              </c:strCache>
            </c:strRef>
          </c:tx>
          <c:spPr>
            <a:solidFill>
              <a:schemeClr val="accent1">
                <a:lumMod val="60000"/>
                <a:lumOff val="40000"/>
              </a:schemeClr>
            </a:solidFill>
            <a:ln>
              <a:noFill/>
            </a:ln>
            <a:effectLst/>
          </c:spPr>
          <c:invertIfNegative val="0"/>
          <c:errBars>
            <c:errBarType val="both"/>
            <c:errValType val="cust"/>
            <c:noEndCap val="0"/>
            <c:plus>
              <c:numRef>
                <c:f>Sheet1!$F$2:$F$7</c:f>
                <c:numCache>
                  <c:formatCode>General</c:formatCode>
                  <c:ptCount val="6"/>
                  <c:pt idx="0">
                    <c:v>6.4130010352783359E-2</c:v>
                  </c:pt>
                  <c:pt idx="1">
                    <c:v>0.38590515001762621</c:v>
                  </c:pt>
                  <c:pt idx="2">
                    <c:v>0.10013282318241613</c:v>
                  </c:pt>
                  <c:pt idx="3">
                    <c:v>0.57604500527412428</c:v>
                  </c:pt>
                  <c:pt idx="4">
                    <c:v>0.28914759053798811</c:v>
                  </c:pt>
                  <c:pt idx="5">
                    <c:v>0.48828814900189438</c:v>
                  </c:pt>
                </c:numCache>
              </c:numRef>
            </c:plus>
            <c:minus>
              <c:numRef>
                <c:f>Sheet1!$F$2:$F$7</c:f>
                <c:numCache>
                  <c:formatCode>General</c:formatCode>
                  <c:ptCount val="6"/>
                  <c:pt idx="0">
                    <c:v>6.4130010352783359E-2</c:v>
                  </c:pt>
                  <c:pt idx="1">
                    <c:v>0.38590515001762621</c:v>
                  </c:pt>
                  <c:pt idx="2">
                    <c:v>0.10013282318241613</c:v>
                  </c:pt>
                  <c:pt idx="3">
                    <c:v>0.57604500527412428</c:v>
                  </c:pt>
                  <c:pt idx="4">
                    <c:v>0.28914759053798811</c:v>
                  </c:pt>
                  <c:pt idx="5">
                    <c:v>0.48828814900189438</c:v>
                  </c:pt>
                </c:numCache>
              </c:numRef>
            </c:minus>
            <c:spPr>
              <a:noFill/>
              <a:ln w="9525" cap="flat" cmpd="sng" algn="ctr">
                <a:solidFill>
                  <a:schemeClr val="tx1">
                    <a:lumMod val="65000"/>
                    <a:lumOff val="35000"/>
                  </a:schemeClr>
                </a:solidFill>
                <a:round/>
              </a:ln>
              <a:effectLst/>
            </c:spPr>
          </c:errBars>
          <c:cat>
            <c:strRef>
              <c:f>Sheet1!$A$2:$A$7</c:f>
              <c:strCache>
                <c:ptCount val="6"/>
                <c:pt idx="0">
                  <c:v>PRE </c:v>
                </c:pt>
                <c:pt idx="1">
                  <c:v>POST </c:v>
                </c:pt>
                <c:pt idx="2">
                  <c:v>PRE </c:v>
                </c:pt>
                <c:pt idx="3">
                  <c:v>POST </c:v>
                </c:pt>
                <c:pt idx="4">
                  <c:v>PRE </c:v>
                </c:pt>
                <c:pt idx="5">
                  <c:v>POST </c:v>
                </c:pt>
              </c:strCache>
            </c:strRef>
          </c:cat>
          <c:val>
            <c:numRef>
              <c:f>Sheet1!$C$2:$C$7</c:f>
              <c:numCache>
                <c:formatCode>General</c:formatCode>
                <c:ptCount val="6"/>
                <c:pt idx="0">
                  <c:v>0.22</c:v>
                </c:pt>
                <c:pt idx="1">
                  <c:v>2.88</c:v>
                </c:pt>
                <c:pt idx="2">
                  <c:v>0.41</c:v>
                </c:pt>
                <c:pt idx="3">
                  <c:v>2.93</c:v>
                </c:pt>
                <c:pt idx="4">
                  <c:v>2.2400000000000002</c:v>
                </c:pt>
                <c:pt idx="5">
                  <c:v>4.45</c:v>
                </c:pt>
              </c:numCache>
            </c:numRef>
          </c:val>
          <c:extLst>
            <c:ext xmlns:c16="http://schemas.microsoft.com/office/drawing/2014/chart" uri="{C3380CC4-5D6E-409C-BE32-E72D297353CC}">
              <c16:uniqueId val="{00000001-C8BE-4A67-BC6F-69B445508B32}"/>
            </c:ext>
          </c:extLst>
        </c:ser>
        <c:ser>
          <c:idx val="2"/>
          <c:order val="2"/>
          <c:tx>
            <c:strRef>
              <c:f>Sheet1!$D$1</c:f>
              <c:strCache>
                <c:ptCount val="1"/>
                <c:pt idx="0">
                  <c:v>Control</c:v>
                </c:pt>
              </c:strCache>
            </c:strRef>
          </c:tx>
          <c:spPr>
            <a:solidFill>
              <a:schemeClr val="accent2"/>
            </a:solidFill>
            <a:ln>
              <a:noFill/>
            </a:ln>
            <a:effectLst/>
          </c:spPr>
          <c:invertIfNegative val="0"/>
          <c:errBars>
            <c:errBarType val="both"/>
            <c:errValType val="cust"/>
            <c:noEndCap val="0"/>
            <c:plus>
              <c:numRef>
                <c:f>Sheet1!$G$2:$G$7</c:f>
                <c:numCache>
                  <c:formatCode>General</c:formatCode>
                  <c:ptCount val="6"/>
                  <c:pt idx="0">
                    <c:v>9.7106961155016616E-2</c:v>
                  </c:pt>
                  <c:pt idx="1">
                    <c:v>2.9459415181858975E-2</c:v>
                  </c:pt>
                  <c:pt idx="2">
                    <c:v>8.0740619387317178E-2</c:v>
                  </c:pt>
                  <c:pt idx="3">
                    <c:v>9.0560424447936841E-2</c:v>
                  </c:pt>
                  <c:pt idx="4">
                    <c:v>0.2149446218824525</c:v>
                  </c:pt>
                  <c:pt idx="5">
                    <c:v>0.21167135352891261</c:v>
                  </c:pt>
                </c:numCache>
              </c:numRef>
            </c:plus>
            <c:minus>
              <c:numRef>
                <c:f>Sheet1!$G$2:$G$7</c:f>
                <c:numCache>
                  <c:formatCode>General</c:formatCode>
                  <c:ptCount val="6"/>
                  <c:pt idx="0">
                    <c:v>9.7106961155016616E-2</c:v>
                  </c:pt>
                  <c:pt idx="1">
                    <c:v>2.9459415181858975E-2</c:v>
                  </c:pt>
                  <c:pt idx="2">
                    <c:v>8.0740619387317178E-2</c:v>
                  </c:pt>
                  <c:pt idx="3">
                    <c:v>9.0560424447936841E-2</c:v>
                  </c:pt>
                  <c:pt idx="4">
                    <c:v>0.2149446218824525</c:v>
                  </c:pt>
                  <c:pt idx="5">
                    <c:v>0.21167135352891261</c:v>
                  </c:pt>
                </c:numCache>
              </c:numRef>
            </c:minus>
            <c:spPr>
              <a:noFill/>
              <a:ln w="9525" cap="flat" cmpd="sng" algn="ctr">
                <a:solidFill>
                  <a:schemeClr val="tx1">
                    <a:lumMod val="65000"/>
                    <a:lumOff val="35000"/>
                  </a:schemeClr>
                </a:solidFill>
                <a:round/>
              </a:ln>
              <a:effectLst/>
            </c:spPr>
          </c:errBars>
          <c:cat>
            <c:strRef>
              <c:f>Sheet1!$A$2:$A$7</c:f>
              <c:strCache>
                <c:ptCount val="6"/>
                <c:pt idx="0">
                  <c:v>PRE </c:v>
                </c:pt>
                <c:pt idx="1">
                  <c:v>POST </c:v>
                </c:pt>
                <c:pt idx="2">
                  <c:v>PRE </c:v>
                </c:pt>
                <c:pt idx="3">
                  <c:v>POST </c:v>
                </c:pt>
                <c:pt idx="4">
                  <c:v>PRE </c:v>
                </c:pt>
                <c:pt idx="5">
                  <c:v>POST </c:v>
                </c:pt>
              </c:strCache>
            </c:strRef>
          </c:cat>
          <c:val>
            <c:numRef>
              <c:f>Sheet1!$D$2:$D$7</c:f>
              <c:numCache>
                <c:formatCode>General</c:formatCode>
                <c:ptCount val="6"/>
                <c:pt idx="0">
                  <c:v>0.28999999999999998</c:v>
                </c:pt>
                <c:pt idx="1">
                  <c:v>0.08</c:v>
                </c:pt>
                <c:pt idx="2">
                  <c:v>0.38</c:v>
                </c:pt>
                <c:pt idx="3">
                  <c:v>0.48</c:v>
                </c:pt>
                <c:pt idx="4">
                  <c:v>1.65</c:v>
                </c:pt>
                <c:pt idx="5">
                  <c:v>1.56</c:v>
                </c:pt>
              </c:numCache>
            </c:numRef>
          </c:val>
          <c:extLst>
            <c:ext xmlns:c16="http://schemas.microsoft.com/office/drawing/2014/chart" uri="{C3380CC4-5D6E-409C-BE32-E72D297353CC}">
              <c16:uniqueId val="{00000002-C8BE-4A67-BC6F-69B445508B32}"/>
            </c:ext>
          </c:extLst>
        </c:ser>
        <c:dLbls>
          <c:showLegendKey val="0"/>
          <c:showVal val="0"/>
          <c:showCatName val="0"/>
          <c:showSerName val="0"/>
          <c:showPercent val="0"/>
          <c:showBubbleSize val="0"/>
        </c:dLbls>
        <c:gapWidth val="219"/>
        <c:overlap val="-27"/>
        <c:axId val="2132872064"/>
        <c:axId val="2132867072"/>
      </c:barChart>
      <c:catAx>
        <c:axId val="213287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32867072"/>
        <c:crosses val="autoZero"/>
        <c:auto val="1"/>
        <c:lblAlgn val="ctr"/>
        <c:lblOffset val="100"/>
        <c:noMultiLvlLbl val="0"/>
      </c:catAx>
      <c:valAx>
        <c:axId val="2132867072"/>
        <c:scaling>
          <c:orientation val="minMax"/>
          <c:max val="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32872064"/>
        <c:crosses val="autoZero"/>
        <c:crossBetween val="between"/>
        <c:majorUnit val="1"/>
      </c:valAx>
      <c:spPr>
        <a:noFill/>
        <a:ln>
          <a:noFill/>
        </a:ln>
        <a:effectLst/>
      </c:spPr>
    </c:plotArea>
    <c:legend>
      <c:legendPos val="l"/>
      <c:layout>
        <c:manualLayout>
          <c:xMode val="edge"/>
          <c:yMode val="edge"/>
          <c:x val="4.7412676336718036E-2"/>
          <c:y val="9.3657072874932398E-2"/>
          <c:w val="0.15961015419947508"/>
          <c:h val="0.23090524452361502"/>
        </c:manualLayout>
      </c:layout>
      <c:overlay val="0"/>
      <c:spPr>
        <a:noFill/>
        <a:ln>
          <a:noFill/>
        </a:ln>
        <a:effectLst/>
      </c:spPr>
      <c:txPr>
        <a:bodyPr rot="0" spcFirstLastPara="1" vertOverflow="ellipsis" vert="horz" wrap="square" anchor="ctr" anchorCtr="1"/>
        <a:lstStyle/>
        <a:p>
          <a:pPr algn="just">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09259464786877"/>
          <c:y val="2.132079833835018E-2"/>
          <c:w val="0.45477461678532716"/>
          <c:h val="0.78512961710260609"/>
        </c:manualLayout>
      </c:layout>
      <c:barChart>
        <c:barDir val="col"/>
        <c:grouping val="clustered"/>
        <c:varyColors val="0"/>
        <c:ser>
          <c:idx val="0"/>
          <c:order val="0"/>
          <c:tx>
            <c:strRef>
              <c:f>Sheet1!$B$1</c:f>
              <c:strCache>
                <c:ptCount val="1"/>
                <c:pt idx="0">
                  <c:v>PCIT</c:v>
                </c:pt>
              </c:strCache>
            </c:strRef>
          </c:tx>
          <c:spPr>
            <a:solidFill>
              <a:schemeClr val="accent1"/>
            </a:solidFill>
            <a:ln>
              <a:noFill/>
            </a:ln>
            <a:effectLst/>
          </c:spPr>
          <c:invertIfNegative val="0"/>
          <c:errBars>
            <c:errBarType val="both"/>
            <c:errValType val="cust"/>
            <c:noEndCap val="0"/>
            <c:plus>
              <c:numRef>
                <c:f>Sheet1!$E$2:$E$3</c:f>
                <c:numCache>
                  <c:formatCode>General</c:formatCode>
                  <c:ptCount val="2"/>
                  <c:pt idx="0">
                    <c:v>1.0753619545684761</c:v>
                  </c:pt>
                  <c:pt idx="1">
                    <c:v>0.91195805824610154</c:v>
                  </c:pt>
                </c:numCache>
              </c:numRef>
            </c:plus>
            <c:minus>
              <c:numRef>
                <c:f>Sheet1!$E$2:$E$3</c:f>
                <c:numCache>
                  <c:formatCode>General</c:formatCode>
                  <c:ptCount val="2"/>
                  <c:pt idx="0">
                    <c:v>1.0753619545684761</c:v>
                  </c:pt>
                  <c:pt idx="1">
                    <c:v>0.91195805824610154</c:v>
                  </c:pt>
                </c:numCache>
              </c:numRef>
            </c:minus>
            <c:spPr>
              <a:noFill/>
              <a:ln w="9525" cap="flat" cmpd="sng" algn="ctr">
                <a:solidFill>
                  <a:schemeClr val="tx1">
                    <a:lumMod val="65000"/>
                    <a:lumOff val="35000"/>
                  </a:schemeClr>
                </a:solidFill>
                <a:round/>
              </a:ln>
              <a:effectLst/>
            </c:spPr>
          </c:errBars>
          <c:cat>
            <c:strRef>
              <c:f>Sheet1!$A$2:$A$3</c:f>
              <c:strCache>
                <c:ptCount val="2"/>
                <c:pt idx="0">
                  <c:v>PRE      </c:v>
                </c:pt>
                <c:pt idx="1">
                  <c:v>POST      </c:v>
                </c:pt>
              </c:strCache>
            </c:strRef>
          </c:cat>
          <c:val>
            <c:numRef>
              <c:f>Sheet1!$B$2:$B$3</c:f>
              <c:numCache>
                <c:formatCode>General</c:formatCode>
                <c:ptCount val="2"/>
                <c:pt idx="0">
                  <c:v>23.61</c:v>
                </c:pt>
                <c:pt idx="1">
                  <c:v>14.82</c:v>
                </c:pt>
              </c:numCache>
            </c:numRef>
          </c:val>
          <c:extLst>
            <c:ext xmlns:c16="http://schemas.microsoft.com/office/drawing/2014/chart" uri="{C3380CC4-5D6E-409C-BE32-E72D297353CC}">
              <c16:uniqueId val="{00000000-895D-4A94-99EE-2C512FA93E2C}"/>
            </c:ext>
          </c:extLst>
        </c:ser>
        <c:ser>
          <c:idx val="1"/>
          <c:order val="1"/>
          <c:tx>
            <c:strRef>
              <c:f>Sheet1!$C$1</c:f>
              <c:strCache>
                <c:ptCount val="1"/>
                <c:pt idx="0">
                  <c:v>PCIT-engage</c:v>
                </c:pt>
              </c:strCache>
            </c:strRef>
          </c:tx>
          <c:spPr>
            <a:solidFill>
              <a:schemeClr val="accent1">
                <a:lumMod val="40000"/>
                <a:lumOff val="60000"/>
              </a:schemeClr>
            </a:solidFill>
            <a:ln>
              <a:noFill/>
            </a:ln>
            <a:effectLst/>
          </c:spPr>
          <c:invertIfNegative val="0"/>
          <c:errBars>
            <c:errBarType val="both"/>
            <c:errValType val="cust"/>
            <c:noEndCap val="0"/>
            <c:plus>
              <c:numRef>
                <c:f>Sheet1!$F$2:$F$3</c:f>
                <c:numCache>
                  <c:formatCode>General</c:formatCode>
                  <c:ptCount val="2"/>
                  <c:pt idx="0">
                    <c:v>1.3411047779038205</c:v>
                  </c:pt>
                  <c:pt idx="1">
                    <c:v>1.0598328026723145</c:v>
                  </c:pt>
                </c:numCache>
              </c:numRef>
            </c:plus>
            <c:minus>
              <c:numRef>
                <c:f>Sheet1!$F$2:$F$3</c:f>
                <c:numCache>
                  <c:formatCode>General</c:formatCode>
                  <c:ptCount val="2"/>
                  <c:pt idx="0">
                    <c:v>1.3411047779038205</c:v>
                  </c:pt>
                  <c:pt idx="1">
                    <c:v>1.0598328026723145</c:v>
                  </c:pt>
                </c:numCache>
              </c:numRef>
            </c:minus>
            <c:spPr>
              <a:noFill/>
              <a:ln w="9525" cap="flat" cmpd="sng" algn="ctr">
                <a:solidFill>
                  <a:schemeClr val="tx1">
                    <a:lumMod val="65000"/>
                    <a:lumOff val="35000"/>
                  </a:schemeClr>
                </a:solidFill>
                <a:round/>
              </a:ln>
              <a:effectLst/>
            </c:spPr>
          </c:errBars>
          <c:cat>
            <c:strRef>
              <c:f>Sheet1!$A$2:$A$3</c:f>
              <c:strCache>
                <c:ptCount val="2"/>
                <c:pt idx="0">
                  <c:v>PRE      </c:v>
                </c:pt>
                <c:pt idx="1">
                  <c:v>POST      </c:v>
                </c:pt>
              </c:strCache>
            </c:strRef>
          </c:cat>
          <c:val>
            <c:numRef>
              <c:f>Sheet1!$C$2:$C$3</c:f>
              <c:numCache>
                <c:formatCode>General</c:formatCode>
                <c:ptCount val="2"/>
                <c:pt idx="0">
                  <c:v>24.16</c:v>
                </c:pt>
                <c:pt idx="1">
                  <c:v>13.3</c:v>
                </c:pt>
              </c:numCache>
            </c:numRef>
          </c:val>
          <c:extLst>
            <c:ext xmlns:c16="http://schemas.microsoft.com/office/drawing/2014/chart" uri="{C3380CC4-5D6E-409C-BE32-E72D297353CC}">
              <c16:uniqueId val="{00000001-895D-4A94-99EE-2C512FA93E2C}"/>
            </c:ext>
          </c:extLst>
        </c:ser>
        <c:ser>
          <c:idx val="2"/>
          <c:order val="2"/>
          <c:tx>
            <c:strRef>
              <c:f>Sheet1!$D$1</c:f>
              <c:strCache>
                <c:ptCount val="1"/>
                <c:pt idx="0">
                  <c:v>Control</c:v>
                </c:pt>
              </c:strCache>
            </c:strRef>
          </c:tx>
          <c:spPr>
            <a:solidFill>
              <a:schemeClr val="accent2"/>
            </a:solidFill>
            <a:ln>
              <a:noFill/>
            </a:ln>
            <a:effectLst/>
          </c:spPr>
          <c:invertIfNegative val="0"/>
          <c:errBars>
            <c:errBarType val="both"/>
            <c:errValType val="cust"/>
            <c:noEndCap val="0"/>
            <c:plus>
              <c:numRef>
                <c:f>Sheet1!$G$2:$G$3</c:f>
                <c:numCache>
                  <c:formatCode>General</c:formatCode>
                  <c:ptCount val="2"/>
                  <c:pt idx="0">
                    <c:v>1.2722103000758356</c:v>
                  </c:pt>
                  <c:pt idx="1">
                    <c:v>1.234022169284537</c:v>
                  </c:pt>
                </c:numCache>
              </c:numRef>
            </c:plus>
            <c:minus>
              <c:numRef>
                <c:f>Sheet1!$G$2:$G$3</c:f>
                <c:numCache>
                  <c:formatCode>General</c:formatCode>
                  <c:ptCount val="2"/>
                  <c:pt idx="0">
                    <c:v>1.2722103000758356</c:v>
                  </c:pt>
                  <c:pt idx="1">
                    <c:v>1.234022169284537</c:v>
                  </c:pt>
                </c:numCache>
              </c:numRef>
            </c:minus>
            <c:spPr>
              <a:noFill/>
              <a:ln w="9525" cap="flat" cmpd="sng" algn="ctr">
                <a:solidFill>
                  <a:schemeClr val="tx1">
                    <a:lumMod val="65000"/>
                    <a:lumOff val="35000"/>
                  </a:schemeClr>
                </a:solidFill>
                <a:round/>
              </a:ln>
              <a:effectLst/>
            </c:spPr>
          </c:errBars>
          <c:cat>
            <c:strRef>
              <c:f>Sheet1!$A$2:$A$3</c:f>
              <c:strCache>
                <c:ptCount val="2"/>
                <c:pt idx="0">
                  <c:v>PRE      </c:v>
                </c:pt>
                <c:pt idx="1">
                  <c:v>POST      </c:v>
                </c:pt>
              </c:strCache>
            </c:strRef>
          </c:cat>
          <c:val>
            <c:numRef>
              <c:f>Sheet1!$D$2:$D$3</c:f>
              <c:numCache>
                <c:formatCode>General</c:formatCode>
                <c:ptCount val="2"/>
                <c:pt idx="0">
                  <c:v>23.62</c:v>
                </c:pt>
                <c:pt idx="1">
                  <c:v>21.8</c:v>
                </c:pt>
              </c:numCache>
            </c:numRef>
          </c:val>
          <c:extLst>
            <c:ext xmlns:c16="http://schemas.microsoft.com/office/drawing/2014/chart" uri="{C3380CC4-5D6E-409C-BE32-E72D297353CC}">
              <c16:uniqueId val="{00000002-895D-4A94-99EE-2C512FA93E2C}"/>
            </c:ext>
          </c:extLst>
        </c:ser>
        <c:dLbls>
          <c:showLegendKey val="0"/>
          <c:showVal val="0"/>
          <c:showCatName val="0"/>
          <c:showSerName val="0"/>
          <c:showPercent val="0"/>
          <c:showBubbleSize val="0"/>
        </c:dLbls>
        <c:gapWidth val="219"/>
        <c:overlap val="-27"/>
        <c:axId val="912069487"/>
        <c:axId val="912070319"/>
      </c:barChart>
      <c:catAx>
        <c:axId val="91206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912070319"/>
        <c:crosses val="autoZero"/>
        <c:auto val="1"/>
        <c:lblAlgn val="ctr"/>
        <c:lblOffset val="100"/>
        <c:noMultiLvlLbl val="0"/>
      </c:catAx>
      <c:valAx>
        <c:axId val="9120703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12069487"/>
        <c:crosses val="autoZero"/>
        <c:crossBetween val="between"/>
      </c:valAx>
      <c:spPr>
        <a:noFill/>
        <a:ln>
          <a:noFill/>
        </a:ln>
        <a:effectLst/>
      </c:spPr>
    </c:plotArea>
    <c:legend>
      <c:legendPos val="l"/>
      <c:layout>
        <c:manualLayout>
          <c:xMode val="edge"/>
          <c:yMode val="edge"/>
          <c:x val="0.77425869691321336"/>
          <c:y val="0.11982369537554398"/>
          <c:w val="0.19993114374013218"/>
          <c:h val="0.2455008458834521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826128999486"/>
          <c:y val="0.10552345139780583"/>
          <c:w val="0.52137548023888314"/>
          <c:h val="0.76749601377587418"/>
        </c:manualLayout>
      </c:layout>
      <c:lineChart>
        <c:grouping val="standard"/>
        <c:varyColors val="0"/>
        <c:ser>
          <c:idx val="0"/>
          <c:order val="0"/>
          <c:tx>
            <c:strRef>
              <c:f>Sheet1!$B$1</c:f>
              <c:strCache>
                <c:ptCount val="1"/>
                <c:pt idx="0">
                  <c:v>PCIT</c:v>
                </c:pt>
              </c:strCache>
            </c:strRef>
          </c:tx>
          <c:spPr>
            <a:ln w="34925" cap="sq">
              <a:solidFill>
                <a:srgbClr val="0070C0"/>
              </a:solidFill>
              <a:bevel/>
            </a:ln>
            <a:effectLst/>
          </c:spPr>
          <c:marker>
            <c:symbol val="none"/>
          </c:marker>
          <c:errBars>
            <c:errDir val="y"/>
            <c:errBarType val="both"/>
            <c:errValType val="cust"/>
            <c:noEndCap val="0"/>
            <c:plus>
              <c:numRef>
                <c:f>Sheet1!$E$2:$E$3</c:f>
                <c:numCache>
                  <c:formatCode>General</c:formatCode>
                  <c:ptCount val="2"/>
                  <c:pt idx="0">
                    <c:v>4.9660178547135061</c:v>
                  </c:pt>
                  <c:pt idx="1">
                    <c:v>4.3717388798204011</c:v>
                  </c:pt>
                </c:numCache>
              </c:numRef>
            </c:plus>
            <c:minus>
              <c:numRef>
                <c:f>Sheet1!$E$2:$E$3</c:f>
                <c:numCache>
                  <c:formatCode>General</c:formatCode>
                  <c:ptCount val="2"/>
                  <c:pt idx="0">
                    <c:v>4.9660178547135061</c:v>
                  </c:pt>
                  <c:pt idx="1">
                    <c:v>4.3717388798204011</c:v>
                  </c:pt>
                </c:numCache>
              </c:numRef>
            </c:minus>
            <c:spPr>
              <a:noFill/>
              <a:ln w="9525" cap="flat" cmpd="sng" algn="ctr">
                <a:solidFill>
                  <a:schemeClr val="accent1">
                    <a:lumMod val="60000"/>
                    <a:lumOff val="40000"/>
                  </a:schemeClr>
                </a:solidFill>
                <a:round/>
              </a:ln>
              <a:effectLst/>
            </c:spPr>
          </c:errBars>
          <c:cat>
            <c:strRef>
              <c:f>Sheet1!$A$2:$A$3</c:f>
              <c:strCache>
                <c:ptCount val="2"/>
                <c:pt idx="0">
                  <c:v>PRE</c:v>
                </c:pt>
                <c:pt idx="1">
                  <c:v>POST</c:v>
                </c:pt>
              </c:strCache>
            </c:strRef>
          </c:cat>
          <c:val>
            <c:numRef>
              <c:f>Sheet1!$B$2:$B$3</c:f>
              <c:numCache>
                <c:formatCode>General</c:formatCode>
                <c:ptCount val="2"/>
                <c:pt idx="0">
                  <c:v>248.25</c:v>
                </c:pt>
                <c:pt idx="1">
                  <c:v>237.45</c:v>
                </c:pt>
              </c:numCache>
            </c:numRef>
          </c:val>
          <c:smooth val="0"/>
          <c:extLst>
            <c:ext xmlns:c16="http://schemas.microsoft.com/office/drawing/2014/chart" uri="{C3380CC4-5D6E-409C-BE32-E72D297353CC}">
              <c16:uniqueId val="{00000000-DC9B-403F-B8D0-86BDDBDFAACD}"/>
            </c:ext>
          </c:extLst>
        </c:ser>
        <c:ser>
          <c:idx val="1"/>
          <c:order val="1"/>
          <c:tx>
            <c:strRef>
              <c:f>Sheet1!$C$1</c:f>
              <c:strCache>
                <c:ptCount val="1"/>
                <c:pt idx="0">
                  <c:v>PCIT-engage</c:v>
                </c:pt>
              </c:strCache>
            </c:strRef>
          </c:tx>
          <c:spPr>
            <a:ln w="28575" cap="sq">
              <a:solidFill>
                <a:schemeClr val="accent1">
                  <a:lumMod val="60000"/>
                  <a:lumOff val="40000"/>
                </a:schemeClr>
              </a:solidFill>
              <a:round/>
            </a:ln>
            <a:effectLst/>
          </c:spPr>
          <c:marker>
            <c:symbol val="none"/>
          </c:marker>
          <c:errBars>
            <c:errDir val="y"/>
            <c:errBarType val="both"/>
            <c:errValType val="cust"/>
            <c:noEndCap val="0"/>
            <c:plus>
              <c:numRef>
                <c:f>Sheet1!$F$2:$F$3</c:f>
                <c:numCache>
                  <c:formatCode>General</c:formatCode>
                  <c:ptCount val="2"/>
                  <c:pt idx="0">
                    <c:v>6.5457614075876069</c:v>
                  </c:pt>
                  <c:pt idx="1">
                    <c:v>4.8750058747124614</c:v>
                  </c:pt>
                </c:numCache>
              </c:numRef>
            </c:plus>
            <c:minus>
              <c:numRef>
                <c:f>Sheet1!$F$2:$F$3</c:f>
                <c:numCache>
                  <c:formatCode>General</c:formatCode>
                  <c:ptCount val="2"/>
                  <c:pt idx="0">
                    <c:v>6.5457614075876069</c:v>
                  </c:pt>
                  <c:pt idx="1">
                    <c:v>4.8750058747124614</c:v>
                  </c:pt>
                </c:numCache>
              </c:numRef>
            </c:minus>
            <c:spPr>
              <a:noFill/>
              <a:ln w="9525" cap="flat" cmpd="sng" algn="ctr">
                <a:solidFill>
                  <a:srgbClr val="0070C0"/>
                </a:solidFill>
                <a:round/>
              </a:ln>
              <a:effectLst/>
            </c:spPr>
          </c:errBars>
          <c:cat>
            <c:strRef>
              <c:f>Sheet1!$A$2:$A$3</c:f>
              <c:strCache>
                <c:ptCount val="2"/>
                <c:pt idx="0">
                  <c:v>PRE</c:v>
                </c:pt>
                <c:pt idx="1">
                  <c:v>POST</c:v>
                </c:pt>
              </c:strCache>
            </c:strRef>
          </c:cat>
          <c:val>
            <c:numRef>
              <c:f>Sheet1!$C$2:$C$3</c:f>
              <c:numCache>
                <c:formatCode>General</c:formatCode>
                <c:ptCount val="2"/>
                <c:pt idx="0">
                  <c:v>251.44</c:v>
                </c:pt>
                <c:pt idx="1">
                  <c:v>236.28</c:v>
                </c:pt>
              </c:numCache>
            </c:numRef>
          </c:val>
          <c:smooth val="0"/>
          <c:extLst>
            <c:ext xmlns:c16="http://schemas.microsoft.com/office/drawing/2014/chart" uri="{C3380CC4-5D6E-409C-BE32-E72D297353CC}">
              <c16:uniqueId val="{00000001-DC9B-403F-B8D0-86BDDBDFAACD}"/>
            </c:ext>
          </c:extLst>
        </c:ser>
        <c:ser>
          <c:idx val="2"/>
          <c:order val="2"/>
          <c:tx>
            <c:strRef>
              <c:f>Sheet1!$D$1</c:f>
              <c:strCache>
                <c:ptCount val="1"/>
                <c:pt idx="0">
                  <c:v>Control Group</c:v>
                </c:pt>
              </c:strCache>
            </c:strRef>
          </c:tx>
          <c:spPr>
            <a:ln w="28575" cap="sq">
              <a:solidFill>
                <a:schemeClr val="accent2"/>
              </a:solidFill>
              <a:round/>
            </a:ln>
            <a:effectLst/>
          </c:spPr>
          <c:marker>
            <c:symbol val="none"/>
          </c:marker>
          <c:errBars>
            <c:errDir val="y"/>
            <c:errBarType val="both"/>
            <c:errValType val="cust"/>
            <c:noEndCap val="0"/>
            <c:plus>
              <c:numRef>
                <c:f>Sheet1!$G$2:$G$3</c:f>
                <c:numCache>
                  <c:formatCode>General</c:formatCode>
                  <c:ptCount val="2"/>
                  <c:pt idx="0">
                    <c:v>7.4270458941820001</c:v>
                  </c:pt>
                  <c:pt idx="1">
                    <c:v>6.3217722801366989</c:v>
                  </c:pt>
                </c:numCache>
              </c:numRef>
            </c:plus>
            <c:minus>
              <c:numRef>
                <c:f>Sheet1!$G$2:$G$3</c:f>
                <c:numCache>
                  <c:formatCode>General</c:formatCode>
                  <c:ptCount val="2"/>
                  <c:pt idx="0">
                    <c:v>7.4270458941820001</c:v>
                  </c:pt>
                  <c:pt idx="1">
                    <c:v>6.3217722801366989</c:v>
                  </c:pt>
                </c:numCache>
              </c:numRef>
            </c:minus>
            <c:spPr>
              <a:noFill/>
              <a:ln w="9525" cap="rnd" cmpd="sng" algn="ctr">
                <a:solidFill>
                  <a:schemeClr val="accent2"/>
                </a:solidFill>
                <a:round/>
              </a:ln>
              <a:effectLst/>
            </c:spPr>
          </c:errBars>
          <c:cat>
            <c:strRef>
              <c:f>Sheet1!$A$2:$A$3</c:f>
              <c:strCache>
                <c:ptCount val="2"/>
                <c:pt idx="0">
                  <c:v>PRE</c:v>
                </c:pt>
                <c:pt idx="1">
                  <c:v>POST</c:v>
                </c:pt>
              </c:strCache>
            </c:strRef>
          </c:cat>
          <c:val>
            <c:numRef>
              <c:f>Sheet1!$D$2:$D$3</c:f>
              <c:numCache>
                <c:formatCode>General</c:formatCode>
                <c:ptCount val="2"/>
                <c:pt idx="0">
                  <c:v>252.84</c:v>
                </c:pt>
                <c:pt idx="1">
                  <c:v>255.16</c:v>
                </c:pt>
              </c:numCache>
            </c:numRef>
          </c:val>
          <c:smooth val="0"/>
          <c:extLst>
            <c:ext xmlns:c16="http://schemas.microsoft.com/office/drawing/2014/chart" uri="{C3380CC4-5D6E-409C-BE32-E72D297353CC}">
              <c16:uniqueId val="{00000002-DC9B-403F-B8D0-86BDDBDFAACD}"/>
            </c:ext>
          </c:extLst>
        </c:ser>
        <c:dLbls>
          <c:showLegendKey val="0"/>
          <c:showVal val="0"/>
          <c:showCatName val="0"/>
          <c:showSerName val="0"/>
          <c:showPercent val="0"/>
          <c:showBubbleSize val="0"/>
        </c:dLbls>
        <c:smooth val="0"/>
        <c:axId val="2113060288"/>
        <c:axId val="2113056960"/>
      </c:lineChart>
      <c:catAx>
        <c:axId val="2113060288"/>
        <c:scaling>
          <c:orientation val="minMax"/>
        </c:scaling>
        <c:delete val="0"/>
        <c:axPos val="b"/>
        <c:majorGridlines>
          <c:spPr>
            <a:ln w="9525" cap="flat" cmpd="sng" algn="ctr">
              <a:noFill/>
              <a:round/>
            </a:ln>
            <a:effectLst/>
          </c:spPr>
        </c:majorGridlines>
        <c:numFmt formatCode="General" sourceLinked="1"/>
        <c:majorTickMark val="cross"/>
        <c:minorTickMark val="out"/>
        <c:tickLblPos val="nextTo"/>
        <c:spPr>
          <a:noFill/>
          <a:ln w="9525" cap="sq"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113056960"/>
        <c:crosses val="autoZero"/>
        <c:auto val="1"/>
        <c:lblAlgn val="ctr"/>
        <c:lblOffset val="80"/>
        <c:noMultiLvlLbl val="0"/>
      </c:catAx>
      <c:valAx>
        <c:axId val="2113056960"/>
        <c:scaling>
          <c:orientation val="minMax"/>
          <c:max val="265"/>
          <c:min val="2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13060288"/>
        <c:crosses val="autoZero"/>
        <c:crossBetween val="between"/>
      </c:valAx>
      <c:spPr>
        <a:noFill/>
        <a:ln w="15875" cap="sq">
          <a:noFill/>
        </a:ln>
        <a:effectLst/>
      </c:spPr>
    </c:plotArea>
    <c:legend>
      <c:legendPos val="l"/>
      <c:layout>
        <c:manualLayout>
          <c:xMode val="edge"/>
          <c:yMode val="edge"/>
          <c:x val="0.71040396527872718"/>
          <c:y val="0.14816745639494799"/>
          <c:w val="0.28748798125204522"/>
          <c:h val="0.28569425660954695"/>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208928423021648E-2"/>
          <c:y val="3.6309880927070791E-2"/>
          <c:w val="0.44642085810496651"/>
          <c:h val="0.86314684249367624"/>
        </c:manualLayout>
      </c:layout>
      <c:lineChart>
        <c:grouping val="standard"/>
        <c:varyColors val="0"/>
        <c:ser>
          <c:idx val="0"/>
          <c:order val="0"/>
          <c:tx>
            <c:strRef>
              <c:f>Sheet1!$B$1</c:f>
              <c:strCache>
                <c:ptCount val="1"/>
                <c:pt idx="0">
                  <c:v>PCIT</c:v>
                </c:pt>
              </c:strCache>
            </c:strRef>
          </c:tx>
          <c:spPr>
            <a:ln w="28575" cap="rnd">
              <a:solidFill>
                <a:schemeClr val="accent1"/>
              </a:solidFill>
              <a:round/>
            </a:ln>
            <a:effectLst/>
          </c:spPr>
          <c:marker>
            <c:symbol val="none"/>
          </c:marker>
          <c:errBars>
            <c:errDir val="y"/>
            <c:errBarType val="both"/>
            <c:errValType val="cust"/>
            <c:noEndCap val="0"/>
            <c:plus>
              <c:numRef>
                <c:f>Sheet1!$E$2:$E$3</c:f>
                <c:numCache>
                  <c:formatCode>General</c:formatCode>
                  <c:ptCount val="2"/>
                  <c:pt idx="0">
                    <c:v>0.99229070001352582</c:v>
                  </c:pt>
                  <c:pt idx="1">
                    <c:v>1.0068966348803303</c:v>
                  </c:pt>
                </c:numCache>
              </c:numRef>
            </c:plus>
            <c:minus>
              <c:numRef>
                <c:f>Sheet1!$E$2:$E$3</c:f>
                <c:numCache>
                  <c:formatCode>General</c:formatCode>
                  <c:ptCount val="2"/>
                  <c:pt idx="0">
                    <c:v>0.99229070001352582</c:v>
                  </c:pt>
                  <c:pt idx="1">
                    <c:v>1.0068966348803303</c:v>
                  </c:pt>
                </c:numCache>
              </c:numRef>
            </c:minus>
            <c:spPr>
              <a:noFill/>
              <a:ln w="12700" cap="flat" cmpd="sng" algn="ctr">
                <a:solidFill>
                  <a:srgbClr val="0070C0"/>
                </a:solidFill>
                <a:round/>
              </a:ln>
              <a:effectLst/>
            </c:spPr>
          </c:errBars>
          <c:cat>
            <c:strRef>
              <c:f>Sheet1!$A$2:$A$3</c:f>
              <c:strCache>
                <c:ptCount val="2"/>
                <c:pt idx="0">
                  <c:v>PRE</c:v>
                </c:pt>
                <c:pt idx="1">
                  <c:v>POST</c:v>
                </c:pt>
              </c:strCache>
            </c:strRef>
          </c:cat>
          <c:val>
            <c:numRef>
              <c:f>Sheet1!$B$2:$B$3</c:f>
              <c:numCache>
                <c:formatCode>General</c:formatCode>
                <c:ptCount val="2"/>
                <c:pt idx="0">
                  <c:v>53.95</c:v>
                </c:pt>
                <c:pt idx="1">
                  <c:v>52.72</c:v>
                </c:pt>
              </c:numCache>
            </c:numRef>
          </c:val>
          <c:smooth val="0"/>
          <c:extLst>
            <c:ext xmlns:c16="http://schemas.microsoft.com/office/drawing/2014/chart" uri="{C3380CC4-5D6E-409C-BE32-E72D297353CC}">
              <c16:uniqueId val="{00000000-E2D5-4C61-9A2B-06351D497757}"/>
            </c:ext>
          </c:extLst>
        </c:ser>
        <c:ser>
          <c:idx val="1"/>
          <c:order val="1"/>
          <c:tx>
            <c:strRef>
              <c:f>Sheet1!$C$1</c:f>
              <c:strCache>
                <c:ptCount val="1"/>
                <c:pt idx="0">
                  <c:v>PCIT-engage</c:v>
                </c:pt>
              </c:strCache>
            </c:strRef>
          </c:tx>
          <c:spPr>
            <a:ln w="28575" cap="rnd">
              <a:solidFill>
                <a:schemeClr val="accent1">
                  <a:lumMod val="60000"/>
                  <a:lumOff val="40000"/>
                </a:schemeClr>
              </a:solidFill>
              <a:round/>
            </a:ln>
            <a:effectLst/>
          </c:spPr>
          <c:marker>
            <c:symbol val="none"/>
          </c:marker>
          <c:errBars>
            <c:errDir val="y"/>
            <c:errBarType val="both"/>
            <c:errValType val="fixedVal"/>
            <c:noEndCap val="0"/>
            <c:val val="1"/>
            <c:spPr>
              <a:noFill/>
              <a:ln w="12700" cap="flat" cmpd="sng" algn="ctr">
                <a:solidFill>
                  <a:schemeClr val="accent1">
                    <a:lumMod val="60000"/>
                    <a:lumOff val="40000"/>
                  </a:schemeClr>
                </a:solidFill>
                <a:prstDash val="dash"/>
                <a:round/>
              </a:ln>
              <a:effectLst/>
            </c:spPr>
          </c:errBars>
          <c:cat>
            <c:strRef>
              <c:f>Sheet1!$A$2:$A$3</c:f>
              <c:strCache>
                <c:ptCount val="2"/>
                <c:pt idx="0">
                  <c:v>PRE</c:v>
                </c:pt>
                <c:pt idx="1">
                  <c:v>POST</c:v>
                </c:pt>
              </c:strCache>
            </c:strRef>
          </c:cat>
          <c:val>
            <c:numRef>
              <c:f>Sheet1!$C$2:$C$3</c:f>
              <c:numCache>
                <c:formatCode>General</c:formatCode>
                <c:ptCount val="2"/>
                <c:pt idx="0">
                  <c:v>55.06</c:v>
                </c:pt>
                <c:pt idx="1">
                  <c:v>53.33</c:v>
                </c:pt>
              </c:numCache>
            </c:numRef>
          </c:val>
          <c:smooth val="0"/>
          <c:extLst>
            <c:ext xmlns:c16="http://schemas.microsoft.com/office/drawing/2014/chart" uri="{C3380CC4-5D6E-409C-BE32-E72D297353CC}">
              <c16:uniqueId val="{00000001-E2D5-4C61-9A2B-06351D497757}"/>
            </c:ext>
          </c:extLst>
        </c:ser>
        <c:ser>
          <c:idx val="2"/>
          <c:order val="2"/>
          <c:tx>
            <c:strRef>
              <c:f>Sheet1!$D$1</c:f>
              <c:strCache>
                <c:ptCount val="1"/>
                <c:pt idx="0">
                  <c:v>Control Group</c:v>
                </c:pt>
              </c:strCache>
            </c:strRef>
          </c:tx>
          <c:spPr>
            <a:ln w="28575" cap="rnd">
              <a:solidFill>
                <a:schemeClr val="accent2"/>
              </a:solidFill>
              <a:round/>
            </a:ln>
            <a:effectLst/>
          </c:spPr>
          <c:marker>
            <c:symbol val="none"/>
          </c:marker>
          <c:errBars>
            <c:errDir val="y"/>
            <c:errBarType val="both"/>
            <c:errValType val="cust"/>
            <c:noEndCap val="0"/>
            <c:plus>
              <c:numRef>
                <c:f>Sheet1!$G$2:$G$3</c:f>
                <c:numCache>
                  <c:formatCode>General</c:formatCode>
                  <c:ptCount val="2"/>
                  <c:pt idx="0">
                    <c:v>1.001620116183205</c:v>
                  </c:pt>
                  <c:pt idx="1">
                    <c:v>1.2231112747727375</c:v>
                  </c:pt>
                </c:numCache>
              </c:numRef>
            </c:plus>
            <c:minus>
              <c:numRef>
                <c:f>Sheet1!$G$2:$G$3</c:f>
                <c:numCache>
                  <c:formatCode>General</c:formatCode>
                  <c:ptCount val="2"/>
                  <c:pt idx="0">
                    <c:v>1.001620116183205</c:v>
                  </c:pt>
                  <c:pt idx="1">
                    <c:v>1.2231112747727375</c:v>
                  </c:pt>
                </c:numCache>
              </c:numRef>
            </c:minus>
            <c:spPr>
              <a:noFill/>
              <a:ln w="9525" cap="flat" cmpd="sng" algn="ctr">
                <a:solidFill>
                  <a:schemeClr val="accent2"/>
                </a:solidFill>
                <a:round/>
              </a:ln>
              <a:effectLst/>
            </c:spPr>
          </c:errBars>
          <c:cat>
            <c:strRef>
              <c:f>Sheet1!$A$2:$A$3</c:f>
              <c:strCache>
                <c:ptCount val="2"/>
                <c:pt idx="0">
                  <c:v>PRE</c:v>
                </c:pt>
                <c:pt idx="1">
                  <c:v>POST</c:v>
                </c:pt>
              </c:strCache>
            </c:strRef>
          </c:cat>
          <c:val>
            <c:numRef>
              <c:f>Sheet1!$D$2:$D$3</c:f>
              <c:numCache>
                <c:formatCode>General</c:formatCode>
                <c:ptCount val="2"/>
                <c:pt idx="0">
                  <c:v>52.57</c:v>
                </c:pt>
                <c:pt idx="1">
                  <c:v>54.95</c:v>
                </c:pt>
              </c:numCache>
            </c:numRef>
          </c:val>
          <c:smooth val="0"/>
          <c:extLst>
            <c:ext xmlns:c16="http://schemas.microsoft.com/office/drawing/2014/chart" uri="{C3380CC4-5D6E-409C-BE32-E72D297353CC}">
              <c16:uniqueId val="{00000002-E2D5-4C61-9A2B-06351D497757}"/>
            </c:ext>
          </c:extLst>
        </c:ser>
        <c:dLbls>
          <c:showLegendKey val="0"/>
          <c:showVal val="0"/>
          <c:showCatName val="0"/>
          <c:showSerName val="0"/>
          <c:showPercent val="0"/>
          <c:showBubbleSize val="0"/>
        </c:dLbls>
        <c:smooth val="0"/>
        <c:axId val="2113052384"/>
        <c:axId val="2113061536"/>
      </c:lineChart>
      <c:catAx>
        <c:axId val="2113052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113061536"/>
        <c:crosses val="autoZero"/>
        <c:auto val="1"/>
        <c:lblAlgn val="ctr"/>
        <c:lblOffset val="100"/>
        <c:noMultiLvlLbl val="0"/>
      </c:catAx>
      <c:valAx>
        <c:axId val="2113061536"/>
        <c:scaling>
          <c:orientation val="minMax"/>
          <c:max val="58"/>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13052384"/>
        <c:crosses val="autoZero"/>
        <c:crossBetween val="between"/>
      </c:valAx>
      <c:spPr>
        <a:noFill/>
        <a:ln>
          <a:noFill/>
        </a:ln>
        <a:effectLst/>
      </c:spPr>
    </c:plotArea>
    <c:legend>
      <c:legendPos val="r"/>
      <c:layout>
        <c:manualLayout>
          <c:xMode val="edge"/>
          <c:yMode val="edge"/>
          <c:x val="0.45949604202387517"/>
          <c:y val="6.4142093873993583E-2"/>
          <c:w val="0.19574571645290886"/>
          <c:h val="0.24738412760782746"/>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5400000" spcFirstLastPara="1" vertOverflow="ellipsis"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 Percent of </a:t>
            </a:r>
            <a:r>
              <a:rPr lang="en-US" sz="2000" baseline="0" dirty="0"/>
              <a:t>P</a:t>
            </a:r>
            <a:r>
              <a:rPr lang="en-US" sz="2000" dirty="0"/>
              <a:t>RIDE </a:t>
            </a:r>
            <a:r>
              <a:rPr lang="en-US" sz="2000" baseline="0" dirty="0"/>
              <a:t>Skills  use of </a:t>
            </a:r>
            <a:r>
              <a:rPr lang="en-US" sz="2000" baseline="0" dirty="0" err="1"/>
              <a:t>total</a:t>
            </a:r>
            <a:r>
              <a:rPr lang="en-US" sz="2000" baseline="-25000" dirty="0" err="1"/>
              <a:t>not</a:t>
            </a:r>
            <a:r>
              <a:rPr lang="en-US" sz="2000" baseline="-25000" dirty="0"/>
              <a:t> DCs</a:t>
            </a:r>
            <a:r>
              <a:rPr lang="en-US" sz="2000" baseline="0" dirty="0"/>
              <a:t>                                 	</a:t>
            </a:r>
            <a:endParaRPr lang="en-US" sz="2000" dirty="0"/>
          </a:p>
        </c:rich>
      </c:tx>
      <c:layout>
        <c:manualLayout>
          <c:xMode val="edge"/>
          <c:yMode val="edge"/>
          <c:x val="0.37108590304329325"/>
          <c:y val="0.3261877741998761"/>
        </c:manualLayout>
      </c:layout>
      <c:overlay val="0"/>
      <c:spPr>
        <a:noFill/>
        <a:ln>
          <a:noFill/>
        </a:ln>
        <a:effectLst/>
      </c:spPr>
      <c:txPr>
        <a:bodyPr rot="-5400000" spcFirstLastPara="1" vertOverflow="ellipsis"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7137329301228645"/>
          <c:y val="0.10644295485355834"/>
          <c:w val="0.42862670698771349"/>
          <c:h val="0.78778489943364438"/>
        </c:manualLayout>
      </c:layout>
      <c:barChart>
        <c:barDir val="col"/>
        <c:grouping val="clustered"/>
        <c:varyColors val="0"/>
        <c:ser>
          <c:idx val="0"/>
          <c:order val="0"/>
          <c:tx>
            <c:strRef>
              <c:f>Sheet1!$B$1</c:f>
              <c:strCache>
                <c:ptCount val="1"/>
                <c:pt idx="0">
                  <c:v>PCIT</c:v>
                </c:pt>
              </c:strCache>
            </c:strRef>
          </c:tx>
          <c:spPr>
            <a:solidFill>
              <a:schemeClr val="accent1"/>
            </a:solidFill>
            <a:ln>
              <a:noFill/>
            </a:ln>
            <a:effectLst/>
          </c:spPr>
          <c:invertIfNegative val="0"/>
          <c:errBars>
            <c:errBarType val="both"/>
            <c:errValType val="cust"/>
            <c:noEndCap val="0"/>
            <c:plus>
              <c:numRef>
                <c:f>Sheet1!$E$2:$E$3</c:f>
                <c:numCache>
                  <c:formatCode>General</c:formatCode>
                  <c:ptCount val="2"/>
                  <c:pt idx="0">
                    <c:v>2.6473256946083028E-2</c:v>
                  </c:pt>
                  <c:pt idx="1">
                    <c:v>2.8298998804433581E-2</c:v>
                  </c:pt>
                </c:numCache>
              </c:numRef>
            </c:plus>
            <c:minus>
              <c:numRef>
                <c:f>Sheet1!$E$2:$E$3</c:f>
                <c:numCache>
                  <c:formatCode>General</c:formatCode>
                  <c:ptCount val="2"/>
                  <c:pt idx="0">
                    <c:v>2.6473256946083028E-2</c:v>
                  </c:pt>
                  <c:pt idx="1">
                    <c:v>2.8298998804433581E-2</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Sheet1!$B$2:$B$3</c:f>
              <c:numCache>
                <c:formatCode>General</c:formatCode>
                <c:ptCount val="2"/>
                <c:pt idx="0">
                  <c:v>0.62</c:v>
                </c:pt>
                <c:pt idx="1">
                  <c:v>0.7</c:v>
                </c:pt>
              </c:numCache>
            </c:numRef>
          </c:val>
          <c:extLst>
            <c:ext xmlns:c16="http://schemas.microsoft.com/office/drawing/2014/chart" uri="{C3380CC4-5D6E-409C-BE32-E72D297353CC}">
              <c16:uniqueId val="{00000000-30AE-4B51-8567-0F17F1FA568F}"/>
            </c:ext>
          </c:extLst>
        </c:ser>
        <c:ser>
          <c:idx val="1"/>
          <c:order val="1"/>
          <c:tx>
            <c:strRef>
              <c:f>Sheet1!$C$1</c:f>
              <c:strCache>
                <c:ptCount val="1"/>
                <c:pt idx="0">
                  <c:v>PCIT-engagers</c:v>
                </c:pt>
              </c:strCache>
            </c:strRef>
          </c:tx>
          <c:spPr>
            <a:solidFill>
              <a:schemeClr val="accent1">
                <a:lumMod val="60000"/>
                <a:lumOff val="40000"/>
              </a:schemeClr>
            </a:solidFill>
            <a:ln>
              <a:noFill/>
            </a:ln>
            <a:effectLst/>
          </c:spPr>
          <c:invertIfNegative val="0"/>
          <c:errBars>
            <c:errBarType val="both"/>
            <c:errValType val="cust"/>
            <c:noEndCap val="0"/>
            <c:plus>
              <c:numRef>
                <c:f>Sheet1!$F$2:$F$3</c:f>
                <c:numCache>
                  <c:formatCode>General</c:formatCode>
                  <c:ptCount val="2"/>
                  <c:pt idx="0">
                    <c:v>3.1502461225928674E-2</c:v>
                  </c:pt>
                  <c:pt idx="1">
                    <c:v>3.4877724928706742E-2</c:v>
                  </c:pt>
                </c:numCache>
              </c:numRef>
            </c:plus>
            <c:minus>
              <c:numRef>
                <c:f>Sheet1!$F$2:$F$3</c:f>
                <c:numCache>
                  <c:formatCode>General</c:formatCode>
                  <c:ptCount val="2"/>
                  <c:pt idx="0">
                    <c:v>3.1502461225928674E-2</c:v>
                  </c:pt>
                  <c:pt idx="1">
                    <c:v>3.4877724928706742E-2</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Sheet1!$C$2:$C$3</c:f>
              <c:numCache>
                <c:formatCode>General</c:formatCode>
                <c:ptCount val="2"/>
                <c:pt idx="0">
                  <c:v>0.63</c:v>
                </c:pt>
                <c:pt idx="1">
                  <c:v>0.71</c:v>
                </c:pt>
              </c:numCache>
            </c:numRef>
          </c:val>
          <c:extLst>
            <c:ext xmlns:c16="http://schemas.microsoft.com/office/drawing/2014/chart" uri="{C3380CC4-5D6E-409C-BE32-E72D297353CC}">
              <c16:uniqueId val="{00000001-30AE-4B51-8567-0F17F1FA568F}"/>
            </c:ext>
          </c:extLst>
        </c:ser>
        <c:ser>
          <c:idx val="2"/>
          <c:order val="2"/>
          <c:tx>
            <c:strRef>
              <c:f>Sheet1!$D$1</c:f>
              <c:strCache>
                <c:ptCount val="1"/>
                <c:pt idx="0">
                  <c:v>Control</c:v>
                </c:pt>
              </c:strCache>
            </c:strRef>
          </c:tx>
          <c:spPr>
            <a:solidFill>
              <a:schemeClr val="accent2"/>
            </a:solidFill>
            <a:ln>
              <a:noFill/>
            </a:ln>
            <a:effectLst/>
          </c:spPr>
          <c:invertIfNegative val="0"/>
          <c:errBars>
            <c:errBarType val="both"/>
            <c:errValType val="cust"/>
            <c:noEndCap val="0"/>
            <c:plus>
              <c:numRef>
                <c:f>Sheet1!$G$2:$G$3</c:f>
                <c:numCache>
                  <c:formatCode>General</c:formatCode>
                  <c:ptCount val="2"/>
                  <c:pt idx="0">
                    <c:v>2.9459415181858975E-2</c:v>
                  </c:pt>
                  <c:pt idx="1">
                    <c:v>3.4914862437758785E-2</c:v>
                  </c:pt>
                </c:numCache>
              </c:numRef>
            </c:plus>
            <c:minus>
              <c:numRef>
                <c:f>Sheet1!$G$2:$G$3</c:f>
                <c:numCache>
                  <c:formatCode>General</c:formatCode>
                  <c:ptCount val="2"/>
                  <c:pt idx="0">
                    <c:v>2.9459415181858975E-2</c:v>
                  </c:pt>
                  <c:pt idx="1">
                    <c:v>3.4914862437758785E-2</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Sheet1!$D$2:$D$3</c:f>
              <c:numCache>
                <c:formatCode>General</c:formatCode>
                <c:ptCount val="2"/>
                <c:pt idx="0">
                  <c:v>0.65</c:v>
                </c:pt>
                <c:pt idx="1">
                  <c:v>0.53</c:v>
                </c:pt>
              </c:numCache>
            </c:numRef>
          </c:val>
          <c:extLst>
            <c:ext xmlns:c16="http://schemas.microsoft.com/office/drawing/2014/chart" uri="{C3380CC4-5D6E-409C-BE32-E72D297353CC}">
              <c16:uniqueId val="{00000002-30AE-4B51-8567-0F17F1FA568F}"/>
            </c:ext>
          </c:extLst>
        </c:ser>
        <c:dLbls>
          <c:showLegendKey val="0"/>
          <c:showVal val="0"/>
          <c:showCatName val="0"/>
          <c:showSerName val="0"/>
          <c:showPercent val="0"/>
          <c:showBubbleSize val="0"/>
        </c:dLbls>
        <c:gapWidth val="219"/>
        <c:overlap val="-27"/>
        <c:axId val="356717072"/>
        <c:axId val="356717488"/>
      </c:barChart>
      <c:catAx>
        <c:axId val="35671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56717488"/>
        <c:crosses val="autoZero"/>
        <c:auto val="1"/>
        <c:lblAlgn val="ctr"/>
        <c:lblOffset val="100"/>
        <c:noMultiLvlLbl val="0"/>
      </c:catAx>
      <c:valAx>
        <c:axId val="356717488"/>
        <c:scaling>
          <c:orientation val="minMax"/>
          <c:max val="1"/>
          <c:min val="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56717072"/>
        <c:crosses val="autoZero"/>
        <c:crossBetween val="between"/>
        <c:majorUnit val="0.1"/>
        <c:minorUnit val="5.000000000000001E-2"/>
      </c:valAx>
      <c:spPr>
        <a:noFill/>
        <a:ln>
          <a:noFill/>
        </a:ln>
        <a:effectLst/>
      </c:spPr>
    </c:plotArea>
    <c:legend>
      <c:legendPos val="l"/>
      <c:layout>
        <c:manualLayout>
          <c:xMode val="edge"/>
          <c:yMode val="edge"/>
          <c:x val="0.12325435379652713"/>
          <c:y val="0.12192032016718628"/>
          <c:w val="0.21568461523439697"/>
          <c:h val="0.21807121124682854"/>
        </c:manualLayout>
      </c:layout>
      <c:overlay val="0"/>
      <c:spPr>
        <a:noFill/>
        <a:ln>
          <a:noFill/>
        </a:ln>
        <a:effectLst/>
      </c:spPr>
      <c:txPr>
        <a:bodyPr rot="0" spcFirstLastPara="1" vertOverflow="ellipsis" vert="horz" wrap="square" anchor="ctr" anchorCtr="1"/>
        <a:lstStyle/>
        <a:p>
          <a:pPr algn="just">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9050">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44577274556009"/>
          <c:y val="7.4296362124176729E-2"/>
          <c:w val="0.40326438814713378"/>
          <c:h val="0.79936022002979379"/>
        </c:manualLayout>
      </c:layout>
      <c:barChart>
        <c:barDir val="col"/>
        <c:grouping val="clustered"/>
        <c:varyColors val="0"/>
        <c:ser>
          <c:idx val="0"/>
          <c:order val="0"/>
          <c:tx>
            <c:strRef>
              <c:f>Sheet1!$B$1</c:f>
              <c:strCache>
                <c:ptCount val="1"/>
                <c:pt idx="0">
                  <c:v>PCIT</c:v>
                </c:pt>
              </c:strCache>
            </c:strRef>
          </c:tx>
          <c:spPr>
            <a:solidFill>
              <a:schemeClr val="accent1"/>
            </a:solidFill>
            <a:ln>
              <a:noFill/>
            </a:ln>
            <a:effectLst/>
          </c:spPr>
          <c:invertIfNegative val="0"/>
          <c:errBars>
            <c:errBarType val="both"/>
            <c:errValType val="cust"/>
            <c:noEndCap val="0"/>
            <c:plus>
              <c:numRef>
                <c:f>Sheet1!$E$2:$E$3</c:f>
                <c:numCache>
                  <c:formatCode>General</c:formatCode>
                  <c:ptCount val="2"/>
                  <c:pt idx="0">
                    <c:v>0.94756002448393739</c:v>
                  </c:pt>
                  <c:pt idx="1">
                    <c:v>0.89917786523764764</c:v>
                  </c:pt>
                </c:numCache>
              </c:numRef>
            </c:plus>
            <c:minus>
              <c:numRef>
                <c:f>Sheet1!$E$2:$E$3</c:f>
                <c:numCache>
                  <c:formatCode>General</c:formatCode>
                  <c:ptCount val="2"/>
                  <c:pt idx="0">
                    <c:v>0.94756002448393739</c:v>
                  </c:pt>
                  <c:pt idx="1">
                    <c:v>0.89917786523764764</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Sheet1!$B$2:$B$3</c:f>
              <c:numCache>
                <c:formatCode>General</c:formatCode>
                <c:ptCount val="2"/>
                <c:pt idx="0">
                  <c:v>56.33</c:v>
                </c:pt>
                <c:pt idx="1">
                  <c:v>51.35</c:v>
                </c:pt>
              </c:numCache>
            </c:numRef>
          </c:val>
          <c:extLst>
            <c:ext xmlns:c16="http://schemas.microsoft.com/office/drawing/2014/chart" uri="{C3380CC4-5D6E-409C-BE32-E72D297353CC}">
              <c16:uniqueId val="{00000000-30AE-4B51-8567-0F17F1FA568F}"/>
            </c:ext>
          </c:extLst>
        </c:ser>
        <c:ser>
          <c:idx val="1"/>
          <c:order val="1"/>
          <c:tx>
            <c:strRef>
              <c:f>Sheet1!$C$1</c:f>
              <c:strCache>
                <c:ptCount val="1"/>
                <c:pt idx="0">
                  <c:v>PCIT-engagers</c:v>
                </c:pt>
              </c:strCache>
            </c:strRef>
          </c:tx>
          <c:spPr>
            <a:solidFill>
              <a:schemeClr val="accent1">
                <a:lumMod val="60000"/>
                <a:lumOff val="40000"/>
              </a:schemeClr>
            </a:solidFill>
            <a:ln>
              <a:noFill/>
            </a:ln>
            <a:effectLst/>
          </c:spPr>
          <c:invertIfNegative val="0"/>
          <c:errBars>
            <c:errBarType val="both"/>
            <c:errValType val="cust"/>
            <c:noEndCap val="0"/>
            <c:plus>
              <c:numRef>
                <c:f>Sheet1!$F$2:$F$3</c:f>
                <c:numCache>
                  <c:formatCode>General</c:formatCode>
                  <c:ptCount val="2"/>
                  <c:pt idx="0">
                    <c:v>1.1982186144862155</c:v>
                  </c:pt>
                  <c:pt idx="1">
                    <c:v>1.1183373735204678</c:v>
                  </c:pt>
                </c:numCache>
              </c:numRef>
            </c:plus>
            <c:minus>
              <c:numRef>
                <c:f>Sheet1!$F$2:$F$3</c:f>
                <c:numCache>
                  <c:formatCode>General</c:formatCode>
                  <c:ptCount val="2"/>
                  <c:pt idx="0">
                    <c:v>1.1982186144862155</c:v>
                  </c:pt>
                  <c:pt idx="1">
                    <c:v>1.1183373735204678</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Sheet1!$C$2:$C$3</c:f>
              <c:numCache>
                <c:formatCode>General</c:formatCode>
                <c:ptCount val="2"/>
                <c:pt idx="0">
                  <c:v>57.56</c:v>
                </c:pt>
                <c:pt idx="1">
                  <c:v>50.39</c:v>
                </c:pt>
              </c:numCache>
            </c:numRef>
          </c:val>
          <c:extLst>
            <c:ext xmlns:c16="http://schemas.microsoft.com/office/drawing/2014/chart" uri="{C3380CC4-5D6E-409C-BE32-E72D297353CC}">
              <c16:uniqueId val="{00000001-30AE-4B51-8567-0F17F1FA568F}"/>
            </c:ext>
          </c:extLst>
        </c:ser>
        <c:ser>
          <c:idx val="2"/>
          <c:order val="2"/>
          <c:tx>
            <c:strRef>
              <c:f>Sheet1!$D$1</c:f>
              <c:strCache>
                <c:ptCount val="1"/>
                <c:pt idx="0">
                  <c:v>Control</c:v>
                </c:pt>
              </c:strCache>
            </c:strRef>
          </c:tx>
          <c:spPr>
            <a:solidFill>
              <a:schemeClr val="accent2"/>
            </a:solidFill>
            <a:ln>
              <a:noFill/>
            </a:ln>
            <a:effectLst/>
          </c:spPr>
          <c:invertIfNegative val="0"/>
          <c:errBars>
            <c:errBarType val="both"/>
            <c:errValType val="cust"/>
            <c:noEndCap val="0"/>
            <c:plus>
              <c:numRef>
                <c:f>Sheet1!$G$2:$G$3</c:f>
                <c:numCache>
                  <c:formatCode>General</c:formatCode>
                  <c:ptCount val="2"/>
                  <c:pt idx="0">
                    <c:v>1.1772855178231789</c:v>
                  </c:pt>
                  <c:pt idx="1">
                    <c:v>1.0158042790485446</c:v>
                  </c:pt>
                </c:numCache>
              </c:numRef>
            </c:plus>
            <c:minus>
              <c:numRef>
                <c:f>Sheet1!$G$2:$G$3</c:f>
                <c:numCache>
                  <c:formatCode>General</c:formatCode>
                  <c:ptCount val="2"/>
                  <c:pt idx="0">
                    <c:v>1.1772855178231789</c:v>
                  </c:pt>
                  <c:pt idx="1">
                    <c:v>1.0158042790485446</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Sheet1!$D$2:$D$3</c:f>
              <c:numCache>
                <c:formatCode>General</c:formatCode>
                <c:ptCount val="2"/>
                <c:pt idx="0">
                  <c:v>58.61</c:v>
                </c:pt>
                <c:pt idx="1">
                  <c:v>57.01</c:v>
                </c:pt>
              </c:numCache>
            </c:numRef>
          </c:val>
          <c:extLst>
            <c:ext xmlns:c16="http://schemas.microsoft.com/office/drawing/2014/chart" uri="{C3380CC4-5D6E-409C-BE32-E72D297353CC}">
              <c16:uniqueId val="{00000002-30AE-4B51-8567-0F17F1FA568F}"/>
            </c:ext>
          </c:extLst>
        </c:ser>
        <c:dLbls>
          <c:showLegendKey val="0"/>
          <c:showVal val="0"/>
          <c:showCatName val="0"/>
          <c:showSerName val="0"/>
          <c:showPercent val="0"/>
          <c:showBubbleSize val="0"/>
        </c:dLbls>
        <c:gapWidth val="219"/>
        <c:overlap val="-27"/>
        <c:axId val="356717072"/>
        <c:axId val="356717488"/>
      </c:barChart>
      <c:catAx>
        <c:axId val="35671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56717488"/>
        <c:crosses val="autoZero"/>
        <c:auto val="1"/>
        <c:lblAlgn val="ctr"/>
        <c:lblOffset val="100"/>
        <c:noMultiLvlLbl val="0"/>
      </c:catAx>
      <c:valAx>
        <c:axId val="356717488"/>
        <c:scaling>
          <c:orientation val="minMax"/>
          <c:max val="65"/>
          <c:min val="4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56717072"/>
        <c:crosses val="autoZero"/>
        <c:crossBetween val="between"/>
        <c:majorUnit val="5"/>
      </c:valAx>
      <c:spPr>
        <a:noFill/>
        <a:ln>
          <a:noFill/>
        </a:ln>
        <a:effectLst/>
      </c:spPr>
    </c:plotArea>
    <c:legend>
      <c:legendPos val="l"/>
      <c:layout>
        <c:manualLayout>
          <c:xMode val="edge"/>
          <c:yMode val="edge"/>
          <c:x val="0.61179626113982288"/>
          <c:y val="9.9398816848321206E-2"/>
          <c:w val="0.23153242760084267"/>
          <c:h val="0.3526371420554695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9050">
      <a:noFill/>
    </a:ln>
    <a:effectLst/>
  </c:spPr>
  <c:txPr>
    <a:bodyPr rot="-5400000" vert="horz"/>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44577274556009"/>
          <c:y val="7.4296362124176729E-2"/>
          <c:w val="0.40326438814713378"/>
          <c:h val="0.79936022002979379"/>
        </c:manualLayout>
      </c:layout>
      <c:barChart>
        <c:barDir val="col"/>
        <c:grouping val="clustered"/>
        <c:varyColors val="0"/>
        <c:ser>
          <c:idx val="0"/>
          <c:order val="0"/>
          <c:tx>
            <c:strRef>
              <c:f>Sheet1!$B$1</c:f>
              <c:strCache>
                <c:ptCount val="1"/>
                <c:pt idx="0">
                  <c:v>PCIT</c:v>
                </c:pt>
              </c:strCache>
            </c:strRef>
          </c:tx>
          <c:spPr>
            <a:solidFill>
              <a:schemeClr val="accent1"/>
            </a:solidFill>
            <a:ln>
              <a:noFill/>
            </a:ln>
            <a:effectLst/>
          </c:spPr>
          <c:invertIfNegative val="0"/>
          <c:errBars>
            <c:errBarType val="both"/>
            <c:errValType val="cust"/>
            <c:noEndCap val="0"/>
            <c:plus>
              <c:numRef>
                <c:f>Sheet1!$E$2:$E$3</c:f>
                <c:numCache>
                  <c:formatCode>General</c:formatCode>
                  <c:ptCount val="2"/>
                  <c:pt idx="0">
                    <c:v>1.0114609895262068</c:v>
                  </c:pt>
                  <c:pt idx="1">
                    <c:v>0.88274618851249276</c:v>
                  </c:pt>
                </c:numCache>
              </c:numRef>
            </c:plus>
            <c:minus>
              <c:numRef>
                <c:f>Sheet1!$E$2:$E$3</c:f>
                <c:numCache>
                  <c:formatCode>General</c:formatCode>
                  <c:ptCount val="2"/>
                  <c:pt idx="0">
                    <c:v>1.0114609895262068</c:v>
                  </c:pt>
                  <c:pt idx="1">
                    <c:v>0.88274618851249276</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Sheet1!$B$2:$B$3</c:f>
              <c:numCache>
                <c:formatCode>General</c:formatCode>
                <c:ptCount val="2"/>
                <c:pt idx="0">
                  <c:v>55.74</c:v>
                </c:pt>
                <c:pt idx="1">
                  <c:v>50.43</c:v>
                </c:pt>
              </c:numCache>
            </c:numRef>
          </c:val>
          <c:extLst>
            <c:ext xmlns:c16="http://schemas.microsoft.com/office/drawing/2014/chart" uri="{C3380CC4-5D6E-409C-BE32-E72D297353CC}">
              <c16:uniqueId val="{00000000-30AE-4B51-8567-0F17F1FA568F}"/>
            </c:ext>
          </c:extLst>
        </c:ser>
        <c:ser>
          <c:idx val="1"/>
          <c:order val="1"/>
          <c:tx>
            <c:strRef>
              <c:f>Sheet1!$C$1</c:f>
              <c:strCache>
                <c:ptCount val="1"/>
                <c:pt idx="0">
                  <c:v>PCIT-engagers</c:v>
                </c:pt>
              </c:strCache>
            </c:strRef>
          </c:tx>
          <c:spPr>
            <a:solidFill>
              <a:schemeClr val="accent1">
                <a:lumMod val="60000"/>
                <a:lumOff val="40000"/>
              </a:schemeClr>
            </a:solidFill>
            <a:ln>
              <a:noFill/>
            </a:ln>
            <a:effectLst/>
          </c:spPr>
          <c:invertIfNegative val="0"/>
          <c:errBars>
            <c:errBarType val="both"/>
            <c:errValType val="cust"/>
            <c:noEndCap val="0"/>
            <c:plus>
              <c:numRef>
                <c:f>Sheet1!$F$2:$F$3</c:f>
                <c:numCache>
                  <c:formatCode>General</c:formatCode>
                  <c:ptCount val="2"/>
                  <c:pt idx="0">
                    <c:v>1.2893507344612236</c:v>
                  </c:pt>
                  <c:pt idx="1">
                    <c:v>1.1172122856195417</c:v>
                  </c:pt>
                </c:numCache>
              </c:numRef>
            </c:plus>
            <c:minus>
              <c:numRef>
                <c:f>Sheet1!$F$2:$F$3</c:f>
                <c:numCache>
                  <c:formatCode>General</c:formatCode>
                  <c:ptCount val="2"/>
                  <c:pt idx="0">
                    <c:v>1.2893507344612236</c:v>
                  </c:pt>
                  <c:pt idx="1">
                    <c:v>1.1172122856195417</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Sheet1!$C$2:$C$3</c:f>
              <c:numCache>
                <c:formatCode>General</c:formatCode>
                <c:ptCount val="2"/>
                <c:pt idx="0">
                  <c:v>57</c:v>
                </c:pt>
                <c:pt idx="1">
                  <c:v>50.46</c:v>
                </c:pt>
              </c:numCache>
            </c:numRef>
          </c:val>
          <c:extLst>
            <c:ext xmlns:c16="http://schemas.microsoft.com/office/drawing/2014/chart" uri="{C3380CC4-5D6E-409C-BE32-E72D297353CC}">
              <c16:uniqueId val="{00000001-30AE-4B51-8567-0F17F1FA568F}"/>
            </c:ext>
          </c:extLst>
        </c:ser>
        <c:ser>
          <c:idx val="2"/>
          <c:order val="2"/>
          <c:tx>
            <c:strRef>
              <c:f>Sheet1!$D$1</c:f>
              <c:strCache>
                <c:ptCount val="1"/>
                <c:pt idx="0">
                  <c:v>Control</c:v>
                </c:pt>
              </c:strCache>
            </c:strRef>
          </c:tx>
          <c:spPr>
            <a:solidFill>
              <a:schemeClr val="accent2"/>
            </a:solidFill>
            <a:ln>
              <a:noFill/>
            </a:ln>
            <a:effectLst/>
          </c:spPr>
          <c:invertIfNegative val="0"/>
          <c:errBars>
            <c:errBarType val="both"/>
            <c:errValType val="cust"/>
            <c:noEndCap val="0"/>
            <c:plus>
              <c:numRef>
                <c:f>Sheet1!$G$2:$G$3</c:f>
                <c:numCache>
                  <c:formatCode>General</c:formatCode>
                  <c:ptCount val="2"/>
                  <c:pt idx="0">
                    <c:v>1.286394462941175</c:v>
                  </c:pt>
                  <c:pt idx="1">
                    <c:v>1.1947429490420582</c:v>
                  </c:pt>
                </c:numCache>
              </c:numRef>
            </c:plus>
            <c:minus>
              <c:numRef>
                <c:f>Sheet1!$G$2:$G$3</c:f>
                <c:numCache>
                  <c:formatCode>General</c:formatCode>
                  <c:ptCount val="2"/>
                  <c:pt idx="0">
                    <c:v>1.286394462941175</c:v>
                  </c:pt>
                  <c:pt idx="1">
                    <c:v>1.1947429490420582</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Sheet1!$D$2:$D$3</c:f>
              <c:numCache>
                <c:formatCode>General</c:formatCode>
                <c:ptCount val="2"/>
                <c:pt idx="0">
                  <c:v>58.64</c:v>
                </c:pt>
                <c:pt idx="1">
                  <c:v>56.13</c:v>
                </c:pt>
              </c:numCache>
            </c:numRef>
          </c:val>
          <c:extLst>
            <c:ext xmlns:c16="http://schemas.microsoft.com/office/drawing/2014/chart" uri="{C3380CC4-5D6E-409C-BE32-E72D297353CC}">
              <c16:uniqueId val="{00000002-30AE-4B51-8567-0F17F1FA568F}"/>
            </c:ext>
          </c:extLst>
        </c:ser>
        <c:dLbls>
          <c:showLegendKey val="0"/>
          <c:showVal val="0"/>
          <c:showCatName val="0"/>
          <c:showSerName val="0"/>
          <c:showPercent val="0"/>
          <c:showBubbleSize val="0"/>
        </c:dLbls>
        <c:gapWidth val="219"/>
        <c:overlap val="-27"/>
        <c:axId val="356717072"/>
        <c:axId val="356717488"/>
      </c:barChart>
      <c:catAx>
        <c:axId val="35671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56717488"/>
        <c:crosses val="autoZero"/>
        <c:auto val="1"/>
        <c:lblAlgn val="ctr"/>
        <c:lblOffset val="100"/>
        <c:noMultiLvlLbl val="0"/>
      </c:catAx>
      <c:valAx>
        <c:axId val="356717488"/>
        <c:scaling>
          <c:orientation val="minMax"/>
          <c:max val="65"/>
          <c:min val="4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56717072"/>
        <c:crosses val="autoZero"/>
        <c:crossBetween val="between"/>
        <c:majorUnit val="5"/>
      </c:valAx>
      <c:spPr>
        <a:noFill/>
        <a:ln>
          <a:noFill/>
        </a:ln>
        <a:effectLst/>
      </c:spPr>
    </c:plotArea>
    <c:legend>
      <c:legendPos val="l"/>
      <c:layout>
        <c:manualLayout>
          <c:xMode val="edge"/>
          <c:yMode val="edge"/>
          <c:x val="0.58816425120772942"/>
          <c:y val="0.30748271264599097"/>
          <c:w val="0.2412352124462703"/>
          <c:h val="0.3597309936803927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9050">
      <a:noFill/>
    </a:ln>
    <a:effectLst/>
  </c:spPr>
  <c:txPr>
    <a:bodyPr rot="-5400000" vert="horz"/>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44577274556009"/>
          <c:y val="7.4296362124176729E-2"/>
          <c:w val="0.40326438814713378"/>
          <c:h val="0.79936022002979379"/>
        </c:manualLayout>
      </c:layout>
      <c:barChart>
        <c:barDir val="col"/>
        <c:grouping val="clustered"/>
        <c:varyColors val="0"/>
        <c:ser>
          <c:idx val="0"/>
          <c:order val="0"/>
          <c:tx>
            <c:strRef>
              <c:f>Sheet1!$B$1</c:f>
              <c:strCache>
                <c:ptCount val="1"/>
                <c:pt idx="0">
                  <c:v>PCIT</c:v>
                </c:pt>
              </c:strCache>
            </c:strRef>
          </c:tx>
          <c:spPr>
            <a:solidFill>
              <a:schemeClr val="accent1"/>
            </a:solidFill>
            <a:ln>
              <a:noFill/>
            </a:ln>
            <a:effectLst/>
          </c:spPr>
          <c:invertIfNegative val="0"/>
          <c:errBars>
            <c:errBarType val="both"/>
            <c:errValType val="cust"/>
            <c:noEndCap val="0"/>
            <c:plus>
              <c:numRef>
                <c:f>Sheet1!$E$2:$E$3</c:f>
                <c:numCache>
                  <c:formatCode>General</c:formatCode>
                  <c:ptCount val="2"/>
                  <c:pt idx="0">
                    <c:v>2.282177322938192E-2</c:v>
                  </c:pt>
                  <c:pt idx="1">
                    <c:v>2.6473256946083028E-2</c:v>
                  </c:pt>
                </c:numCache>
              </c:numRef>
            </c:plus>
            <c:minus>
              <c:numRef>
                <c:f>Sheet1!$E$2:$E$3</c:f>
                <c:numCache>
                  <c:formatCode>General</c:formatCode>
                  <c:ptCount val="2"/>
                  <c:pt idx="0">
                    <c:v>2.282177322938192E-2</c:v>
                  </c:pt>
                  <c:pt idx="1">
                    <c:v>2.6473256946083028E-2</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Sheet1!$B$2:$B$3</c:f>
              <c:numCache>
                <c:formatCode>General</c:formatCode>
                <c:ptCount val="2"/>
                <c:pt idx="0">
                  <c:v>0.54</c:v>
                </c:pt>
                <c:pt idx="1">
                  <c:v>0.6</c:v>
                </c:pt>
              </c:numCache>
            </c:numRef>
          </c:val>
          <c:extLst>
            <c:ext xmlns:c16="http://schemas.microsoft.com/office/drawing/2014/chart" uri="{C3380CC4-5D6E-409C-BE32-E72D297353CC}">
              <c16:uniqueId val="{00000000-30AE-4B51-8567-0F17F1FA568F}"/>
            </c:ext>
          </c:extLst>
        </c:ser>
        <c:ser>
          <c:idx val="1"/>
          <c:order val="1"/>
          <c:tx>
            <c:strRef>
              <c:f>Sheet1!$C$1</c:f>
              <c:strCache>
                <c:ptCount val="1"/>
                <c:pt idx="0">
                  <c:v>PCIT-engagers</c:v>
                </c:pt>
              </c:strCache>
            </c:strRef>
          </c:tx>
          <c:spPr>
            <a:solidFill>
              <a:schemeClr val="accent1">
                <a:lumMod val="60000"/>
                <a:lumOff val="40000"/>
              </a:schemeClr>
            </a:solidFill>
            <a:ln>
              <a:noFill/>
            </a:ln>
            <a:effectLst/>
          </c:spPr>
          <c:invertIfNegative val="0"/>
          <c:errBars>
            <c:errBarType val="both"/>
            <c:errValType val="cust"/>
            <c:noEndCap val="0"/>
            <c:plus>
              <c:numRef>
                <c:f>Sheet1!$F$2:$F$3</c:f>
                <c:numCache>
                  <c:formatCode>General</c:formatCode>
                  <c:ptCount val="2"/>
                  <c:pt idx="0">
                    <c:v>2.7002109622224574E-2</c:v>
                  </c:pt>
                  <c:pt idx="1">
                    <c:v>3.2627549126854692E-2</c:v>
                  </c:pt>
                </c:numCache>
              </c:numRef>
            </c:plus>
            <c:minus>
              <c:numRef>
                <c:f>Sheet1!$F$2:$F$3</c:f>
                <c:numCache>
                  <c:formatCode>General</c:formatCode>
                  <c:ptCount val="2"/>
                  <c:pt idx="0">
                    <c:v>2.7002109622224574E-2</c:v>
                  </c:pt>
                  <c:pt idx="1">
                    <c:v>3.2627549126854692E-2</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Sheet1!$C$2:$C$3</c:f>
              <c:numCache>
                <c:formatCode>General</c:formatCode>
                <c:ptCount val="2"/>
                <c:pt idx="0">
                  <c:v>0.53</c:v>
                </c:pt>
                <c:pt idx="1">
                  <c:v>0.59</c:v>
                </c:pt>
              </c:numCache>
            </c:numRef>
          </c:val>
          <c:extLst>
            <c:ext xmlns:c16="http://schemas.microsoft.com/office/drawing/2014/chart" uri="{C3380CC4-5D6E-409C-BE32-E72D297353CC}">
              <c16:uniqueId val="{00000001-30AE-4B51-8567-0F17F1FA568F}"/>
            </c:ext>
          </c:extLst>
        </c:ser>
        <c:ser>
          <c:idx val="2"/>
          <c:order val="2"/>
          <c:tx>
            <c:strRef>
              <c:f>Sheet1!$D$1</c:f>
              <c:strCache>
                <c:ptCount val="1"/>
                <c:pt idx="0">
                  <c:v>Control</c:v>
                </c:pt>
              </c:strCache>
            </c:strRef>
          </c:tx>
          <c:spPr>
            <a:solidFill>
              <a:schemeClr val="accent2"/>
            </a:solidFill>
            <a:ln>
              <a:noFill/>
            </a:ln>
            <a:effectLst/>
          </c:spPr>
          <c:invertIfNegative val="0"/>
          <c:errBars>
            <c:errBarType val="both"/>
            <c:errValType val="cust"/>
            <c:noEndCap val="0"/>
            <c:plus>
              <c:numRef>
                <c:f>Sheet1!$G$2:$G$3</c:f>
                <c:numCache>
                  <c:formatCode>General</c:formatCode>
                  <c:ptCount val="2"/>
                  <c:pt idx="0">
                    <c:v>2.836832573067901E-2</c:v>
                  </c:pt>
                  <c:pt idx="1">
                    <c:v>2.9459415181858975E-2</c:v>
                  </c:pt>
                </c:numCache>
              </c:numRef>
            </c:plus>
            <c:minus>
              <c:numRef>
                <c:f>Sheet1!$G$2:$G$3</c:f>
                <c:numCache>
                  <c:formatCode>General</c:formatCode>
                  <c:ptCount val="2"/>
                  <c:pt idx="0">
                    <c:v>2.836832573067901E-2</c:v>
                  </c:pt>
                  <c:pt idx="1">
                    <c:v>2.9459415181858975E-2</c:v>
                  </c:pt>
                </c:numCache>
              </c:numRef>
            </c:minus>
            <c:spPr>
              <a:noFill/>
              <a:ln w="9525" cap="flat" cmpd="sng" algn="ctr">
                <a:solidFill>
                  <a:schemeClr val="tx1">
                    <a:lumMod val="65000"/>
                    <a:lumOff val="35000"/>
                  </a:schemeClr>
                </a:solidFill>
                <a:round/>
              </a:ln>
              <a:effectLst/>
            </c:spPr>
          </c:errBars>
          <c:cat>
            <c:strRef>
              <c:f>Sheet1!$A$2:$A$3</c:f>
              <c:strCache>
                <c:ptCount val="2"/>
                <c:pt idx="0">
                  <c:v>PRE</c:v>
                </c:pt>
                <c:pt idx="1">
                  <c:v>POST</c:v>
                </c:pt>
              </c:strCache>
            </c:strRef>
          </c:cat>
          <c:val>
            <c:numRef>
              <c:f>Sheet1!$D$2:$D$3</c:f>
              <c:numCache>
                <c:formatCode>General</c:formatCode>
                <c:ptCount val="2"/>
                <c:pt idx="0">
                  <c:v>0.56000000000000005</c:v>
                </c:pt>
                <c:pt idx="1">
                  <c:v>0.63</c:v>
                </c:pt>
              </c:numCache>
            </c:numRef>
          </c:val>
          <c:extLst>
            <c:ext xmlns:c16="http://schemas.microsoft.com/office/drawing/2014/chart" uri="{C3380CC4-5D6E-409C-BE32-E72D297353CC}">
              <c16:uniqueId val="{00000002-30AE-4B51-8567-0F17F1FA568F}"/>
            </c:ext>
          </c:extLst>
        </c:ser>
        <c:dLbls>
          <c:showLegendKey val="0"/>
          <c:showVal val="0"/>
          <c:showCatName val="0"/>
          <c:showSerName val="0"/>
          <c:showPercent val="0"/>
          <c:showBubbleSize val="0"/>
        </c:dLbls>
        <c:gapWidth val="219"/>
        <c:overlap val="-27"/>
        <c:axId val="356717072"/>
        <c:axId val="356717488"/>
      </c:barChart>
      <c:catAx>
        <c:axId val="35671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56717488"/>
        <c:crosses val="autoZero"/>
        <c:auto val="1"/>
        <c:lblAlgn val="ctr"/>
        <c:lblOffset val="100"/>
        <c:noMultiLvlLbl val="0"/>
      </c:catAx>
      <c:valAx>
        <c:axId val="356717488"/>
        <c:scaling>
          <c:orientation val="minMax"/>
          <c:max val="0.9"/>
          <c:min val="0.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56717072"/>
        <c:crosses val="autoZero"/>
        <c:crossBetween val="between"/>
        <c:majorUnit val="0.1"/>
      </c:valAx>
      <c:spPr>
        <a:noFill/>
        <a:ln>
          <a:noFill/>
        </a:ln>
        <a:effectLst/>
      </c:spPr>
    </c:plotArea>
    <c:legend>
      <c:legendPos val="l"/>
      <c:layout>
        <c:manualLayout>
          <c:xMode val="edge"/>
          <c:yMode val="edge"/>
          <c:x val="0.58816425120772942"/>
          <c:y val="0.30748271264599097"/>
          <c:w val="0.2412352124462703"/>
          <c:h val="0.3597309936803927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9050">
      <a:noFill/>
    </a:ln>
    <a:effectLst/>
  </c:spPr>
  <c:txPr>
    <a:bodyPr rot="-5400000" vert="horz"/>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3.xml.rels><?xml version="1.0" encoding="UTF-8" standalone="yes"?>
<Relationships xmlns="http://schemas.openxmlformats.org/package/2006/relationships"><Relationship Id="rId1" Type="http://schemas.openxmlformats.org/officeDocument/2006/relationships/image" Target="../media/image49.png"/></Relationships>
</file>

<file path=ppt/drawings/_rels/drawing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drawings/_rels/drawing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image" Target="../media/image58.png"/></Relationships>
</file>

<file path=ppt/drawings/_rels/drawing8.xml.rels><?xml version="1.0" encoding="UTF-8" standalone="yes"?>
<Relationships xmlns="http://schemas.openxmlformats.org/package/2006/relationships"><Relationship Id="rId1" Type="http://schemas.openxmlformats.org/officeDocument/2006/relationships/image" Target="../media/image59.png"/></Relationships>
</file>

<file path=ppt/drawings/drawing1.xml><?xml version="1.0" encoding="utf-8"?>
<c:userShapes xmlns:c="http://schemas.openxmlformats.org/drawingml/2006/chart">
  <cdr:relSizeAnchor xmlns:cdr="http://schemas.openxmlformats.org/drawingml/2006/chartDrawing">
    <cdr:from>
      <cdr:x>0.5254</cdr:x>
      <cdr:y>0.46604</cdr:y>
    </cdr:from>
    <cdr:to>
      <cdr:x>0.61974</cdr:x>
      <cdr:y>0.65506</cdr:y>
    </cdr:to>
    <cdr:sp macro="" textlink="">
      <cdr:nvSpPr>
        <cdr:cNvPr id="4" name="TextBox 3"/>
        <cdr:cNvSpPr txBox="1"/>
      </cdr:nvSpPr>
      <cdr:spPr>
        <a:xfrm xmlns:a="http://schemas.openxmlformats.org/drawingml/2006/main">
          <a:off x="5092262" y="2254469"/>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0.20731</cdr:x>
      <cdr:y>0.28915</cdr:y>
    </cdr:from>
    <cdr:to>
      <cdr:x>0.27802</cdr:x>
      <cdr:y>0.81274</cdr:y>
    </cdr:to>
    <cdr:sp macro="" textlink="">
      <cdr:nvSpPr>
        <cdr:cNvPr id="5" name="TextBox 4"/>
        <cdr:cNvSpPr txBox="1"/>
      </cdr:nvSpPr>
      <cdr:spPr>
        <a:xfrm xmlns:a="http://schemas.openxmlformats.org/drawingml/2006/main" rot="16200000">
          <a:off x="1446607" y="2750913"/>
          <a:ext cx="3023959" cy="8620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dirty="0">
              <a:solidFill>
                <a:schemeClr val="tx1"/>
              </a:solidFill>
              <a:latin typeface="Arial" panose="020B0604020202020204" pitchFamily="34" charset="0"/>
              <a:cs typeface="Arial" panose="020B0604020202020204" pitchFamily="34" charset="0"/>
            </a:rPr>
            <a:t># parent behaviors          </a:t>
          </a:r>
          <a:r>
            <a:rPr lang="en-US" sz="1600" dirty="0">
              <a:solidFill>
                <a:schemeClr val="tx1"/>
              </a:solidFill>
              <a:latin typeface="Arial" panose="020B0604020202020204" pitchFamily="34" charset="0"/>
              <a:cs typeface="Arial" panose="020B0604020202020204" pitchFamily="34" charset="0"/>
            </a:rPr>
            <a:t>(5’ child-led play)</a:t>
          </a:r>
        </a:p>
        <a:p xmlns:a="http://schemas.openxmlformats.org/drawingml/2006/main">
          <a:pPr algn="ctr"/>
          <a:endParaRPr lang="en-US" sz="2000"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0.00307</cdr:x>
      <cdr:y>0.93071</cdr:y>
    </cdr:from>
    <cdr:to>
      <cdr:x>0.16282</cdr:x>
      <cdr:y>0.99571</cdr:y>
    </cdr:to>
    <cdr:sp macro="" textlink="">
      <cdr:nvSpPr>
        <cdr:cNvPr id="3" name="TextBox 1">
          <a:extLst xmlns:a="http://schemas.openxmlformats.org/drawingml/2006/main">
            <a:ext uri="{FF2B5EF4-FFF2-40B4-BE49-F238E27FC236}">
              <a16:creationId xmlns:a16="http://schemas.microsoft.com/office/drawing/2014/main" id="{28AB3986-06BB-0BD1-6D4A-C7E786323E35}"/>
            </a:ext>
          </a:extLst>
        </cdr:cNvPr>
        <cdr:cNvSpPr txBox="1"/>
      </cdr:nvSpPr>
      <cdr:spPr>
        <a:xfrm xmlns:a="http://schemas.openxmlformats.org/drawingml/2006/main">
          <a:off x="37422" y="5375251"/>
          <a:ext cx="1947634" cy="375395"/>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Skowron et al., 2024, JCCP</a:t>
          </a: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0.5254</cdr:x>
      <cdr:y>0.46604</cdr:y>
    </cdr:from>
    <cdr:to>
      <cdr:x>0.61974</cdr:x>
      <cdr:y>0.65506</cdr:y>
    </cdr:to>
    <cdr:sp macro="" textlink="">
      <cdr:nvSpPr>
        <cdr:cNvPr id="4" name="TextBox 3"/>
        <cdr:cNvSpPr txBox="1"/>
      </cdr:nvSpPr>
      <cdr:spPr>
        <a:xfrm xmlns:a="http://schemas.openxmlformats.org/drawingml/2006/main">
          <a:off x="5092262" y="2254469"/>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0.20731</cdr:x>
      <cdr:y>0.28915</cdr:y>
    </cdr:from>
    <cdr:to>
      <cdr:x>0.27802</cdr:x>
      <cdr:y>0.81274</cdr:y>
    </cdr:to>
    <cdr:sp macro="" textlink="">
      <cdr:nvSpPr>
        <cdr:cNvPr id="5" name="TextBox 4"/>
        <cdr:cNvSpPr txBox="1"/>
      </cdr:nvSpPr>
      <cdr:spPr>
        <a:xfrm xmlns:a="http://schemas.openxmlformats.org/drawingml/2006/main" rot="16200000">
          <a:off x="1446607" y="2750913"/>
          <a:ext cx="3023959" cy="8620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dirty="0">
              <a:solidFill>
                <a:schemeClr val="tx1"/>
              </a:solidFill>
              <a:latin typeface="Arial" panose="020B0604020202020204" pitchFamily="34" charset="0"/>
              <a:cs typeface="Arial" panose="020B0604020202020204" pitchFamily="34" charset="0"/>
            </a:rPr>
            <a:t># parent behaviors          </a:t>
          </a:r>
          <a:r>
            <a:rPr lang="en-US" sz="1600" dirty="0">
              <a:solidFill>
                <a:schemeClr val="tx1"/>
              </a:solidFill>
              <a:latin typeface="Arial" panose="020B0604020202020204" pitchFamily="34" charset="0"/>
              <a:cs typeface="Arial" panose="020B0604020202020204" pitchFamily="34" charset="0"/>
            </a:rPr>
            <a:t>(5’ child-led play)</a:t>
          </a:r>
        </a:p>
        <a:p xmlns:a="http://schemas.openxmlformats.org/drawingml/2006/main">
          <a:pPr algn="ctr"/>
          <a:endParaRPr lang="en-US" sz="2000"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0.31197</cdr:x>
      <cdr:y>0.89063</cdr:y>
    </cdr:from>
    <cdr:to>
      <cdr:x>0.87296</cdr:x>
      <cdr:y>0.95458</cdr:y>
    </cdr:to>
    <cdr:sp macro="" textlink="">
      <cdr:nvSpPr>
        <cdr:cNvPr id="11" name="TextBox 10"/>
        <cdr:cNvSpPr txBox="1"/>
      </cdr:nvSpPr>
      <cdr:spPr>
        <a:xfrm xmlns:a="http://schemas.openxmlformats.org/drawingml/2006/main">
          <a:off x="3803517" y="5143799"/>
          <a:ext cx="6839640" cy="369332"/>
        </a:xfrm>
        <a:prstGeom xmlns:a="http://schemas.openxmlformats.org/drawingml/2006/main" prst="rect">
          <a:avLst/>
        </a:prstGeom>
        <a:solidFill xmlns:a="http://schemas.openxmlformats.org/drawingml/2006/main">
          <a:schemeClr val="bg2">
            <a:lumMod val="90000"/>
          </a:schemeClr>
        </a:solidFill>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tx2"/>
              </a:solidFill>
            </a:rPr>
            <a:t>Labelled Praises             Behavior Descriptions               Reflections</a:t>
          </a:r>
        </a:p>
        <a:p xmlns:a="http://schemas.openxmlformats.org/drawingml/2006/main">
          <a:r>
            <a:rPr lang="en-US" sz="1800" dirty="0">
              <a:solidFill>
                <a:schemeClr val="tx2"/>
              </a:solidFill>
            </a:rPr>
            <a:t>                                             </a:t>
          </a:r>
        </a:p>
      </cdr:txBody>
    </cdr:sp>
  </cdr:relSizeAnchor>
  <cdr:relSizeAnchor xmlns:cdr="http://schemas.openxmlformats.org/drawingml/2006/chartDrawing">
    <cdr:from>
      <cdr:x>0.48461</cdr:x>
      <cdr:y>0.08143</cdr:y>
    </cdr:from>
    <cdr:to>
      <cdr:x>0.48461</cdr:x>
      <cdr:y>0.8486</cdr:y>
    </cdr:to>
    <cdr:cxnSp macro="">
      <cdr:nvCxnSpPr>
        <cdr:cNvPr id="15" name="Straight Connector 14">
          <a:extLst xmlns:a="http://schemas.openxmlformats.org/drawingml/2006/main">
            <a:ext uri="{FF2B5EF4-FFF2-40B4-BE49-F238E27FC236}">
              <a16:creationId xmlns:a16="http://schemas.microsoft.com/office/drawing/2014/main" id="{D7754788-8481-48E5-BC50-D2EDEF28F6CF}"/>
            </a:ext>
          </a:extLst>
        </cdr:cNvPr>
        <cdr:cNvCxnSpPr/>
      </cdr:nvCxnSpPr>
      <cdr:spPr>
        <a:xfrm xmlns:a="http://schemas.openxmlformats.org/drawingml/2006/main" flipV="1">
          <a:off x="5908305" y="470306"/>
          <a:ext cx="0" cy="4430751"/>
        </a:xfrm>
        <a:prstGeom xmlns:a="http://schemas.openxmlformats.org/drawingml/2006/main" prst="line">
          <a:avLst/>
        </a:prstGeom>
        <a:ln xmlns:a="http://schemas.openxmlformats.org/drawingml/2006/main">
          <a:prstDash val="sysDot"/>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0.67392</cdr:x>
      <cdr:y>0.07982</cdr:y>
    </cdr:from>
    <cdr:to>
      <cdr:x>0.67392</cdr:x>
      <cdr:y>0.8486</cdr:y>
    </cdr:to>
    <cdr:cxnSp macro="">
      <cdr:nvCxnSpPr>
        <cdr:cNvPr id="23" name="Straight Connector 22">
          <a:extLst xmlns:a="http://schemas.openxmlformats.org/drawingml/2006/main">
            <a:ext uri="{FF2B5EF4-FFF2-40B4-BE49-F238E27FC236}">
              <a16:creationId xmlns:a16="http://schemas.microsoft.com/office/drawing/2014/main" id="{7A50461B-D1D8-430A-9DD6-B1DCE748329B}"/>
            </a:ext>
          </a:extLst>
        </cdr:cNvPr>
        <cdr:cNvCxnSpPr/>
      </cdr:nvCxnSpPr>
      <cdr:spPr>
        <a:xfrm xmlns:a="http://schemas.openxmlformats.org/drawingml/2006/main" flipV="1">
          <a:off x="8216427" y="460976"/>
          <a:ext cx="0" cy="4440081"/>
        </a:xfrm>
        <a:prstGeom xmlns:a="http://schemas.openxmlformats.org/drawingml/2006/main" prst="line">
          <a:avLst/>
        </a:prstGeom>
        <a:ln xmlns:a="http://schemas.openxmlformats.org/drawingml/2006/main">
          <a:prstDash val="sysDot"/>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0.00967</cdr:x>
      <cdr:y>0.92658</cdr:y>
    </cdr:from>
    <cdr:to>
      <cdr:x>0.16942</cdr:x>
      <cdr:y>0.99158</cdr:y>
    </cdr:to>
    <cdr:sp macro="" textlink="">
      <cdr:nvSpPr>
        <cdr:cNvPr id="2" name="TextBox 1">
          <a:extLst xmlns:a="http://schemas.openxmlformats.org/drawingml/2006/main">
            <a:ext uri="{FF2B5EF4-FFF2-40B4-BE49-F238E27FC236}">
              <a16:creationId xmlns:a16="http://schemas.microsoft.com/office/drawing/2014/main" id="{28AB3986-06BB-0BD1-6D4A-C7E786323E35}"/>
            </a:ext>
          </a:extLst>
        </cdr:cNvPr>
        <cdr:cNvSpPr txBox="1"/>
      </cdr:nvSpPr>
      <cdr:spPr>
        <a:xfrm xmlns:a="http://schemas.openxmlformats.org/drawingml/2006/main">
          <a:off x="117923" y="5351412"/>
          <a:ext cx="1947634" cy="375395"/>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Skowron et al., 2024, JCCP</a:t>
          </a: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0.31987</cdr:x>
      <cdr:y>0.88941</cdr:y>
    </cdr:from>
    <cdr:to>
      <cdr:x>0.68013</cdr:x>
      <cdr:y>0.97293</cdr:y>
    </cdr:to>
    <cdr:sp macro="" textlink="">
      <cdr:nvSpPr>
        <cdr:cNvPr id="3" name="TextBox 2"/>
        <cdr:cNvSpPr txBox="1"/>
      </cdr:nvSpPr>
      <cdr:spPr>
        <a:xfrm xmlns:a="http://schemas.openxmlformats.org/drawingml/2006/main">
          <a:off x="3567761" y="4810869"/>
          <a:ext cx="4018147" cy="451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dirty="0">
              <a:solidFill>
                <a:schemeClr val="tx2"/>
              </a:solidFill>
            </a:rPr>
            <a:t>All “Don’t” Skills </a:t>
          </a:r>
        </a:p>
      </cdr:txBody>
    </cdr:sp>
  </cdr:relSizeAnchor>
  <cdr:relSizeAnchor xmlns:cdr="http://schemas.openxmlformats.org/drawingml/2006/chartDrawing">
    <cdr:from>
      <cdr:x>0.00652</cdr:x>
      <cdr:y>0.65968</cdr:y>
    </cdr:from>
    <cdr:to>
      <cdr:x>0.15902</cdr:x>
      <cdr:y>0.93469</cdr:y>
    </cdr:to>
    <cdr:pic>
      <cdr:nvPicPr>
        <cdr:cNvPr id="2" name="chart">
          <a:extLst xmlns:a="http://schemas.openxmlformats.org/drawingml/2006/main">
            <a:ext uri="{FF2B5EF4-FFF2-40B4-BE49-F238E27FC236}">
              <a16:creationId xmlns:a16="http://schemas.microsoft.com/office/drawing/2014/main" id="{3FB0D232-4EC9-4F0F-BBF2-8FBED793EA3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2737" y="3568214"/>
          <a:ext cx="1700935" cy="1487542"/>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0.54006</cdr:x>
      <cdr:y>0.55804</cdr:y>
    </cdr:from>
    <cdr:to>
      <cdr:x>0.9184</cdr:x>
      <cdr:y>0.71717</cdr:y>
    </cdr:to>
    <cdr:sp macro="" textlink="">
      <cdr:nvSpPr>
        <cdr:cNvPr id="2" name="TextBox 1"/>
        <cdr:cNvSpPr txBox="1"/>
      </cdr:nvSpPr>
      <cdr:spPr>
        <a:xfrm xmlns:a="http://schemas.openxmlformats.org/drawingml/2006/main" rot="328564">
          <a:off x="5530024" y="2941395"/>
          <a:ext cx="3874157" cy="838769"/>
        </a:xfrm>
        <a:prstGeom xmlns:a="http://schemas.openxmlformats.org/drawingml/2006/main" prst="rect">
          <a:avLst/>
        </a:prstGeom>
        <a:solidFill xmlns:a="http://schemas.openxmlformats.org/drawingml/2006/main">
          <a:schemeClr val="accent1">
            <a:lumMod val="20000"/>
            <a:lumOff val="80000"/>
          </a:schemeClr>
        </a:solidFill>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pPr algn="ctr"/>
          <a:r>
            <a:rPr lang="en-US" sz="2400" dirty="0"/>
            <a:t>Reduced Emotional Control Problems</a:t>
          </a:r>
        </a:p>
      </cdr:txBody>
    </cdr:sp>
  </cdr:relSizeAnchor>
  <cdr:relSizeAnchor xmlns:cdr="http://schemas.openxmlformats.org/drawingml/2006/chartDrawing">
    <cdr:from>
      <cdr:x>0.40444</cdr:x>
      <cdr:y>0.58894</cdr:y>
    </cdr:from>
    <cdr:to>
      <cdr:x>0.54102</cdr:x>
      <cdr:y>0.58894</cdr:y>
    </cdr:to>
    <cdr:cxnSp macro="">
      <cdr:nvCxnSpPr>
        <cdr:cNvPr id="4" name="Straight Arrow Connector 3">
          <a:extLst xmlns:a="http://schemas.openxmlformats.org/drawingml/2006/main">
            <a:ext uri="{FF2B5EF4-FFF2-40B4-BE49-F238E27FC236}">
              <a16:creationId xmlns:a16="http://schemas.microsoft.com/office/drawing/2014/main" id="{3FA9422C-F601-4AFC-AF4B-22CC9893EDD7}"/>
            </a:ext>
          </a:extLst>
        </cdr:cNvPr>
        <cdr:cNvCxnSpPr/>
      </cdr:nvCxnSpPr>
      <cdr:spPr>
        <a:xfrm xmlns:a="http://schemas.openxmlformats.org/drawingml/2006/main" flipH="1">
          <a:off x="4141386" y="3104261"/>
          <a:ext cx="1398494"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0.07572</cdr:x>
      <cdr:y>0.18283</cdr:y>
    </cdr:from>
    <cdr:to>
      <cdr:x>0.12191</cdr:x>
      <cdr:y>0.77996</cdr:y>
    </cdr:to>
    <cdr:sp macro="" textlink="">
      <cdr:nvSpPr>
        <cdr:cNvPr id="3" name="TextBox 2"/>
        <cdr:cNvSpPr txBox="1"/>
      </cdr:nvSpPr>
      <cdr:spPr>
        <a:xfrm xmlns:a="http://schemas.openxmlformats.org/drawingml/2006/main" rot="16200000">
          <a:off x="-572013" y="2344427"/>
          <a:ext cx="3207130" cy="4821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solidFill>
                <a:schemeClr val="tx1"/>
              </a:solidFill>
              <a:latin typeface="Arial" panose="020B0604020202020204" pitchFamily="34" charset="0"/>
              <a:cs typeface="Arial" panose="020B0604020202020204" pitchFamily="34" charset="0"/>
            </a:rPr>
            <a:t>ECBI Intensity (T-scores)</a:t>
          </a:r>
        </a:p>
      </cdr:txBody>
    </cdr:sp>
  </cdr:relSizeAnchor>
  <cdr:relSizeAnchor xmlns:cdr="http://schemas.openxmlformats.org/drawingml/2006/chartDrawing">
    <cdr:from>
      <cdr:x>0.43356</cdr:x>
      <cdr:y>0.20239</cdr:y>
    </cdr:from>
    <cdr:to>
      <cdr:x>0.52316</cdr:x>
      <cdr:y>0.32835</cdr:y>
    </cdr:to>
    <cdr:pic>
      <cdr:nvPicPr>
        <cdr:cNvPr id="2" name="Picture 1">
          <a:extLst xmlns:a="http://schemas.openxmlformats.org/drawingml/2006/main">
            <a:ext uri="{FF2B5EF4-FFF2-40B4-BE49-F238E27FC236}">
              <a16:creationId xmlns:a16="http://schemas.microsoft.com/office/drawing/2014/main" id="{BA801D8D-87CD-9B34-4F76-E0826A499C2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526057" y="1087014"/>
          <a:ext cx="935421" cy="676510"/>
        </a:xfrm>
        <a:prstGeom xmlns:a="http://schemas.openxmlformats.org/drawingml/2006/main" prst="rect">
          <a:avLst/>
        </a:prstGeom>
      </cdr:spPr>
    </cdr:pic>
  </cdr:relSizeAnchor>
  <cdr:relSizeAnchor xmlns:cdr="http://schemas.openxmlformats.org/drawingml/2006/chartDrawing">
    <cdr:from>
      <cdr:x>0.81298</cdr:x>
      <cdr:y>0.08334</cdr:y>
    </cdr:from>
    <cdr:to>
      <cdr:x>1</cdr:x>
      <cdr:y>0.51778</cdr:y>
    </cdr:to>
    <cdr:pic>
      <cdr:nvPicPr>
        <cdr:cNvPr id="4" name="chart">
          <a:extLst xmlns:a="http://schemas.openxmlformats.org/drawingml/2006/main">
            <a:ext uri="{FF2B5EF4-FFF2-40B4-BE49-F238E27FC236}">
              <a16:creationId xmlns:a16="http://schemas.microsoft.com/office/drawing/2014/main" id="{56C03AFF-451A-E2C2-553E-133A503B119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9174906" y="447621"/>
          <a:ext cx="2110619" cy="2333338"/>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0.07572</cdr:x>
      <cdr:y>0.18283</cdr:y>
    </cdr:from>
    <cdr:to>
      <cdr:x>0.12191</cdr:x>
      <cdr:y>0.77996</cdr:y>
    </cdr:to>
    <cdr:sp macro="" textlink="">
      <cdr:nvSpPr>
        <cdr:cNvPr id="3" name="TextBox 2"/>
        <cdr:cNvSpPr txBox="1"/>
      </cdr:nvSpPr>
      <cdr:spPr>
        <a:xfrm xmlns:a="http://schemas.openxmlformats.org/drawingml/2006/main" rot="16200000">
          <a:off x="-572013" y="2344427"/>
          <a:ext cx="3207130" cy="4821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solidFill>
                <a:schemeClr val="tx1"/>
              </a:solidFill>
              <a:latin typeface="Arial" panose="020B0604020202020204" pitchFamily="34" charset="0"/>
              <a:cs typeface="Arial" panose="020B0604020202020204" pitchFamily="34" charset="0"/>
            </a:rPr>
            <a:t>ECBI Problem (T-scores)</a:t>
          </a:r>
        </a:p>
      </cdr:txBody>
    </cdr:sp>
  </cdr:relSizeAnchor>
  <cdr:relSizeAnchor xmlns:cdr="http://schemas.openxmlformats.org/drawingml/2006/chartDrawing">
    <cdr:from>
      <cdr:x>0.42617</cdr:x>
      <cdr:y>0.2468</cdr:y>
    </cdr:from>
    <cdr:to>
      <cdr:x>0.51577</cdr:x>
      <cdr:y>0.37276</cdr:y>
    </cdr:to>
    <cdr:pic>
      <cdr:nvPicPr>
        <cdr:cNvPr id="2" name="Picture 1">
          <a:extLst xmlns:a="http://schemas.openxmlformats.org/drawingml/2006/main">
            <a:ext uri="{FF2B5EF4-FFF2-40B4-BE49-F238E27FC236}">
              <a16:creationId xmlns:a16="http://schemas.microsoft.com/office/drawing/2014/main" id="{42393CE3-1808-C994-535A-CCD7B0B91CD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448930" y="1325563"/>
          <a:ext cx="935421" cy="676510"/>
        </a:xfrm>
        <a:prstGeom xmlns:a="http://schemas.openxmlformats.org/drawingml/2006/main" prst="rect">
          <a:avLst/>
        </a:prstGeom>
      </cdr:spPr>
    </cdr:pic>
  </cdr:relSizeAnchor>
  <cdr:relSizeAnchor xmlns:cdr="http://schemas.openxmlformats.org/drawingml/2006/chartDrawing">
    <cdr:from>
      <cdr:x>0.79471</cdr:x>
      <cdr:y>0</cdr:y>
    </cdr:from>
    <cdr:to>
      <cdr:x>1</cdr:x>
      <cdr:y>0.39902</cdr:y>
    </cdr:to>
    <cdr:pic>
      <cdr:nvPicPr>
        <cdr:cNvPr id="5" name="Picture 4" descr="A group of boys standing in a playground&#10;&#10;Description automatically generated">
          <a:extLst xmlns:a="http://schemas.openxmlformats.org/drawingml/2006/main">
            <a:ext uri="{FF2B5EF4-FFF2-40B4-BE49-F238E27FC236}">
              <a16:creationId xmlns:a16="http://schemas.microsoft.com/office/drawing/2014/main" id="{C81014C9-B149-2711-A205-5332E33885B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8296275" y="-1179610"/>
          <a:ext cx="2143125" cy="2143125"/>
        </a:xfrm>
        <a:prstGeom xmlns:a="http://schemas.openxmlformats.org/drawingml/2006/main" prst="rect">
          <a:avLst/>
        </a:prstGeom>
      </cdr:spPr>
    </cdr:pic>
  </cdr:relSizeAnchor>
</c:userShapes>
</file>

<file path=ppt/drawings/drawing7.xml><?xml version="1.0" encoding="utf-8"?>
<c:userShapes xmlns:c="http://schemas.openxmlformats.org/drawingml/2006/chart">
  <cdr:relSizeAnchor xmlns:cdr="http://schemas.openxmlformats.org/drawingml/2006/chartDrawing">
    <cdr:from>
      <cdr:x>0.07572</cdr:x>
      <cdr:y>0.18283</cdr:y>
    </cdr:from>
    <cdr:to>
      <cdr:x>0.12191</cdr:x>
      <cdr:y>0.77996</cdr:y>
    </cdr:to>
    <cdr:sp macro="" textlink="">
      <cdr:nvSpPr>
        <cdr:cNvPr id="3" name="TextBox 2"/>
        <cdr:cNvSpPr txBox="1"/>
      </cdr:nvSpPr>
      <cdr:spPr>
        <a:xfrm xmlns:a="http://schemas.openxmlformats.org/drawingml/2006/main" rot="16200000">
          <a:off x="-572013" y="2344427"/>
          <a:ext cx="3207130" cy="4821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solidFill>
                <a:schemeClr val="tx1"/>
              </a:solidFill>
              <a:latin typeface="Arial" panose="020B0604020202020204" pitchFamily="34" charset="0"/>
              <a:cs typeface="Arial" panose="020B0604020202020204" pitchFamily="34" charset="0"/>
            </a:rPr>
            <a:t>Proportion Direct Commands </a:t>
          </a:r>
        </a:p>
      </cdr:txBody>
    </cdr:sp>
  </cdr:relSizeAnchor>
</c:userShapes>
</file>

<file path=ppt/drawings/drawing8.xml><?xml version="1.0" encoding="utf-8"?>
<c:userShapes xmlns:c="http://schemas.openxmlformats.org/drawingml/2006/chart">
  <cdr:relSizeAnchor xmlns:cdr="http://schemas.openxmlformats.org/drawingml/2006/chartDrawing">
    <cdr:from>
      <cdr:x>0.03992</cdr:x>
      <cdr:y>0.17887</cdr:y>
    </cdr:from>
    <cdr:to>
      <cdr:x>0.11906</cdr:x>
      <cdr:y>0.776</cdr:y>
    </cdr:to>
    <cdr:sp macro="" textlink="">
      <cdr:nvSpPr>
        <cdr:cNvPr id="3" name="TextBox 2"/>
        <cdr:cNvSpPr txBox="1"/>
      </cdr:nvSpPr>
      <cdr:spPr>
        <a:xfrm xmlns:a="http://schemas.openxmlformats.org/drawingml/2006/main" rot="16200000">
          <a:off x="-706467" y="2117694"/>
          <a:ext cx="3207131" cy="8931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a:solidFill>
                <a:schemeClr val="tx1"/>
              </a:solidFill>
              <a:latin typeface="Arial" panose="020B0604020202020204" pitchFamily="34" charset="0"/>
              <a:cs typeface="Arial" panose="020B0604020202020204" pitchFamily="34" charset="0"/>
            </a:rPr>
            <a:t>DPICS-coded Prop. Commands Complied With</a:t>
          </a:r>
        </a:p>
      </cdr:txBody>
    </cdr:sp>
  </cdr:relSizeAnchor>
  <cdr:relSizeAnchor xmlns:cdr="http://schemas.openxmlformats.org/drawingml/2006/chartDrawing">
    <cdr:from>
      <cdr:x>0.81298</cdr:x>
      <cdr:y>0.08334</cdr:y>
    </cdr:from>
    <cdr:to>
      <cdr:x>1</cdr:x>
      <cdr:y>0.51778</cdr:y>
    </cdr:to>
    <cdr:pic>
      <cdr:nvPicPr>
        <cdr:cNvPr id="4" name="chart">
          <a:extLst xmlns:a="http://schemas.openxmlformats.org/drawingml/2006/main">
            <a:ext uri="{FF2B5EF4-FFF2-40B4-BE49-F238E27FC236}">
              <a16:creationId xmlns:a16="http://schemas.microsoft.com/office/drawing/2014/main" id="{56C03AFF-451A-E2C2-553E-133A503B119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174906" y="447621"/>
          <a:ext cx="2110619" cy="2333338"/>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386953D8-0E80-48A2-8FA2-A5B182248E1C}" type="datetimeFigureOut">
              <a:rPr lang="en-US" smtClean="0"/>
              <a:t>11/18/2024</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74FDA236-7EC1-4BA1-A64C-70172B6433D3}" type="slidenum">
              <a:rPr lang="en-US" smtClean="0"/>
              <a:t>‹#›</a:t>
            </a:fld>
            <a:endParaRPr lang="en-US"/>
          </a:p>
        </p:txBody>
      </p:sp>
    </p:spTree>
    <p:extLst>
      <p:ext uri="{BB962C8B-B14F-4D97-AF65-F5344CB8AC3E}">
        <p14:creationId xmlns:p14="http://schemas.microsoft.com/office/powerpoint/2010/main" val="3472522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2T19:01:42.725"/>
    </inkml:context>
    <inkml:brush xml:id="br0">
      <inkml:brushProperty name="width" value="0.05" units="cm"/>
      <inkml:brushProperty name="height" value="0.05" units="cm"/>
      <inkml:brushProperty name="color" value="#E71224"/>
    </inkml:brush>
  </inkml:definitions>
  <inkml:trace contextRef="#ctx0" brushRef="#br0">0 0 24575,'85'67'0,"122"125"0,56 95 0,-50-51 0,-47-57 0,166 168 0,425 452 0,-671-702 0,-35-41 0,58 82 0,-64-77 0,2-3 0,87 83 0,-115-122 0,119 129 0,51 50 0,-140-148-1365,-32-28-5461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2T19:01:47.009"/>
    </inkml:context>
    <inkml:brush xml:id="br0">
      <inkml:brushProperty name="width" value="0.05" units="cm"/>
      <inkml:brushProperty name="height" value="0.05" units="cm"/>
      <inkml:brushProperty name="color" value="#E71224"/>
    </inkml:brush>
  </inkml:definitions>
  <inkml:trace contextRef="#ctx0" brushRef="#br0">2579 0 24575,'-300'228'0,"238"-178"0,-160 140-661,-293 322 0,-138 272 946,546-653 373,49-64-468,-95 147-1,105-140-189,-4-2 0,-73 79 0,21-27 0,-45 76 0,133-180-1365,1-2-5461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8141DA1C-28F5-4E6B-BCD6-AC11BDC040A2}" type="datetimeFigureOut">
              <a:rPr lang="en-US" smtClean="0"/>
              <a:t>11/18/2024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61D7F2E-2AFF-4B7D-B5F7-DC5EFD3D6D21}" type="slidenum">
              <a:rPr lang="en-US" smtClean="0"/>
              <a:t>‹#›</a:t>
            </a:fld>
            <a:endParaRPr lang="en-US"/>
          </a:p>
        </p:txBody>
      </p:sp>
    </p:spTree>
    <p:extLst>
      <p:ext uri="{BB962C8B-B14F-4D97-AF65-F5344CB8AC3E}">
        <p14:creationId xmlns:p14="http://schemas.microsoft.com/office/powerpoint/2010/main" val="281262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ciencedirect.com/topics/neuroscience/neural-network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i.org/10.1017/s095457942100003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doi.org/10.1037/ccp0000859"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doi.org/10.1017/s095457942100003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a:t>
            </a:r>
            <a:r>
              <a:rPr lang="en-US" dirty="0" err="1"/>
              <a:t>you’s</a:t>
            </a:r>
            <a:r>
              <a:rPr lang="en-US" dirty="0"/>
              <a:t> for the invitation: Erika Lunkenheimer and conference sponsors</a:t>
            </a:r>
          </a:p>
          <a:p>
            <a:r>
              <a:rPr lang="en-US" dirty="0"/>
              <a:t> </a:t>
            </a:r>
            <a:endParaRPr lang="en-US" b="0" dirty="0"/>
          </a:p>
          <a:p>
            <a:r>
              <a:rPr lang="en-US" sz="1800" dirty="0">
                <a:effectLst/>
                <a:latin typeface="Calibri" panose="020F0502020204030204" pitchFamily="34" charset="0"/>
                <a:ea typeface="Calibri" panose="020F0502020204030204" pitchFamily="34" charset="0"/>
              </a:rPr>
              <a:t>research was funded by the National Institutes of Health through National Institute on Drug Abuse Grant R01-DA036533</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897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OTcabc3928.I"/>
              </a:rPr>
              <a:t>Note</a:t>
            </a:r>
            <a:r>
              <a:rPr lang="en-US" sz="1800" b="0" i="0" u="none" strike="noStrike" baseline="0" dirty="0">
                <a:latin typeface="AdvOT0e40dc65"/>
              </a:rPr>
              <a:t>. Each arrow indicates that how the momentary level of one variable (pos parenting) is associated with the momentary change of another variable (physiology - end of arrow). Solid lines represent statistically significant </a:t>
            </a:r>
            <a:r>
              <a:rPr lang="fr-FR" sz="1800" b="0" i="0" u="none" strike="noStrike" baseline="0" dirty="0">
                <a:latin typeface="AdvOT0e40dc65"/>
              </a:rPr>
              <a:t>associations. </a:t>
            </a:r>
            <a:r>
              <a:rPr lang="fr-FR" sz="1800" b="0" i="0" u="none" strike="noStrike" baseline="0" dirty="0">
                <a:latin typeface="AdvOT8608a8d1"/>
              </a:rPr>
              <a:t>* </a:t>
            </a:r>
            <a:r>
              <a:rPr lang="fr-FR" sz="1800" b="0" i="0" u="none" strike="noStrike" baseline="0" dirty="0">
                <a:latin typeface="AdvOTcabc3928.I"/>
              </a:rPr>
              <a:t>p </a:t>
            </a:r>
            <a:r>
              <a:rPr lang="fr-FR" sz="1800" b="0" i="0" u="none" strike="noStrike" baseline="0" dirty="0">
                <a:latin typeface="AdvOT8608a8d1"/>
              </a:rPr>
              <a:t>&lt; </a:t>
            </a:r>
            <a:r>
              <a:rPr lang="fr-FR" sz="1800" b="0" i="0" u="none" strike="noStrike" baseline="0" dirty="0">
                <a:latin typeface="AdvOT0e40dc65"/>
              </a:rPr>
              <a:t>.05, </a:t>
            </a:r>
            <a:r>
              <a:rPr lang="fr-FR" sz="1800" b="0" i="0" u="none" strike="noStrike" baseline="0" dirty="0">
                <a:latin typeface="AdvOT8608a8d1"/>
              </a:rPr>
              <a:t>** </a:t>
            </a:r>
            <a:r>
              <a:rPr lang="fr-FR" sz="1800" b="0" i="0" u="none" strike="noStrike" baseline="0" dirty="0">
                <a:latin typeface="AdvOTcabc3928.I"/>
              </a:rPr>
              <a:t>p </a:t>
            </a:r>
            <a:r>
              <a:rPr lang="fr-FR" sz="1800" b="0" i="0" u="none" strike="noStrike" baseline="0" dirty="0">
                <a:latin typeface="AdvOT8608a8d1"/>
              </a:rPr>
              <a:t>&lt; </a:t>
            </a:r>
            <a:r>
              <a:rPr lang="fr-FR" sz="1800" b="0" i="0" u="none" strike="noStrike" baseline="0" dirty="0">
                <a:latin typeface="AdvOT0e40dc65"/>
              </a:rPr>
              <a:t>.01, </a:t>
            </a:r>
            <a:r>
              <a:rPr lang="fr-FR" sz="1800" b="0" i="0" u="none" strike="noStrike" baseline="0" dirty="0">
                <a:latin typeface="AdvOT8608a8d1"/>
              </a:rPr>
              <a:t>** </a:t>
            </a:r>
            <a:r>
              <a:rPr lang="fr-FR" sz="1800" b="0" i="0" u="none" strike="noStrike" baseline="0" dirty="0">
                <a:latin typeface="AdvOTcabc3928.I"/>
              </a:rPr>
              <a:t>p </a:t>
            </a:r>
            <a:r>
              <a:rPr lang="fr-FR" sz="1800" b="0" i="0" u="none" strike="noStrike" baseline="0" dirty="0">
                <a:latin typeface="AdvOT8608a8d1"/>
              </a:rPr>
              <a:t>&lt; </a:t>
            </a:r>
            <a:r>
              <a:rPr lang="fr-FR" sz="1800" b="0" i="0" u="none" strike="noStrike" baseline="0" dirty="0">
                <a:latin typeface="AdvOT0e40dc65"/>
              </a:rPr>
              <a:t>.001.</a:t>
            </a:r>
          </a:p>
          <a:p>
            <a:pPr algn="l"/>
            <a:endParaRPr lang="fr-FR" sz="1800" b="0" i="0" u="none" strike="noStrike" baseline="0" dirty="0">
              <a:latin typeface="AdvOT0e40dc65"/>
            </a:endParaRPr>
          </a:p>
          <a:p>
            <a:pPr algn="l"/>
            <a:r>
              <a:rPr lang="en-US" sz="1800" b="1" i="0" u="sng" strike="noStrike" baseline="0" dirty="0">
                <a:solidFill>
                  <a:srgbClr val="000000"/>
                </a:solidFill>
                <a:latin typeface="AdvOT1ef757c0"/>
              </a:rPr>
              <a:t>EXPLAIN</a:t>
            </a:r>
            <a:r>
              <a:rPr lang="en-US" sz="1800" b="0" i="0" u="none" strike="noStrike" baseline="0" dirty="0">
                <a:solidFill>
                  <a:srgbClr val="000000"/>
                </a:solidFill>
                <a:latin typeface="AdvOT1ef757c0"/>
              </a:rPr>
              <a:t>: consistent with hypothesized negative feedback loop, at moments when parents displayed more frequent positive behaviors, their IBI values tended to decrease (</a:t>
            </a:r>
            <a:r>
              <a:rPr lang="en-US" sz="1800" b="0" i="0" u="none" strike="noStrike" baseline="0" dirty="0">
                <a:solidFill>
                  <a:srgbClr val="000000"/>
                </a:solidFill>
                <a:latin typeface="AdvOTa1b8d78f.I+03"/>
              </a:rPr>
              <a:t>γ</a:t>
            </a:r>
            <a:r>
              <a:rPr lang="en-US" sz="1800" b="0" i="0" u="none" strike="noStrike" baseline="0" dirty="0">
                <a:solidFill>
                  <a:srgbClr val="000000"/>
                </a:solidFill>
                <a:latin typeface="AdvOT7d6df7ab.I"/>
              </a:rPr>
              <a:t>c</a:t>
            </a:r>
            <a:r>
              <a:rPr lang="en-US" sz="1800" b="0" i="0" u="none" strike="noStrike" baseline="0" dirty="0">
                <a:solidFill>
                  <a:srgbClr val="000000"/>
                </a:solidFill>
                <a:latin typeface="AdvOT1ef757c0"/>
              </a:rPr>
              <a:t>10 </a:t>
            </a:r>
            <a:r>
              <a:rPr lang="en-US" sz="1800" b="0" i="0" u="none" strike="noStrike" baseline="0" dirty="0">
                <a:solidFill>
                  <a:srgbClr val="000000"/>
                </a:solidFill>
                <a:latin typeface="AdvOT8608a8d1"/>
              </a:rPr>
              <a:t>= </a:t>
            </a:r>
            <a:r>
              <a:rPr lang="en-US" sz="1800" b="0" i="0" u="none" strike="noStrike" baseline="0" dirty="0">
                <a:solidFill>
                  <a:srgbClr val="000000"/>
                </a:solidFill>
                <a:latin typeface="AdvOT8608a8d1+22"/>
              </a:rPr>
              <a:t>−</a:t>
            </a:r>
            <a:r>
              <a:rPr lang="en-US" sz="1800" b="0" i="0" u="none" strike="noStrike" baseline="0" dirty="0">
                <a:solidFill>
                  <a:srgbClr val="000000"/>
                </a:solidFill>
                <a:latin typeface="AdvOT1ef757c0"/>
              </a:rPr>
              <a:t>0.0014, </a:t>
            </a:r>
            <a:r>
              <a:rPr lang="en-US" sz="1800" b="0" i="0" u="none" strike="noStrike" baseline="0" dirty="0">
                <a:solidFill>
                  <a:srgbClr val="000000"/>
                </a:solidFill>
                <a:latin typeface="AdvOT7d6df7ab.I"/>
              </a:rPr>
              <a:t>SE </a:t>
            </a:r>
            <a:r>
              <a:rPr lang="en-US" sz="1800" b="0" i="0" u="none" strike="noStrike" baseline="0" dirty="0">
                <a:solidFill>
                  <a:srgbClr val="000000"/>
                </a:solidFill>
                <a:latin typeface="AdvOT8608a8d1"/>
              </a:rPr>
              <a:t>= </a:t>
            </a:r>
            <a:r>
              <a:rPr lang="en-US" sz="1800" b="0" i="0" u="none" strike="noStrike" baseline="0" dirty="0">
                <a:solidFill>
                  <a:srgbClr val="000000"/>
                </a:solidFill>
                <a:latin typeface="AdvOT1ef757c0"/>
              </a:rPr>
              <a:t>0.0005, </a:t>
            </a:r>
            <a:r>
              <a:rPr lang="en-US" sz="1800" b="0" i="0" u="none" strike="noStrike" baseline="0" dirty="0">
                <a:solidFill>
                  <a:srgbClr val="000000"/>
                </a:solidFill>
                <a:latin typeface="AdvOT7d6df7ab.I"/>
              </a:rPr>
              <a:t>p </a:t>
            </a:r>
            <a:r>
              <a:rPr lang="en-US" sz="1800" b="0" i="0" u="none" strike="noStrike" baseline="0" dirty="0">
                <a:solidFill>
                  <a:srgbClr val="000000"/>
                </a:solidFill>
                <a:latin typeface="AdvOT8608a8d1"/>
              </a:rPr>
              <a:t>= </a:t>
            </a:r>
            <a:r>
              <a:rPr lang="en-US" sz="1800" b="0" i="0" u="none" strike="noStrike" baseline="0" dirty="0">
                <a:solidFill>
                  <a:srgbClr val="000000"/>
                </a:solidFill>
                <a:latin typeface="AdvOT1ef757c0"/>
              </a:rPr>
              <a:t>.007), == momentary increases in cardiac arousal. In turn, greater cardiac arousal (i.e., shorter IBIs) relative to one</a:t>
            </a:r>
            <a:r>
              <a:rPr lang="en-US" sz="1800" b="0" i="0" u="none" strike="noStrike" baseline="0" dirty="0">
                <a:solidFill>
                  <a:srgbClr val="000000"/>
                </a:solidFill>
                <a:latin typeface="AdvOT1ef757c0+20"/>
              </a:rPr>
              <a:t>’</a:t>
            </a:r>
            <a:r>
              <a:rPr lang="en-US" sz="1800" b="0" i="0" u="none" strike="noStrike" baseline="0" dirty="0">
                <a:solidFill>
                  <a:srgbClr val="000000"/>
                </a:solidFill>
                <a:latin typeface="AdvOT1ef757c0"/>
              </a:rPr>
              <a:t>s task average predicted momentary </a:t>
            </a:r>
            <a:r>
              <a:rPr lang="en-US" sz="1800" b="0" i="0" u="sng" strike="noStrike" baseline="0" dirty="0">
                <a:solidFill>
                  <a:srgbClr val="000000"/>
                </a:solidFill>
                <a:latin typeface="AdvOT1ef757c0"/>
              </a:rPr>
              <a:t>decreases</a:t>
            </a:r>
            <a:r>
              <a:rPr lang="en-US" sz="1800" b="0" i="0" u="none" strike="noStrike" baseline="0" dirty="0">
                <a:solidFill>
                  <a:srgbClr val="000000"/>
                </a:solidFill>
                <a:latin typeface="AdvOT1ef757c0"/>
              </a:rPr>
              <a:t> in positive parenting behaviors</a:t>
            </a:r>
          </a:p>
          <a:p>
            <a:pPr algn="l"/>
            <a:endParaRPr lang="en-US" sz="1800" b="0" i="0" u="none" strike="noStrike" baseline="0" dirty="0">
              <a:solidFill>
                <a:srgbClr val="000000"/>
              </a:solidFill>
              <a:latin typeface="AdvOT1ef757c0"/>
            </a:endParaRPr>
          </a:p>
          <a:p>
            <a:pPr algn="l"/>
            <a:r>
              <a:rPr lang="en-US" sz="1800" b="0" i="0" u="none" strike="noStrike" baseline="0" dirty="0">
                <a:latin typeface="AdvOT1ef757c0"/>
              </a:rPr>
              <a:t>greater cardiac arousal at a given moment also associated with decreases in negative parenting behaviors (</a:t>
            </a:r>
            <a:r>
              <a:rPr lang="en-US" sz="1800" b="0" i="0" u="none" strike="noStrike" baseline="0" dirty="0" err="1">
                <a:latin typeface="AdvOTa1b8d78f.I+03"/>
              </a:rPr>
              <a:t>γ</a:t>
            </a:r>
            <a:r>
              <a:rPr lang="en-US" sz="1800" b="0" i="0" u="none" strike="noStrike" baseline="0" dirty="0" err="1">
                <a:latin typeface="AdvOT7d6df7ab.I"/>
              </a:rPr>
              <a:t>f</a:t>
            </a:r>
            <a:r>
              <a:rPr lang="en-US" sz="1800" b="0" i="0" u="none" strike="noStrike" baseline="0" dirty="0">
                <a:latin typeface="AdvOT7d6df7ab.I"/>
              </a:rPr>
              <a:t> </a:t>
            </a:r>
            <a:r>
              <a:rPr lang="en-US" sz="1800" b="0" i="0" u="none" strike="noStrike" baseline="0" dirty="0">
                <a:latin typeface="AdvOT1ef757c0"/>
              </a:rPr>
              <a:t>20 </a:t>
            </a:r>
            <a:r>
              <a:rPr lang="en-US" sz="1800" b="0" i="0" u="none" strike="noStrike" baseline="0" dirty="0">
                <a:latin typeface="AdvOT8608a8d1"/>
              </a:rPr>
              <a:t>= </a:t>
            </a:r>
            <a:r>
              <a:rPr lang="en-US" sz="1800" b="0" i="0" u="none" strike="noStrike" baseline="0" dirty="0">
                <a:latin typeface="AdvOT1ef757c0"/>
              </a:rPr>
              <a:t>0.0615, </a:t>
            </a:r>
            <a:r>
              <a:rPr lang="en-US" sz="1800" b="0" i="0" u="none" strike="noStrike" baseline="0" dirty="0">
                <a:latin typeface="AdvOT7d6df7ab.I"/>
              </a:rPr>
              <a:t>SE </a:t>
            </a:r>
            <a:r>
              <a:rPr lang="en-US" sz="1800" b="0" i="0" u="none" strike="noStrike" baseline="0" dirty="0">
                <a:latin typeface="AdvOT8608a8d1"/>
              </a:rPr>
              <a:t>= </a:t>
            </a:r>
            <a:r>
              <a:rPr lang="en-US" sz="1800" b="0" i="0" u="none" strike="noStrike" baseline="0" dirty="0">
                <a:latin typeface="AdvOT1ef757c0"/>
              </a:rPr>
              <a:t>0.0261, </a:t>
            </a:r>
            <a:r>
              <a:rPr lang="en-US" sz="1800" b="0" i="0" u="none" strike="noStrike" baseline="0" dirty="0">
                <a:latin typeface="AdvOT7d6df7ab.I"/>
              </a:rPr>
              <a:t>p </a:t>
            </a:r>
            <a:r>
              <a:rPr lang="en-US" sz="1800" b="0" i="0" u="none" strike="noStrike" baseline="0" dirty="0">
                <a:latin typeface="AdvOT8608a8d1"/>
              </a:rPr>
              <a:t>= </a:t>
            </a:r>
            <a:r>
              <a:rPr lang="en-US" sz="1800" b="0" i="0" u="none" strike="noStrike" baseline="0" dirty="0">
                <a:latin typeface="AdvOT1ef757c0"/>
              </a:rPr>
              <a:t>.02), </a:t>
            </a:r>
            <a:r>
              <a:rPr lang="en-US" sz="1800" b="0" i="1" u="none" strike="noStrike" baseline="0" dirty="0">
                <a:latin typeface="AdvOT1ef757c0"/>
              </a:rPr>
              <a:t>but negative parenting behaviors did not significantly predict momentary change in parents</a:t>
            </a:r>
            <a:r>
              <a:rPr lang="en-US" sz="1800" b="0" i="1" u="none" strike="noStrike" baseline="0" dirty="0">
                <a:latin typeface="AdvOT1ef757c0+20"/>
              </a:rPr>
              <a:t>’ </a:t>
            </a:r>
            <a:r>
              <a:rPr lang="en-US" sz="1800" b="0" i="1" u="none" strike="noStrike" baseline="0" dirty="0">
                <a:latin typeface="AdvOT1ef757c0"/>
              </a:rPr>
              <a:t>IBI</a:t>
            </a:r>
            <a:r>
              <a:rPr lang="en-US" sz="1800" b="0" i="0" u="none" strike="noStrike" baseline="0" dirty="0">
                <a:latin typeface="AdvOT1ef757c0"/>
              </a:rPr>
              <a:t> (</a:t>
            </a:r>
            <a:r>
              <a:rPr lang="en-US" sz="1800" b="0" i="0" u="none" strike="noStrike" baseline="0" dirty="0">
                <a:latin typeface="AdvOTa1b8d78f.I+03"/>
              </a:rPr>
              <a:t>γ</a:t>
            </a:r>
            <a:r>
              <a:rPr lang="en-US" sz="1800" b="0" i="0" u="none" strike="noStrike" baseline="0" dirty="0">
                <a:latin typeface="AdvOT7d6df7ab.I"/>
              </a:rPr>
              <a:t>c</a:t>
            </a:r>
            <a:r>
              <a:rPr lang="en-US" sz="1800" b="0" i="0" u="none" strike="noStrike" baseline="0" dirty="0">
                <a:latin typeface="AdvOT1ef757c0"/>
              </a:rPr>
              <a:t>20 </a:t>
            </a:r>
            <a:r>
              <a:rPr lang="en-US" sz="1800" b="0" i="0" u="none" strike="noStrike" baseline="0" dirty="0">
                <a:latin typeface="AdvOT8608a8d1"/>
              </a:rPr>
              <a:t>= </a:t>
            </a:r>
            <a:r>
              <a:rPr lang="en-US" sz="1800" b="0" i="0" u="none" strike="noStrike" baseline="0" dirty="0">
                <a:latin typeface="AdvOT8608a8d1+22"/>
              </a:rPr>
              <a:t>−</a:t>
            </a:r>
            <a:r>
              <a:rPr lang="en-US" sz="1800" b="0" i="0" u="none" strike="noStrike" baseline="0" dirty="0">
                <a:latin typeface="AdvOT1ef757c0"/>
              </a:rPr>
              <a:t>0.0005, </a:t>
            </a:r>
            <a:r>
              <a:rPr lang="en-US" sz="1800" b="0" i="0" u="none" strike="noStrike" baseline="0" dirty="0">
                <a:latin typeface="AdvOT7d6df7ab.I"/>
              </a:rPr>
              <a:t>SE </a:t>
            </a:r>
            <a:r>
              <a:rPr lang="en-US" sz="1800" b="0" i="0" u="none" strike="noStrike" baseline="0" dirty="0">
                <a:latin typeface="AdvOT8608a8d1"/>
              </a:rPr>
              <a:t>= </a:t>
            </a:r>
            <a:r>
              <a:rPr lang="en-US" sz="1800" b="0" i="0" u="none" strike="noStrike" baseline="0" dirty="0">
                <a:latin typeface="AdvOT1ef757c0"/>
              </a:rPr>
              <a:t>0.0002, </a:t>
            </a:r>
            <a:r>
              <a:rPr lang="en-US" sz="1800" b="0" i="0" u="none" strike="noStrike" baseline="0" dirty="0">
                <a:latin typeface="AdvOT7d6df7ab.I"/>
              </a:rPr>
              <a:t>p </a:t>
            </a:r>
            <a:r>
              <a:rPr lang="en-US" sz="1800" b="0" i="0" u="none" strike="noStrike" baseline="0" dirty="0">
                <a:latin typeface="AdvOT8608a8d1"/>
              </a:rPr>
              <a:t>= </a:t>
            </a:r>
            <a:r>
              <a:rPr lang="en-US" sz="1800" b="0" i="0" u="none" strike="noStrike" baseline="0" dirty="0">
                <a:latin typeface="AdvOT1ef757c0"/>
              </a:rPr>
              <a:t>.06).</a:t>
            </a:r>
          </a:p>
          <a:p>
            <a:pPr algn="l"/>
            <a:endParaRPr lang="en-US" sz="1800" b="0" i="0" u="none" strike="noStrike" baseline="0" dirty="0">
              <a:latin typeface="AdvOT1ef757c0"/>
            </a:endParaRPr>
          </a:p>
          <a:p>
            <a:pPr algn="l"/>
            <a:r>
              <a:rPr lang="en-US" sz="1800" b="1" i="0" u="sng" strike="noStrike" baseline="0" dirty="0">
                <a:latin typeface="AdvOT1ef757c0"/>
              </a:rPr>
              <a:t>To summarize</a:t>
            </a:r>
            <a:r>
              <a:rPr lang="en-US" sz="1800" b="0" i="0" u="none" strike="noStrike" baseline="0" dirty="0">
                <a:latin typeface="AdvOT1ef757c0"/>
              </a:rPr>
              <a:t>, based on the current DPICS coding of parenting behaviors – CW parents experienced increased cardiac arousal when they showed more positive parenting </a:t>
            </a:r>
            <a:r>
              <a:rPr lang="en-US" sz="1800" b="0" i="0" u="none" strike="noStrike" baseline="0" dirty="0" err="1">
                <a:latin typeface="AdvOT1ef757c0"/>
              </a:rPr>
              <a:t>behs</a:t>
            </a:r>
            <a:r>
              <a:rPr lang="en-US" sz="1800" b="0" i="0" u="none" strike="noStrike" baseline="0" dirty="0">
                <a:latin typeface="AdvOT1ef757c0"/>
              </a:rPr>
              <a:t> (PRIDE skills) toward their children. Heightened cardiac arousal in turn predicted decreases in </a:t>
            </a:r>
            <a:r>
              <a:rPr lang="en-US" sz="1800" b="0" i="0" u="sng" strike="noStrike" baseline="0" dirty="0">
                <a:latin typeface="AdvOT1ef757c0"/>
              </a:rPr>
              <a:t>both</a:t>
            </a:r>
            <a:r>
              <a:rPr lang="en-US" sz="1800" b="0" i="0" u="none" strike="noStrike" baseline="0" dirty="0">
                <a:latin typeface="AdvOT1ef757c0"/>
              </a:rPr>
              <a:t> positive and negative verbal engagement </a:t>
            </a:r>
            <a:r>
              <a:rPr lang="en-US" sz="1800" b="0" i="0" u="none" strike="noStrike" baseline="0" dirty="0">
                <a:latin typeface="AdvOT1ef757c0"/>
                <a:sym typeface="Wingdings" panose="05000000000000000000" pitchFamily="2" charset="2"/>
              </a:rPr>
              <a:t> withdrawal…?</a:t>
            </a:r>
            <a:endParaRPr lang="fr-FR" sz="1800" b="0" i="0" u="none" strike="noStrike" baseline="0" dirty="0">
              <a:latin typeface="AdvOT0e40dc65"/>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037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AdvOTa42dc7d3.B"/>
              </a:rPr>
              <a:t>Figure 2. Another way to present same information in previous slide.</a:t>
            </a:r>
          </a:p>
          <a:p>
            <a:pPr algn="l"/>
            <a:r>
              <a:rPr lang="en-US" sz="1200" b="0" i="0" u="none" strike="noStrike" baseline="0" dirty="0">
                <a:latin typeface="AdvOT0e40dc65"/>
              </a:rPr>
              <a:t>The dynamic associations between parents</a:t>
            </a:r>
            <a:r>
              <a:rPr lang="en-US" sz="1200" b="0" i="0" u="none" strike="noStrike" baseline="0" dirty="0">
                <a:latin typeface="AdvOT0e40dc65+20"/>
              </a:rPr>
              <a:t>’ </a:t>
            </a:r>
            <a:r>
              <a:rPr lang="en-US" sz="1200" b="0" i="0" u="none" strike="noStrike" baseline="0" dirty="0">
                <a:latin typeface="AdvOT0e40dc65"/>
              </a:rPr>
              <a:t>IBI and the local density of positive or negative parenting behaviors. </a:t>
            </a:r>
          </a:p>
          <a:p>
            <a:pPr algn="l"/>
            <a:r>
              <a:rPr lang="en-US" sz="1200" b="1" i="0" u="sng" strike="noStrike" baseline="0" dirty="0">
                <a:latin typeface="AdvOT1ef757c0"/>
              </a:rPr>
              <a:t>To summarize</a:t>
            </a:r>
            <a:r>
              <a:rPr lang="en-US" sz="1200" b="0" i="0" u="none" strike="noStrike" baseline="0" dirty="0">
                <a:latin typeface="AdvOT1ef757c0"/>
              </a:rPr>
              <a:t>, based on the current coding of parenting behaviors, results indicated that parents tended to experience increased cardiac arousal when they showed more PRIDE skills toward their children. Heightened arousal in turn predicted decreases in both positive and negative verbal engagement </a:t>
            </a:r>
            <a:r>
              <a:rPr lang="en-US" sz="1200" b="0" i="0" u="none" strike="noStrike" baseline="0" dirty="0">
                <a:latin typeface="AdvOT1ef757c0"/>
                <a:sym typeface="Wingdings" panose="05000000000000000000" pitchFamily="2" charset="2"/>
              </a:rPr>
              <a:t> withdrawal…?</a:t>
            </a:r>
            <a:endParaRPr lang="fr-FR" sz="1200" b="0" i="0" u="none" strike="noStrike" baseline="0" dirty="0">
              <a:latin typeface="AdvOT0e40dc65"/>
            </a:endParaRPr>
          </a:p>
          <a:p>
            <a:pPr marL="171450" indent="-171450">
              <a:buFont typeface="Arial" panose="020B0604020202020204" pitchFamily="34" charset="0"/>
              <a:buChar char="•"/>
            </a:pPr>
            <a:endParaRPr lang="en-US" dirty="0"/>
          </a:p>
          <a:p>
            <a:pPr marL="0" lvl="0" indent="0">
              <a:buFont typeface="+mj-lt"/>
              <a:buNone/>
            </a:pPr>
            <a:r>
              <a:rPr lang="en-US" dirty="0"/>
              <a:t>Search for intervention that might target this phenom we were observing – maladaptive coupling of autonomic physio – and parenting behaviors – at the time, thinking about un-coupling these linkages</a:t>
            </a:r>
          </a:p>
          <a:p>
            <a:pPr marL="0" lvl="0" indent="0">
              <a:buFont typeface="+mj-lt"/>
              <a:buNone/>
            </a:pPr>
            <a:endParaRPr lang="en-US" dirty="0"/>
          </a:p>
          <a:p>
            <a:pPr marL="0" lvl="0" indent="0">
              <a:buFont typeface="+mj-lt"/>
              <a:buNone/>
            </a:pPr>
            <a:r>
              <a:rPr lang="en-US" dirty="0"/>
              <a:t>Led us to PCIT…why PCIT?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9C5AA40-B4B5-4E1A-8D82-6993B63B233C}" type="slidenum">
              <a:rPr lang="en-US" smtClean="0"/>
              <a:t>12</a:t>
            </a:fld>
            <a:endParaRPr lang="en-US"/>
          </a:p>
        </p:txBody>
      </p:sp>
    </p:spTree>
    <p:extLst>
      <p:ext uri="{BB962C8B-B14F-4D97-AF65-F5344CB8AC3E}">
        <p14:creationId xmlns:p14="http://schemas.microsoft.com/office/powerpoint/2010/main" val="3007425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rPr>
              <a:t>PCIT is recognized as a cost-effective treatment for preventing child abuse and out-of-home placements in child welfare families (Lee et al., 2012). The intervention is recognized by several national clearinghouses for evidence-based treatments (e.g.,</a:t>
            </a:r>
            <a:r>
              <a:rPr lang="en-US" sz="1800" dirty="0">
                <a:solidFill>
                  <a:srgbClr val="000000"/>
                </a:solidFill>
                <a:effectLst/>
                <a:latin typeface="Arial" panose="020B0604020202020204" pitchFamily="34" charset="0"/>
                <a:ea typeface="Arial" panose="020B0604020202020204" pitchFamily="34" charset="0"/>
              </a:rPr>
              <a:t> California Evidence-Based Clearinghouse for Child Welfare). PCIT also is endorsed by the Family First Prevention Services (FFPSA) Clearinghouse </a:t>
            </a:r>
            <a:r>
              <a:rPr lang="en-US" sz="1800" dirty="0">
                <a:effectLst/>
                <a:latin typeface="Arial" panose="020B0604020202020204" pitchFamily="34" charset="0"/>
                <a:ea typeface="Arial" panose="020B0604020202020204" pitchFamily="34" charset="0"/>
              </a:rPr>
              <a:t>as a “well-supported” intervention </a:t>
            </a:r>
            <a:r>
              <a:rPr lang="en-US" sz="1800" dirty="0">
                <a:solidFill>
                  <a:srgbClr val="000000"/>
                </a:solidFill>
                <a:effectLst/>
                <a:latin typeface="Arial" panose="020B0604020202020204" pitchFamily="34" charset="0"/>
                <a:ea typeface="Arial" panose="020B0604020202020204" pitchFamily="34" charset="0"/>
              </a:rPr>
              <a:t>for young children (ACF, 2020), and is</a:t>
            </a:r>
            <a:r>
              <a:rPr lang="en-US" sz="1800" dirty="0">
                <a:effectLst/>
                <a:latin typeface="Arial" panose="020B0604020202020204" pitchFamily="34" charset="0"/>
                <a:ea typeface="Arial" panose="020B0604020202020204" pitchFamily="34" charset="0"/>
              </a:rPr>
              <a:t> included in the FFPSA Prevention Plans of 26 different states and jurisdictions in the U.S.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568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accent6">
                    <a:lumMod val="75000"/>
                  </a:schemeClr>
                </a:solidFill>
              </a:rPr>
              <a:t>PCIT interrupts maladaptive caregiver-child interactions, builds positive, responsive parenting skills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602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75620">
              <a:defRPr/>
            </a:pPr>
            <a:r>
              <a:rPr lang="en-US" altLang="en-US" dirty="0"/>
              <a:t>Chaffin et al (2004) compared traditional parenting services in the community – a 6-week orientation group followed by parenting class to a 6-week motivational group followed by PCIT for physically abusive parents in the child welfare system. (Chaffin, et al., 2004). This was a randomized controlled trial with 111 families. </a:t>
            </a:r>
          </a:p>
          <a:p>
            <a:pPr eaLnBrk="1" hangingPunct="1"/>
            <a:endParaRPr lang="en-US" altLang="en-US" dirty="0"/>
          </a:p>
          <a:p>
            <a:pPr eaLnBrk="1" hangingPunct="1"/>
            <a:endParaRPr lang="en-US" altLang="en-US"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946263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vivo coaching may function to </a:t>
            </a:r>
          </a:p>
          <a:p>
            <a:r>
              <a:rPr lang="en-US" dirty="0"/>
              <a:t>1. </a:t>
            </a:r>
            <a:r>
              <a:rPr lang="en-US" u="sng" dirty="0"/>
              <a:t>interrupt maladaptive / coercive caregiver-child processes</a:t>
            </a:r>
            <a:r>
              <a:rPr lang="en-US" dirty="0"/>
              <a:t>, and build Mutually positive &amp; rewarding parent-child interactions </a:t>
            </a:r>
          </a:p>
          <a:p>
            <a:r>
              <a:rPr lang="en-US" dirty="0"/>
              <a:t>2. </a:t>
            </a:r>
            <a:r>
              <a:rPr lang="en-US" u="sng" dirty="0"/>
              <a:t>Improved parent self-regulation </a:t>
            </a:r>
            <a:r>
              <a:rPr lang="en-US" dirty="0"/>
              <a:t>(emotion regulation &amp; self control) </a:t>
            </a:r>
          </a:p>
          <a:p>
            <a:r>
              <a:rPr lang="en-US" dirty="0"/>
              <a:t>allows parent to maintain lengthier periods of positive interaction and use of safe, effective limit-setting</a:t>
            </a:r>
          </a:p>
          <a:p>
            <a:r>
              <a:rPr lang="en-US" dirty="0"/>
              <a:t>4. </a:t>
            </a:r>
            <a:r>
              <a:rPr lang="en-US" u="sng" dirty="0"/>
              <a:t>may support softening of harsh social cognitions about self / child</a:t>
            </a:r>
          </a:p>
          <a:p>
            <a:r>
              <a:rPr lang="en-US" u="sng" dirty="0"/>
              <a:t>decouple maladaptive linkages </a:t>
            </a:r>
            <a:r>
              <a:rPr lang="en-US" dirty="0"/>
              <a:t>between parent physiology and behavior??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359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Praise. </a:t>
            </a:r>
            <a:r>
              <a:rPr lang="en-US" dirty="0"/>
              <a:t>Parents </a:t>
            </a:r>
            <a:r>
              <a:rPr lang="en-US" u="sng" dirty="0"/>
              <a:t>provide specific praise for a child’s appropriate behavior</a:t>
            </a:r>
            <a:r>
              <a:rPr lang="en-US" dirty="0"/>
              <a:t>—for example, telling them, “good job cleaning up your crayons”—to help encourage the behavior and make the child feel good about his or her relationship with the parent. </a:t>
            </a:r>
          </a:p>
          <a:p>
            <a:r>
              <a:rPr lang="en-US" b="1" dirty="0"/>
              <a:t>• Reflection. </a:t>
            </a:r>
            <a:r>
              <a:rPr lang="en-US" dirty="0"/>
              <a:t>Parents </a:t>
            </a:r>
            <a:r>
              <a:rPr lang="en-US" u="sng" dirty="0"/>
              <a:t>repeat and build upon what the child says </a:t>
            </a:r>
            <a:r>
              <a:rPr lang="en-US" dirty="0"/>
              <a:t>to show that they are listening and to encourage improved communication. </a:t>
            </a:r>
          </a:p>
          <a:p>
            <a:r>
              <a:rPr lang="en-US" b="1" dirty="0"/>
              <a:t>• Imitation. </a:t>
            </a:r>
            <a:r>
              <a:rPr lang="en-US" dirty="0"/>
              <a:t>Parents </a:t>
            </a:r>
            <a:r>
              <a:rPr lang="en-US" u="sng" dirty="0"/>
              <a:t>do the same thing</a:t>
            </a:r>
            <a:r>
              <a:rPr lang="en-US" dirty="0"/>
              <a:t> that the child is doing, which shows approval and helps teach the child how to play with others. </a:t>
            </a:r>
          </a:p>
          <a:p>
            <a:r>
              <a:rPr lang="en-US" b="1" dirty="0"/>
              <a:t>• Behavioral Description. </a:t>
            </a:r>
            <a:r>
              <a:rPr lang="en-US" dirty="0"/>
              <a:t>Parents </a:t>
            </a:r>
            <a:r>
              <a:rPr lang="en-US" u="sng" dirty="0"/>
              <a:t>describe the child’s activity </a:t>
            </a:r>
            <a:r>
              <a:rPr lang="en-US" dirty="0"/>
              <a:t>(e.g., “You’re building a tower with blocks”) to demonstrate interest and build vocabulary. </a:t>
            </a:r>
          </a:p>
          <a:p>
            <a:r>
              <a:rPr lang="en-US" b="1" dirty="0"/>
              <a:t>• Enjoyment. </a:t>
            </a:r>
            <a:r>
              <a:rPr lang="en-US" dirty="0"/>
              <a:t>Parents are </a:t>
            </a:r>
            <a:r>
              <a:rPr lang="en-US" u="sng" dirty="0"/>
              <a:t>enthusiastic</a:t>
            </a:r>
            <a:r>
              <a:rPr lang="en-US" dirty="0"/>
              <a:t> and show excitement about what the child is doing.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489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solidFill>
                  <a:schemeClr val="tx2">
                    <a:lumMod val="75000"/>
                  </a:schemeClr>
                </a:solidFill>
              </a:rPr>
              <a:t>To reverse coercive patterns</a:t>
            </a:r>
          </a:p>
          <a:p>
            <a:pPr defTabSz="904159">
              <a:defRPr/>
            </a:pPr>
            <a:r>
              <a:rPr lang="en-US" dirty="0">
                <a:solidFill>
                  <a:schemeClr val="tx2">
                    <a:lumMod val="75000"/>
                  </a:schemeClr>
                </a:solidFill>
                <a:latin typeface="+mj-lt"/>
              </a:rPr>
              <a:t>home practice follows skill development in-session</a:t>
            </a:r>
          </a:p>
          <a:p>
            <a:pPr defTabSz="904159">
              <a:defRPr/>
            </a:pPr>
            <a:endParaRPr lang="en-US" dirty="0">
              <a:solidFill>
                <a:schemeClr val="tx2">
                  <a:lumMod val="75000"/>
                </a:schemeClr>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272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Note other RCTs of PCIT with CW families (Chaffin</a:t>
            </a:r>
            <a:r>
              <a:rPr lang="en-US" baseline="0" dirty="0"/>
              <a:t> et al: Oklahoma; Thomas and Zimmer-</a:t>
            </a:r>
            <a:r>
              <a:rPr lang="en-US" baseline="0" dirty="0" err="1"/>
              <a:t>Gembeck</a:t>
            </a:r>
            <a:r>
              <a:rPr lang="en-US" baseline="0" dirty="0"/>
              <a:t> in NSW, AU), and # other quasi-experimental studies – PCIT in single group pre-post design (</a:t>
            </a:r>
            <a:r>
              <a:rPr lang="en-US" baseline="0" dirty="0" err="1"/>
              <a:t>UCDavis</a:t>
            </a:r>
            <a:r>
              <a:rPr lang="en-US" baseline="0" dirty="0"/>
              <a:t> Timmer); also emerging work in DV (Amy Herschell) and foster </a:t>
            </a:r>
            <a:r>
              <a:rPr lang="en-US" baseline="0" dirty="0" err="1"/>
              <a:t>fams</a:t>
            </a:r>
            <a:r>
              <a:rPr lang="en-US" baseline="0" dirty="0"/>
              <a:t> (Jason </a:t>
            </a:r>
            <a:r>
              <a:rPr lang="en-US" baseline="0" dirty="0" err="1"/>
              <a:t>Mersky</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6849F-22E7-4160-9438-975F1B1C44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83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Randomized</a:t>
            </a:r>
            <a:r>
              <a:rPr lang="en-US" baseline="0" dirty="0"/>
              <a:t> Clinical Trial</a:t>
            </a:r>
          </a:p>
          <a:p>
            <a:r>
              <a:rPr lang="en-US" u="sng" baseline="0" dirty="0"/>
              <a:t>Comparison group = DHS services-as-usual condition</a:t>
            </a:r>
          </a:p>
          <a:p>
            <a:r>
              <a:rPr lang="en-US" baseline="0" dirty="0"/>
              <a:t>Highlight sections as they are presented</a:t>
            </a:r>
          </a:p>
          <a:p>
            <a:r>
              <a:rPr lang="en-US" dirty="0"/>
              <a:t>ACEs </a:t>
            </a:r>
            <a:r>
              <a:rPr lang="en-US" i="1" dirty="0"/>
              <a:t>M</a:t>
            </a:r>
            <a:r>
              <a:rPr lang="en-US" dirty="0"/>
              <a:t>=5.2 (</a:t>
            </a:r>
            <a:r>
              <a:rPr lang="en-US" i="1" dirty="0"/>
              <a:t>SD=</a:t>
            </a:r>
            <a:r>
              <a:rPr lang="en-US" dirty="0"/>
              <a:t>2.7); </a:t>
            </a:r>
          </a:p>
          <a:p>
            <a:endParaRPr lang="en-US" baseline="0" dirty="0"/>
          </a:p>
          <a:p>
            <a:r>
              <a:rPr lang="en-US" dirty="0"/>
              <a:t>No differences across conditions on </a:t>
            </a:r>
            <a:r>
              <a:rPr lang="en-US" dirty="0" err="1"/>
              <a:t>sociodemographics</a:t>
            </a:r>
            <a:r>
              <a:rPr lang="en-US" baseline="0" dirty="0"/>
              <a:t> or parent outcome variables, except:</a:t>
            </a:r>
          </a:p>
          <a:p>
            <a:r>
              <a:rPr lang="en-US" u="sng" baseline="0" dirty="0"/>
              <a:t>More married/partnered parents in PCIT group (38%) than control (24%)</a:t>
            </a:r>
          </a:p>
          <a:p>
            <a:r>
              <a:rPr lang="en-US" u="sng" baseline="0" dirty="0"/>
              <a:t>Only 1/3 study parents reported elevated EBCI Intensity scores (T = 65+</a:t>
            </a:r>
            <a:r>
              <a:rPr lang="en-US" baseline="0" dirty="0"/>
              <a:t>)</a:t>
            </a:r>
          </a:p>
          <a:p>
            <a:r>
              <a:rPr lang="en-US" baseline="0" dirty="0"/>
              <a:t>1 in 5 depressive </a:t>
            </a:r>
            <a:r>
              <a:rPr lang="en-US" baseline="0" dirty="0" err="1"/>
              <a:t>syms</a:t>
            </a:r>
            <a:r>
              <a:rPr lang="en-US" baseline="0" dirty="0"/>
              <a:t>; 1 in 4 anxiety </a:t>
            </a:r>
            <a:r>
              <a:rPr lang="en-US" baseline="0" dirty="0" err="1"/>
              <a:t>syms</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87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next slides show studies that have taught us about  </a:t>
            </a:r>
            <a:r>
              <a:rPr lang="en-US" b="1" dirty="0"/>
              <a:t>“Biological embeddedness of caregiving risk</a:t>
            </a:r>
            <a:r>
              <a:rPr lang="en-US" dirty="0"/>
              <a:t>”</a:t>
            </a:r>
          </a:p>
          <a:p>
            <a:endParaRPr lang="en-US" dirty="0"/>
          </a:p>
          <a:p>
            <a:r>
              <a:rPr lang="en-US" dirty="0"/>
              <a:t>Easy to ID great/good and harsh, aversive parenting behavior when observing – we know when we see.  </a:t>
            </a:r>
          </a:p>
          <a:p>
            <a:r>
              <a:rPr lang="en-US" dirty="0"/>
              <a:t>More difficult to see / diagnose maladaptive PATTERNS of interaction</a:t>
            </a:r>
          </a:p>
          <a:p>
            <a:pPr lvl="1"/>
            <a:r>
              <a:rPr lang="en-US" dirty="0"/>
              <a:t>Coercive process</a:t>
            </a:r>
          </a:p>
          <a:p>
            <a:pPr lvl="1"/>
            <a:r>
              <a:rPr lang="en-US" dirty="0"/>
              <a:t>Pos. parenting </a:t>
            </a:r>
            <a:r>
              <a:rPr lang="en-US" dirty="0">
                <a:sym typeface="Wingdings" panose="05000000000000000000" pitchFamily="2" charset="2"/>
              </a:rPr>
              <a:t> response to neg/disruptive child </a:t>
            </a:r>
            <a:r>
              <a:rPr lang="en-US" dirty="0" err="1">
                <a:sym typeface="Wingdings" panose="05000000000000000000" pitchFamily="2" charset="2"/>
              </a:rPr>
              <a:t>beh</a:t>
            </a:r>
            <a:endParaRPr lang="en-US" dirty="0">
              <a:sym typeface="Wingdings" panose="05000000000000000000" pitchFamily="2" charset="2"/>
            </a:endParaRPr>
          </a:p>
          <a:p>
            <a:pPr lvl="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Difficult to learn or maintain desired behaviors if they are physiologically ‘triggering’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dirty="0"/>
              <a:t>Several conceptual models suggest that a conflict between parents’ emotional dynamics and parenting demands underlies at-risk parenting, that is, parenting tasks (even low stress or ‘pleasant’ ones) leading to distress and arousal, which, due to a lack of regulatory capacity or skills, compromise the quality of parenting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Numerous studies -- CM parents are more controlling, intrusive, and hostile with their children (Wilson et al., 2008). tend to initiate fewer positive interactions, engage in more emotional distancing, withdrawing, and ignoring than non-CM parents.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However, many CM studies conducted to date fail to capture information contained within the dynamic interactive sequence influenced by both members of the dyad.  Beyond study of the presence or absence of conflict for example, dyadic analysis focuses on the sequence of behaviors that unfold in response to conflict.  </a:t>
            </a:r>
            <a:endParaRPr lang="en-US" dirty="0"/>
          </a:p>
          <a:p>
            <a:endParaRPr lang="en-US" dirty="0"/>
          </a:p>
        </p:txBody>
      </p:sp>
      <p:sp>
        <p:nvSpPr>
          <p:cNvPr id="4" name="Slide Number Placeholder 3"/>
          <p:cNvSpPr>
            <a:spLocks noGrp="1"/>
          </p:cNvSpPr>
          <p:nvPr>
            <p:ph type="sldNum" sz="quarter" idx="10"/>
          </p:nvPr>
        </p:nvSpPr>
        <p:spPr/>
        <p:txBody>
          <a:bodyPr/>
          <a:lstStyle/>
          <a:p>
            <a:fld id="{461D7F2E-2AFF-4B7D-B5F7-DC5EFD3D6D21}" type="slidenum">
              <a:rPr lang="en-US" smtClean="0"/>
              <a:t>2</a:t>
            </a:fld>
            <a:endParaRPr lang="en-US"/>
          </a:p>
        </p:txBody>
      </p:sp>
    </p:spTree>
    <p:extLst>
      <p:ext uri="{BB962C8B-B14F-4D97-AF65-F5344CB8AC3E}">
        <p14:creationId xmlns:p14="http://schemas.microsoft.com/office/powerpoint/2010/main" val="2237031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616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091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6"/>
                </a:solidFill>
              </a:rPr>
              <a:t>ITT &amp; per-protocol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495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stop-signal reaction time (SSRT) task is well established as a paradigm for measuring response inhibition and volitional control</a:t>
            </a:r>
          </a:p>
          <a:p>
            <a:endParaRPr lang="en-US" dirty="0"/>
          </a:p>
          <a:p>
            <a:r>
              <a:rPr lang="en-US" dirty="0"/>
              <a:t>Behavioral</a:t>
            </a:r>
            <a:r>
              <a:rPr lang="en-US" baseline="0" dirty="0"/>
              <a:t> stopping / inhibiting – self-control </a:t>
            </a:r>
            <a:endParaRPr lang="en-US" dirty="0"/>
          </a:p>
          <a:p>
            <a:endParaRPr lang="en-US" dirty="0"/>
          </a:p>
          <a:p>
            <a:r>
              <a:rPr lang="en-US" dirty="0"/>
              <a:t>Specific underlying </a:t>
            </a:r>
            <a:r>
              <a:rPr lang="en-US" dirty="0">
                <a:hlinkClick r:id="rId3" tooltip="Learn more about Neural Networks from ScienceDirect's AI-generated Topic Pages"/>
              </a:rPr>
              <a:t>neural networks</a:t>
            </a:r>
            <a:r>
              <a:rPr lang="en-US" dirty="0"/>
              <a:t> engaged by the task</a:t>
            </a:r>
          </a:p>
          <a:p>
            <a:endParaRPr lang="en-US" dirty="0"/>
          </a:p>
          <a:p>
            <a:r>
              <a:rPr lang="en-US" dirty="0"/>
              <a:t>Primary measure of interest was the stop signal reaction time (SSRT), a measure indicative of the inhibitory control process</a:t>
            </a:r>
          </a:p>
          <a:p>
            <a:r>
              <a:rPr lang="en-US" dirty="0"/>
              <a:t>Lower values indicative of better inhibitory control</a:t>
            </a:r>
          </a:p>
          <a:p>
            <a:r>
              <a:rPr lang="en-US" dirty="0"/>
              <a:t>Calculated from distribution of response times for go trials (</a:t>
            </a:r>
            <a:r>
              <a:rPr lang="en-US" dirty="0" err="1"/>
              <a:t>GoRT</a:t>
            </a:r>
            <a:r>
              <a:rPr lang="en-US" dirty="0"/>
              <a:t>), the success rate on the stop trials, and the mean stop-signal delay (SSD)</a:t>
            </a:r>
          </a:p>
          <a:p>
            <a:r>
              <a:rPr lang="en-US" dirty="0"/>
              <a:t>For example, if the success rate is about 50% then the SSRT equals the </a:t>
            </a:r>
            <a:r>
              <a:rPr lang="en-US" dirty="0" err="1"/>
              <a:t>GoRT</a:t>
            </a:r>
            <a:r>
              <a:rPr lang="en-US" dirty="0"/>
              <a:t> at the 50% point of the distribution of </a:t>
            </a:r>
            <a:r>
              <a:rPr lang="en-US" dirty="0" err="1"/>
              <a:t>GoRTs</a:t>
            </a:r>
            <a:r>
              <a:rPr lang="en-US" dirty="0"/>
              <a:t> minus the mean SSD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561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measure of interest was the stop signal reaction time (SSRT), a measure indicative of the inhibitory control process</a:t>
            </a:r>
          </a:p>
          <a:p>
            <a:r>
              <a:rPr lang="en-US" dirty="0"/>
              <a:t>Lower values indicative of better inhibitory control</a:t>
            </a:r>
          </a:p>
          <a:p>
            <a:r>
              <a:rPr lang="en-US" dirty="0"/>
              <a:t>Calculated from distribution of response times for go trials (</a:t>
            </a:r>
            <a:r>
              <a:rPr lang="en-US" dirty="0" err="1"/>
              <a:t>GoRT</a:t>
            </a:r>
            <a:r>
              <a:rPr lang="en-US" dirty="0"/>
              <a:t>), the success rate on the stop trials, and the mean stop-signal delay (SSD)</a:t>
            </a:r>
          </a:p>
          <a:p>
            <a:r>
              <a:rPr lang="en-US" dirty="0"/>
              <a:t>For example, if the success rate is about 50% then the SSRT equals the </a:t>
            </a:r>
            <a:r>
              <a:rPr lang="en-US" dirty="0" err="1"/>
              <a:t>GoRT</a:t>
            </a:r>
            <a:r>
              <a:rPr lang="en-US" dirty="0"/>
              <a:t> at the 50% point of the distribution of </a:t>
            </a:r>
            <a:r>
              <a:rPr lang="en-US" dirty="0" err="1"/>
              <a:t>GoRTs</a:t>
            </a:r>
            <a:r>
              <a:rPr lang="en-US" dirty="0"/>
              <a:t> minus the mean SSD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641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Assesses adult executive</a:t>
            </a:r>
            <a:r>
              <a:rPr lang="en-US" baseline="0" dirty="0"/>
              <a:t> functions / self-regulation (75 items, about 10’ to complete; rated on 3-point scale (0 never; 1 sometimes; 2 often) Standardized t scores M = 50, SD = 10)</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286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finding </a:t>
            </a:r>
            <a:r>
              <a:rPr lang="en-US" dirty="0">
                <a:sym typeface="Wingdings" panose="05000000000000000000" pitchFamily="2" charset="2"/>
              </a:rPr>
              <a:t> during child compliance exchanges when parents given direction / guidance to children, found PCIT  parents increases in their positive PRIDE skills use in between compliance interactions</a:t>
            </a:r>
          </a:p>
          <a:p>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Flexible shifting between giving commands, following through, and return to PRIDE skills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026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PCIT significantly reduces ECBI behavior problems </a:t>
            </a:r>
            <a:r>
              <a:rPr lang="en-US" dirty="0">
                <a:sym typeface="Wingdings" panose="05000000000000000000" pitchFamily="2" charset="2"/>
              </a:rPr>
              <a:t> intensity and problem # scores</a:t>
            </a:r>
            <a:endParaRPr lang="en-US" dirty="0"/>
          </a:p>
        </p:txBody>
      </p:sp>
      <p:sp>
        <p:nvSpPr>
          <p:cNvPr id="4" name="Slide Number Placeholder 3"/>
          <p:cNvSpPr>
            <a:spLocks noGrp="1"/>
          </p:cNvSpPr>
          <p:nvPr>
            <p:ph type="sldNum" sz="quarter" idx="10"/>
          </p:nvPr>
        </p:nvSpPr>
        <p:spPr/>
        <p:txBody>
          <a:bodyPr/>
          <a:lstStyle/>
          <a:p>
            <a:pPr marL="0" marR="0" lvl="0" indent="0" algn="r" defTabSz="904159"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4159"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962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PCIT significantly reduces ECBI behavior problems </a:t>
            </a:r>
            <a:r>
              <a:rPr lang="en-US" dirty="0">
                <a:sym typeface="Wingdings" panose="05000000000000000000" pitchFamily="2" charset="2"/>
              </a:rPr>
              <a:t> problem # scores</a:t>
            </a:r>
            <a:endParaRPr lang="en-US" dirty="0"/>
          </a:p>
        </p:txBody>
      </p:sp>
      <p:sp>
        <p:nvSpPr>
          <p:cNvPr id="4" name="Slide Number Placeholder 3"/>
          <p:cNvSpPr>
            <a:spLocks noGrp="1"/>
          </p:cNvSpPr>
          <p:nvPr>
            <p:ph type="sldNum" sz="quarter" idx="10"/>
          </p:nvPr>
        </p:nvSpPr>
        <p:spPr/>
        <p:txBody>
          <a:bodyPr/>
          <a:lstStyle/>
          <a:p>
            <a:pPr marL="0" marR="0" lvl="0" indent="0" algn="r" defTabSz="904159"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4159"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358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PCIT does significantly reduce number of indirect commands given in clean-up, relative to SAU control group parents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96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Healthy mother-child interactions are characterized by frequent cycles of positive synchrony, ruptures, and repairs (e.g., Cohn &amp; </a:t>
            </a:r>
            <a:r>
              <a:rPr lang="en-US" sz="1200" kern="1200" dirty="0" err="1">
                <a:solidFill>
                  <a:schemeClr val="tx1"/>
                </a:solidFill>
                <a:latin typeface="+mn-lt"/>
                <a:ea typeface="+mn-ea"/>
                <a:cs typeface="+mn-cs"/>
              </a:rPr>
              <a:t>Tronick</a:t>
            </a:r>
            <a:r>
              <a:rPr lang="en-US" sz="1200" kern="1200" dirty="0">
                <a:solidFill>
                  <a:schemeClr val="tx1"/>
                </a:solidFill>
                <a:latin typeface="+mn-lt"/>
                <a:ea typeface="+mn-ea"/>
                <a:cs typeface="+mn-cs"/>
              </a:rPr>
              <a:t>, 1988; </a:t>
            </a:r>
            <a:r>
              <a:rPr lang="en-US" sz="1200" kern="1200" dirty="0" err="1">
                <a:solidFill>
                  <a:schemeClr val="tx1"/>
                </a:solidFill>
                <a:latin typeface="+mn-lt"/>
                <a:ea typeface="+mn-ea"/>
                <a:cs typeface="+mn-cs"/>
              </a:rPr>
              <a:t>Harrist</a:t>
            </a:r>
            <a:r>
              <a:rPr lang="en-US" sz="1200" kern="1200" dirty="0">
                <a:solidFill>
                  <a:schemeClr val="tx1"/>
                </a:solidFill>
                <a:latin typeface="+mn-lt"/>
                <a:ea typeface="+mn-ea"/>
                <a:cs typeface="+mn-cs"/>
              </a:rPr>
              <a:t>, Pettit, Dodge, &amp; Bates, 1994; </a:t>
            </a:r>
            <a:r>
              <a:rPr lang="en-US" sz="1200" kern="1200" dirty="0" err="1">
                <a:solidFill>
                  <a:schemeClr val="tx1"/>
                </a:solidFill>
                <a:latin typeface="+mn-lt"/>
                <a:ea typeface="+mn-ea"/>
                <a:cs typeface="+mn-cs"/>
              </a:rPr>
              <a:t>Tronick</a:t>
            </a:r>
            <a:r>
              <a:rPr lang="en-US" sz="1200" kern="1200" dirty="0">
                <a:solidFill>
                  <a:schemeClr val="tx1"/>
                </a:solidFill>
                <a:latin typeface="+mn-lt"/>
                <a:ea typeface="+mn-ea"/>
                <a:cs typeface="+mn-cs"/>
              </a:rPr>
              <a:t> &amp; Cohn, 1989).  For these dyads, conflict is not absent from the interaction, but rather mother and/or child are able repair the “rupture” and resume synchronous states more quickly.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 contrast, mothers at high-risk for CM are more likely than their children to initiate ruptures while parenting, and are less likely to repair with their children than are low risk mothers (Skowron, Kozlowski, &amp; Pincus, 2010</a:t>
            </a:r>
            <a:endParaRPr lang="en-US" baseline="0" dirty="0"/>
          </a:p>
          <a:p>
            <a:endParaRPr lang="en-US" dirty="0"/>
          </a:p>
          <a:p>
            <a:r>
              <a:rPr lang="en-US" dirty="0"/>
              <a:t>So this speaks to behavioral synchrony (and rupture/repair)….</a:t>
            </a:r>
          </a:p>
          <a:p>
            <a:endParaRPr lang="en-US" dirty="0"/>
          </a:p>
          <a:p>
            <a:r>
              <a:rPr lang="en-US" dirty="0"/>
              <a:t>But what about synchrony between behavior</a:t>
            </a:r>
            <a:r>
              <a:rPr lang="en-US" baseline="0" dirty="0"/>
              <a:t> and physiology…in person, in dyad, in system….?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27088B-F88D-496B-8937-98E4C0DD30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617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PCIT no sign effect on child compliance…</a:t>
            </a:r>
          </a:p>
        </p:txBody>
      </p:sp>
      <p:sp>
        <p:nvSpPr>
          <p:cNvPr id="4" name="Slide Number Placeholder 3"/>
          <p:cNvSpPr>
            <a:spLocks noGrp="1"/>
          </p:cNvSpPr>
          <p:nvPr>
            <p:ph type="sldNum" sz="quarter" idx="10"/>
          </p:nvPr>
        </p:nvSpPr>
        <p:spPr/>
        <p:txBody>
          <a:bodyPr/>
          <a:lstStyle/>
          <a:p>
            <a:pPr marL="0" marR="0" lvl="0" indent="0" algn="r" defTabSz="904159"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4159"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744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This study </a:t>
            </a:r>
            <a:r>
              <a:rPr lang="en-US" sz="1800" dirty="0">
                <a:sym typeface="Wingdings" panose="05000000000000000000" pitchFamily="2" charset="2"/>
              </a:rPr>
              <a:t> </a:t>
            </a:r>
            <a:r>
              <a:rPr lang="en-US" sz="1800" b="0" i="0" u="none" strike="noStrike" baseline="0" dirty="0">
                <a:latin typeface="GuardianSansGR-Regular"/>
              </a:rPr>
              <a:t>secondary analysis of 71 children (ACEs exposures &amp; develop. disabilities) whose families participated in a randomized clinical trial and received either internet-based PCIT or referrals as usual -- At all home visits, saliva DNA samples were collected from children using </a:t>
            </a:r>
            <a:r>
              <a:rPr lang="en-US" sz="1800" b="0" i="0" u="none" strike="noStrike" baseline="0" dirty="0" err="1">
                <a:latin typeface="GuardianSansGR-Regular"/>
              </a:rPr>
              <a:t>Oragene</a:t>
            </a:r>
            <a:r>
              <a:rPr lang="en-US" sz="1800" b="0" i="0" u="none" strike="noStrike" baseline="0" dirty="0">
                <a:latin typeface="GuardianSansGR-Regular"/>
              </a:rPr>
              <a:t> kits</a:t>
            </a:r>
          </a:p>
          <a:p>
            <a:pPr algn="l"/>
            <a:r>
              <a:rPr lang="en-US" sz="1800" dirty="0"/>
              <a:t>sought to address the question, “</a:t>
            </a:r>
            <a:r>
              <a:rPr lang="en-US" sz="1800" b="0" i="0" u="none" strike="noStrike" baseline="0" dirty="0">
                <a:latin typeface="GuardianSansGR-Regular"/>
              </a:rPr>
              <a:t>Does an evidence-based parenting intervention alleviate impact of cumulative risk on epigenetic aging.</a:t>
            </a:r>
          </a:p>
          <a:p>
            <a:pPr algn="l"/>
            <a:endParaRPr lang="en-US" sz="1800" b="0" i="0" u="none" strike="noStrike" baseline="0" dirty="0">
              <a:latin typeface="GuardianSansGR-Regular"/>
            </a:endParaRPr>
          </a:p>
          <a:p>
            <a:pPr algn="l"/>
            <a:r>
              <a:rPr lang="en-US" sz="1800" b="0" i="0" u="none" strike="noStrike" baseline="0" dirty="0">
                <a:latin typeface="GuardianSansGR-Regular"/>
              </a:rPr>
              <a:t>Greater epigenetic age acceleration has been linked with exposure to harsh parenting and experiences of threat, poverty, minoritized racial identity, parental psychopathology and other disruptions to caregiving, and simultaneous increases in </a:t>
            </a:r>
            <a:r>
              <a:rPr lang="en-US" sz="1800" b="0" i="0" u="none" strike="noStrike" baseline="0" dirty="0" err="1">
                <a:latin typeface="GuardianSansGR-Regular"/>
              </a:rPr>
              <a:t>DNAm</a:t>
            </a:r>
            <a:r>
              <a:rPr lang="en-US" sz="1800" b="0" i="0" u="none" strike="noStrike" baseline="0" dirty="0">
                <a:latin typeface="GuardianSansGR-Regular"/>
              </a:rPr>
              <a:t>-derived markers of inflammation.</a:t>
            </a:r>
          </a:p>
          <a:p>
            <a:pPr algn="l"/>
            <a:endParaRPr lang="en-US" sz="1800" b="0" i="0" u="none" strike="noStrike" baseline="0" dirty="0">
              <a:latin typeface="ITCGaramondStd-Lt"/>
            </a:endParaRPr>
          </a:p>
          <a:p>
            <a:pPr algn="l"/>
            <a:r>
              <a:rPr lang="en-US" sz="1800" b="0" i="0" u="none" strike="noStrike" baseline="0" dirty="0">
                <a:latin typeface="ITCGaramondStd-Lt"/>
              </a:rPr>
              <a:t>Results from this study – no stat sign intervention effects…however, regardless of intervention status, suggest that improvements in parenting may attenuate the impact of adversity exposure on child development, specifically on biomarkers of aging such as epigenetic age acceleration. </a:t>
            </a:r>
          </a:p>
        </p:txBody>
      </p:sp>
      <p:sp>
        <p:nvSpPr>
          <p:cNvPr id="4" name="Slide Number Placeholder 3"/>
          <p:cNvSpPr>
            <a:spLocks noGrp="1"/>
          </p:cNvSpPr>
          <p:nvPr>
            <p:ph type="sldNum" sz="quarter" idx="5"/>
          </p:nvPr>
        </p:nvSpPr>
        <p:spPr/>
        <p:txBody>
          <a:bodyPr/>
          <a:lstStyle/>
          <a:p>
            <a:fld id="{461D7F2E-2AFF-4B7D-B5F7-DC5EFD3D6D21}" type="slidenum">
              <a:rPr lang="en-US" smtClean="0"/>
              <a:t>33</a:t>
            </a:fld>
            <a:endParaRPr lang="en-US"/>
          </a:p>
        </p:txBody>
      </p:sp>
    </p:spTree>
    <p:extLst>
      <p:ext uri="{BB962C8B-B14F-4D97-AF65-F5344CB8AC3E}">
        <p14:creationId xmlns:p14="http://schemas.microsoft.com/office/powerpoint/2010/main" val="306828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study addressed the question, “</a:t>
            </a:r>
            <a:r>
              <a:rPr lang="en-US" sz="1800" b="0" i="0" u="none" strike="noStrike" baseline="0" dirty="0">
                <a:latin typeface="GuardianSansGR-Regular"/>
              </a:rPr>
              <a:t>Does an evidence-based parenting intervention alleviate salivary DNA methylation (</a:t>
            </a:r>
            <a:r>
              <a:rPr lang="en-US" sz="1800" b="0" i="0" u="none" strike="noStrike" baseline="0" dirty="0" err="1">
                <a:latin typeface="GuardianSansGR-Regular"/>
              </a:rPr>
              <a:t>DNAm</a:t>
            </a:r>
            <a:r>
              <a:rPr lang="en-US" sz="1800" b="0" i="0" u="none" strike="noStrike" baseline="0" dirty="0">
                <a:latin typeface="GuardianSansGR-Regular"/>
              </a:rPr>
              <a:t>)–derived biomarkers of stress in children with developmental delays? </a:t>
            </a:r>
            <a:r>
              <a:rPr lang="en-US" sz="1800" b="0" i="1" u="none" strike="noStrike" baseline="0" dirty="0">
                <a:latin typeface="GuardianSansGR-Regular"/>
              </a:rPr>
              <a:t>biomarkers of inflammation (CRP) and epigenetic aging have been also been independently associated with harsh parenting, family stress, and later psychopathology.</a:t>
            </a:r>
          </a:p>
          <a:p>
            <a:pPr algn="l"/>
            <a:endParaRPr lang="en-US" sz="1800" b="0" i="0" u="none" strike="noStrike" baseline="0" dirty="0">
              <a:latin typeface="GuardianSansGR-Regular"/>
            </a:endParaRPr>
          </a:p>
          <a:p>
            <a:pPr algn="l"/>
            <a:r>
              <a:rPr lang="en-US" sz="1800" b="0" i="1" u="none" strike="noStrike" baseline="0" dirty="0">
                <a:latin typeface="GuardianSansGR-Regular"/>
              </a:rPr>
              <a:t>secondary analysis of 71 children (with developmental delays) whose families participated in a randomized clinical trial and received either internet-based PCIT or referrals as usual, </a:t>
            </a:r>
          </a:p>
          <a:p>
            <a:pPr algn="l"/>
            <a:r>
              <a:rPr lang="en-US" sz="1800" b="1" i="0" u="none" strike="noStrike" baseline="0" dirty="0">
                <a:latin typeface="GuardianSansGR-Regular"/>
              </a:rPr>
              <a:t>there was a significantly slower pace of aging and reduced </a:t>
            </a:r>
            <a:r>
              <a:rPr lang="en-US" sz="1800" b="1" i="0" u="none" strike="noStrike" baseline="0" dirty="0" err="1">
                <a:latin typeface="GuardianSansGR-Regular"/>
              </a:rPr>
              <a:t>DNAm</a:t>
            </a:r>
            <a:r>
              <a:rPr lang="en-US" sz="1800" b="1" i="0" u="none" strike="noStrike" baseline="0" dirty="0">
                <a:latin typeface="GuardianSansGR-Regular"/>
              </a:rPr>
              <a:t>-derived C-reactive protein among children who received the intervention,</a:t>
            </a:r>
            <a:r>
              <a:rPr lang="en-US" sz="1800" b="0" i="0" u="none" strike="noStrike" baseline="0" dirty="0">
                <a:latin typeface="GuardianSansGR-Regular"/>
              </a:rPr>
              <a:t> but </a:t>
            </a:r>
            <a:r>
              <a:rPr lang="en-US" sz="1800" b="0" i="0" u="none" strike="noStrike" baseline="0" dirty="0" err="1">
                <a:latin typeface="GuardianSansGR-Regular"/>
              </a:rPr>
              <a:t>DNAm</a:t>
            </a:r>
            <a:r>
              <a:rPr lang="en-US" sz="1800" b="0" i="0" u="none" strike="noStrike" baseline="0" dirty="0">
                <a:latin typeface="GuardianSansGR-Regular"/>
              </a:rPr>
              <a:t>-derived interleukin-6 did not differ; these findings persisted when accounting for cell type proportion (Buccal epithelial cell proportion) and covariates (separate models were run for pace of aging) .</a:t>
            </a:r>
          </a:p>
          <a:p>
            <a:pPr algn="l"/>
            <a:endParaRPr lang="en-US" sz="1800" b="0" i="0" u="none" strike="noStrike" baseline="0" dirty="0">
              <a:latin typeface="GuardianSansGR-Regular"/>
            </a:endParaRPr>
          </a:p>
          <a:p>
            <a:pPr algn="l"/>
            <a:r>
              <a:rPr lang="en-US" sz="1800" b="0" i="0" u="none" strike="noStrike" baseline="0" dirty="0">
                <a:latin typeface="GuardianSansGR-Regular"/>
              </a:rPr>
              <a:t>findings suggest that parenting interventions can modify stress-related biological aging and inflammation, supporting their potential to enhance the long-term health of children with developmental delays.</a:t>
            </a:r>
          </a:p>
          <a:p>
            <a:pPr algn="l"/>
            <a:endParaRPr lang="en-US" sz="1800" b="0" i="0" u="none" strike="noStrike" baseline="0" dirty="0">
              <a:latin typeface="GuardianSansGR-Regular"/>
            </a:endParaRPr>
          </a:p>
          <a:p>
            <a:pPr algn="l"/>
            <a:r>
              <a:rPr lang="en-US" sz="1800" b="0" i="0" u="none" strike="noStrike" baseline="0" dirty="0">
                <a:latin typeface="ITCGaramondStd-Lt"/>
              </a:rPr>
              <a:t>Results may support policy and clinical guidelines. In other words, suggests that improvements in</a:t>
            </a:r>
          </a:p>
          <a:p>
            <a:pPr algn="l"/>
            <a:r>
              <a:rPr lang="en-US" sz="1800" b="0" i="0" u="none" strike="noStrike" baseline="0" dirty="0">
                <a:latin typeface="ITCGaramondStd-Lt"/>
              </a:rPr>
              <a:t>parenting, over time, translate to physiological changes in young children.  Promote positive caregiving practices === as a primary target of intervention. </a:t>
            </a:r>
          </a:p>
          <a:p>
            <a:pPr algn="l"/>
            <a:r>
              <a:rPr lang="en-US" sz="1800" b="0" i="0" u="none" strike="noStrike" baseline="0" dirty="0">
                <a:latin typeface="ITCGaramondStd-Lt"/>
              </a:rPr>
              <a:t>NOTE in the US, most insurance requires evidence of clinically elevated behavioral health problems before access is granted to parenting interventions. </a:t>
            </a:r>
          </a:p>
          <a:p>
            <a:pPr algn="l"/>
            <a:r>
              <a:rPr lang="en-US" sz="1800" b="0" i="0" u="none" strike="noStrike" baseline="0" dirty="0">
                <a:latin typeface="ITCGaramondStd-Lt"/>
              </a:rPr>
              <a:t>Because accelerated epigenetic age is linked not only to psychological conditions but also to many costly physical health conditions, broadening access to these services may improve child outcomes.</a:t>
            </a:r>
          </a:p>
          <a:p>
            <a:pPr algn="l"/>
            <a:endParaRPr lang="en-US" sz="1800" b="0" i="0" u="none" strike="noStrike" baseline="0" dirty="0">
              <a:latin typeface="GuardianSansGR-Regular"/>
            </a:endParaRPr>
          </a:p>
          <a:p>
            <a:pPr algn="l"/>
            <a:r>
              <a:rPr lang="en-US" sz="1800" b="0" i="0" u="none" strike="noStrike" baseline="0" dirty="0">
                <a:latin typeface="GuardianSansGR-Regular"/>
              </a:rPr>
              <a:t>More details: The positive impact of </a:t>
            </a:r>
            <a:r>
              <a:rPr lang="en-US" sz="1800" b="0" i="0" u="none" strike="noStrike" baseline="0" dirty="0" err="1">
                <a:latin typeface="GuardianSansGR-Regular"/>
              </a:rPr>
              <a:t>iPCIT</a:t>
            </a:r>
            <a:r>
              <a:rPr lang="en-US" sz="1800" b="0" i="0" u="none" strike="noStrike" baseline="0" dirty="0">
                <a:latin typeface="GuardianSansGR-Regular"/>
              </a:rPr>
              <a:t> on the rate of epigenetic aging suggests parenting interventions</a:t>
            </a:r>
          </a:p>
          <a:p>
            <a:pPr algn="l"/>
            <a:r>
              <a:rPr lang="en-US" sz="1800" b="0" i="0" u="none" strike="noStrike" baseline="0" dirty="0">
                <a:latin typeface="GuardianSansGR-Regular"/>
              </a:rPr>
              <a:t>may have the potential to modify aspects of stress-related biological embedding. The pace of aging,</a:t>
            </a:r>
          </a:p>
          <a:p>
            <a:pPr algn="l"/>
            <a:r>
              <a:rPr lang="en-US" sz="1800" b="0" i="0" u="none" strike="noStrike" baseline="0" dirty="0">
                <a:latin typeface="GuardianSansGR-Regular"/>
              </a:rPr>
              <a:t>by design, is rooted in the dynamics of health and phenotypes supporting successful biological aging</a:t>
            </a:r>
          </a:p>
          <a:p>
            <a:pPr algn="l"/>
            <a:r>
              <a:rPr lang="en-US" sz="1800" b="0" i="0" u="none" strike="noStrike" baseline="0" dirty="0">
                <a:latin typeface="GuardianSansGR-Regular"/>
              </a:rPr>
              <a:t>processes. In a previous study, we found no main treatment association with a different</a:t>
            </a:r>
          </a:p>
          <a:p>
            <a:pPr algn="l"/>
            <a:r>
              <a:rPr lang="en-US" sz="1800" b="0" i="0" u="none" strike="noStrike" baseline="0" dirty="0">
                <a:latin typeface="GuardianSansGR-Regular"/>
              </a:rPr>
              <a:t>epigenetic age marker (</a:t>
            </a:r>
            <a:r>
              <a:rPr lang="en-US" sz="1800" b="0" i="0" u="none" strike="noStrike" baseline="0" dirty="0" err="1">
                <a:latin typeface="GuardianSansGR-Regular"/>
              </a:rPr>
              <a:t>PedBE</a:t>
            </a:r>
            <a:r>
              <a:rPr lang="en-US" sz="1800" b="0" i="0" u="none" strike="noStrike" baseline="0" dirty="0">
                <a:latin typeface="GuardianSansGR-Regular"/>
              </a:rPr>
              <a:t>), only an association of parenting among those relatively higher in</a:t>
            </a:r>
          </a:p>
          <a:p>
            <a:pPr algn="l"/>
            <a:r>
              <a:rPr lang="en-US" sz="1800" b="0" i="0" u="none" strike="noStrike" baseline="0" dirty="0">
                <a:latin typeface="GuardianSansGR-Regular"/>
              </a:rPr>
              <a:t>baseline adversity.21 As such, it may be that because </a:t>
            </a:r>
            <a:r>
              <a:rPr lang="en-US" sz="1800" b="0" i="0" u="none" strike="noStrike" baseline="0" dirty="0" err="1">
                <a:latin typeface="GuardianSansGR-Regular"/>
              </a:rPr>
              <a:t>DunedinPACE</a:t>
            </a:r>
            <a:r>
              <a:rPr lang="en-US" sz="1800" b="0" i="0" u="none" strike="noStrike" baseline="0" dirty="0">
                <a:latin typeface="GuardianSansGR-Regular"/>
              </a:rPr>
              <a:t> encompassed multiple biological</a:t>
            </a:r>
          </a:p>
          <a:p>
            <a:pPr algn="l"/>
            <a:r>
              <a:rPr lang="en-US" sz="1800" b="0" i="0" u="none" strike="noStrike" baseline="0" dirty="0">
                <a:latin typeface="GuardianSansGR-Regular"/>
              </a:rPr>
              <a:t>domains of health in its development, this measure may reflect systemic biological effects on</a:t>
            </a:r>
          </a:p>
          <a:p>
            <a:pPr algn="l"/>
            <a:r>
              <a:rPr lang="en-US" sz="1800" b="0" i="0" u="none" strike="noStrike" baseline="0" dirty="0">
                <a:latin typeface="GuardianSansGR-Regular"/>
              </a:rPr>
              <a:t>processes related to stress and coping.</a:t>
            </a:r>
          </a:p>
          <a:p>
            <a:pPr algn="l"/>
            <a:r>
              <a:rPr lang="en-US" sz="1800" b="0" i="0" u="none" strike="noStrike" baseline="0" dirty="0">
                <a:latin typeface="GuardianSansGR-Regular"/>
              </a:rPr>
              <a:t>CRP is an inflammatory response protein believed to elevate in the context of chronic stress. Recent research indicates </a:t>
            </a:r>
            <a:r>
              <a:rPr lang="en-US" sz="1800" b="0" i="0" u="none" strike="noStrike" baseline="0" dirty="0" err="1">
                <a:latin typeface="GuardianSansGR-Regular"/>
              </a:rPr>
              <a:t>DNAm</a:t>
            </a:r>
            <a:r>
              <a:rPr lang="en-US" sz="1800" b="0" i="0" u="none" strike="noStrike" baseline="0" dirty="0">
                <a:latin typeface="GuardianSansGR-Regular"/>
              </a:rPr>
              <a:t>-derived CRP is longitudinally stable and may be more reflective of sustained inflammation than serum CRP, especially regarding associations with neural outcomes. The observed decrease in </a:t>
            </a:r>
            <a:r>
              <a:rPr lang="en-US" sz="1800" b="0" i="0" u="none" strike="noStrike" baseline="0" dirty="0" err="1">
                <a:latin typeface="GuardianSansGR-Regular"/>
              </a:rPr>
              <a:t>DNAm</a:t>
            </a:r>
            <a:r>
              <a:rPr lang="en-US" sz="1800" b="0" i="0" u="none" strike="noStrike" baseline="0" dirty="0">
                <a:latin typeface="GuardianSansGR-Regular"/>
              </a:rPr>
              <a:t>-derived CRP for participants who received </a:t>
            </a:r>
            <a:r>
              <a:rPr lang="en-US" sz="1800" b="0" i="0" u="none" strike="noStrike" baseline="0" dirty="0" err="1">
                <a:latin typeface="GuardianSansGR-Regular"/>
              </a:rPr>
              <a:t>iPCIT</a:t>
            </a:r>
            <a:r>
              <a:rPr lang="en-US" sz="1800" b="0" i="0" u="none" strike="noStrike" baseline="0" dirty="0">
                <a:latin typeface="GuardianSansGR-Regular"/>
              </a:rPr>
              <a:t> consistent with literature linking psychosocial stressors with CRP inflammatory responses -- these findings potential evidence for sensitivity within a more systemic biological response to stressors. Parenting interventions, by fostering supportive and nurturing environments, might mitigate chronic stressors that contribute to</a:t>
            </a:r>
          </a:p>
          <a:p>
            <a:pPr algn="l"/>
            <a:r>
              <a:rPr lang="en-US" sz="1800" b="0" i="0" u="none" strike="noStrike" baseline="0" dirty="0">
                <a:latin typeface="GuardianSansGR-Regular"/>
              </a:rPr>
              <a:t>elevated CRP levels.  (IL-6 </a:t>
            </a:r>
            <a:r>
              <a:rPr lang="en-US" sz="1800" b="0" i="0" u="none" strike="noStrike" baseline="0" dirty="0">
                <a:latin typeface="GuardianSansGR-Regular"/>
                <a:sym typeface="Wingdings" panose="05000000000000000000" pitchFamily="2" charset="2"/>
              </a:rPr>
              <a:t> NS, more complex role in pro- and anti-inflammatory processes?  Further upstream…?)</a:t>
            </a:r>
          </a:p>
          <a:p>
            <a:pPr algn="l"/>
            <a:endParaRPr lang="en-US" sz="1800" b="0" i="0" u="none" strike="noStrike" baseline="0" dirty="0">
              <a:latin typeface="GuardianSansGR-Regular"/>
              <a:sym typeface="Wingdings" panose="05000000000000000000" pitchFamily="2" charset="2"/>
            </a:endParaRPr>
          </a:p>
          <a:p>
            <a:pPr algn="l"/>
            <a:r>
              <a:rPr lang="en-US" dirty="0"/>
              <a:t>CAPS Study Metabolomics Analyses – our similar findings, small n, pre-review…</a:t>
            </a:r>
          </a:p>
        </p:txBody>
      </p:sp>
      <p:sp>
        <p:nvSpPr>
          <p:cNvPr id="4" name="Slide Number Placeholder 3"/>
          <p:cNvSpPr>
            <a:spLocks noGrp="1"/>
          </p:cNvSpPr>
          <p:nvPr>
            <p:ph type="sldNum" sz="quarter" idx="5"/>
          </p:nvPr>
        </p:nvSpPr>
        <p:spPr/>
        <p:txBody>
          <a:bodyPr/>
          <a:lstStyle/>
          <a:p>
            <a:fld id="{461D7F2E-2AFF-4B7D-B5F7-DC5EFD3D6D21}" type="slidenum">
              <a:rPr lang="en-US" smtClean="0"/>
              <a:t>34</a:t>
            </a:fld>
            <a:endParaRPr lang="en-US"/>
          </a:p>
        </p:txBody>
      </p:sp>
    </p:spTree>
    <p:extLst>
      <p:ext uri="{BB962C8B-B14F-4D97-AF65-F5344CB8AC3E}">
        <p14:creationId xmlns:p14="http://schemas.microsoft.com/office/powerpoint/2010/main" val="1501350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0EF04-8340-318A-EE23-7F3DEF1ED1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B8351-3B11-6F8E-BEEA-B95BBF8AF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FD79F-A1C1-056B-3FFB-6B4DC596EEA6}"/>
              </a:ext>
            </a:extLst>
          </p:cNvPr>
          <p:cNvSpPr>
            <a:spLocks noGrp="1"/>
          </p:cNvSpPr>
          <p:nvPr>
            <p:ph type="body" idx="1"/>
          </p:nvPr>
        </p:nvSpPr>
        <p:spPr/>
        <p:txBody>
          <a:bodyPr/>
          <a:lstStyle/>
          <a:p>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A good news and bad news story to date…</a:t>
            </a:r>
          </a:p>
          <a:p>
            <a:endParaRPr lang="en-US" sz="1800" dirty="0">
              <a:effectLst/>
              <a:latin typeface="Cambria Math" panose="02040503050406030204" pitchFamily="18" charset="0"/>
              <a:ea typeface="Times New Roman" panose="02020603050405020304" pitchFamily="18" charset="0"/>
              <a:cs typeface="Times New Roman" panose="02020603050405020304" pitchFamily="18" charset="0"/>
            </a:endParaRPr>
          </a:p>
          <a:p>
            <a:endParaRPr lang="en-US" sz="1800" dirty="0">
              <a:effectLst/>
              <a:latin typeface="Cambria Math" panose="02040503050406030204" pitchFamily="18" charset="0"/>
              <a:ea typeface="Times New Roman" panose="02020603050405020304" pitchFamily="18" charset="0"/>
              <a:cs typeface="Times New Roman" panose="02020603050405020304" pitchFamily="18" charset="0"/>
            </a:endParaRPr>
          </a:p>
          <a:p>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Skoranski</a:t>
            </a:r>
            <a:r>
              <a:rPr lang="en-US" sz="1800" baseline="30000" dirty="0">
                <a:effectLst/>
                <a:latin typeface="Cambria Math" panose="02040503050406030204" pitchFamily="18" charset="0"/>
                <a:ea typeface="Times New Roman" panose="02020603050405020304" pitchFamily="18" charset="0"/>
                <a:cs typeface="Times New Roman" panose="02020603050405020304" pitchFamily="18" charset="0"/>
              </a:rPr>
              <a:t>^</a:t>
            </a:r>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 A., </a:t>
            </a:r>
            <a:r>
              <a:rPr lang="en-US" sz="1800" b="1" dirty="0">
                <a:effectLst/>
                <a:latin typeface="Cambria Math" panose="02040503050406030204" pitchFamily="18" charset="0"/>
                <a:ea typeface="Times New Roman" panose="02020603050405020304" pitchFamily="18" charset="0"/>
                <a:cs typeface="Times New Roman" panose="02020603050405020304" pitchFamily="18" charset="0"/>
              </a:rPr>
              <a:t>Skowron</a:t>
            </a:r>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 E.A.,</a:t>
            </a:r>
            <a:r>
              <a:rPr lang="en-US" sz="1800" i="1" dirty="0">
                <a:effectLst/>
                <a:latin typeface="Cambria Math" panose="02040503050406030204" pitchFamily="18" charset="0"/>
                <a:ea typeface="Times New Roman" panose="02020603050405020304" pitchFamily="18" charset="0"/>
                <a:cs typeface="Times New Roman" panose="02020603050405020304" pitchFamily="18" charset="0"/>
              </a:rPr>
              <a:t> Scholtes, C.M., Nekkanti, A.K., Lyons, E.L.,</a:t>
            </a:r>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 &amp; DeGarmo, D.S. (2021).  PCIT engagement and persistence among child welfare-involved families: Associations with harsh parenting, physiological reactivity, and social cognitive processes at intake. </a:t>
            </a:r>
            <a:r>
              <a:rPr lang="en-US" sz="1800" i="1" dirty="0">
                <a:effectLst/>
                <a:latin typeface="Cambria Math" panose="02040503050406030204" pitchFamily="18" charset="0"/>
                <a:ea typeface="Times New Roman" panose="02020603050405020304" pitchFamily="18" charset="0"/>
                <a:cs typeface="Times New Roman" panose="02020603050405020304" pitchFamily="18" charset="0"/>
              </a:rPr>
              <a:t>Development &amp; Psychopathology. </a:t>
            </a:r>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1–18. </a:t>
            </a:r>
            <a:r>
              <a:rPr lang="en-US" sz="1800" b="1" dirty="0">
                <a:effectLst/>
                <a:latin typeface="Cambria Math" panose="02040503050406030204" pitchFamily="18" charset="0"/>
                <a:ea typeface="Times New Roman" panose="02020603050405020304" pitchFamily="18" charset="0"/>
                <a:cs typeface="Arial" panose="020B0604020202020204" pitchFamily="34" charset="0"/>
              </a:rPr>
              <a:t>PMC8464633.</a:t>
            </a:r>
            <a:r>
              <a:rPr lang="en-US" sz="1800" dirty="0">
                <a:effectLst/>
                <a:latin typeface="Cambria Math" panose="02040503050406030204" pitchFamily="18" charset="0"/>
                <a:ea typeface="Times New Roman" panose="02020603050405020304" pitchFamily="18" charset="0"/>
                <a:cs typeface="Calibri" panose="020F0502020204030204" pitchFamily="34" charset="0"/>
              </a:rPr>
              <a:t>  DOI</a:t>
            </a:r>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 </a:t>
            </a:r>
            <a:r>
              <a:rPr lang="en-US" sz="1800" u="sng" dirty="0">
                <a:solidFill>
                  <a:srgbClr val="0000FF"/>
                </a:solidFill>
                <a:effectLst/>
                <a:latin typeface="Cambria Math" panose="02040503050406030204" pitchFamily="18" charset="0"/>
                <a:ea typeface="Times New Roman" panose="02020603050405020304" pitchFamily="18" charset="0"/>
                <a:hlinkClick r:id="rId3"/>
              </a:rPr>
              <a:t>10.1017/S0954579421000031 </a:t>
            </a:r>
            <a:endParaRPr lang="en-US" dirty="0"/>
          </a:p>
        </p:txBody>
      </p:sp>
      <p:sp>
        <p:nvSpPr>
          <p:cNvPr id="4" name="Slide Number Placeholder 3">
            <a:extLst>
              <a:ext uri="{FF2B5EF4-FFF2-40B4-BE49-F238E27FC236}">
                <a16:creationId xmlns:a16="http://schemas.microsoft.com/office/drawing/2014/main" id="{AACF148E-23B2-EE2B-2E5B-A2EDE4E16F3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904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potentially modifiable barriers to treatment engagement among child welfare-involved parents</a:t>
            </a:r>
          </a:p>
          <a:p>
            <a:r>
              <a:rPr lang="en-US" dirty="0"/>
              <a:t> Of note, parents who declined to engage in PCIT at all </a:t>
            </a:r>
            <a:r>
              <a:rPr lang="en-US" dirty="0">
                <a:sym typeface="Wingdings" panose="05000000000000000000" pitchFamily="2" charset="2"/>
              </a:rPr>
              <a:t> more</a:t>
            </a:r>
            <a:r>
              <a:rPr lang="en-US" dirty="0"/>
              <a:t> negative parenting at intake. This implies that parents who have the most to benefit from PCIT (i.e., those with higher levels of negative parenting and thus greater potential for change) are those who are also least inclined to voluntarily engage in treatment. </a:t>
            </a:r>
          </a:p>
          <a:p>
            <a:endParaRPr lang="en-US" dirty="0"/>
          </a:p>
          <a:p>
            <a:r>
              <a:rPr lang="en-US" dirty="0"/>
              <a:t> participation in PCIT has been shown to lead to marked declines in negative parenting (</a:t>
            </a:r>
            <a:r>
              <a:rPr lang="en-US" dirty="0" err="1"/>
              <a:t>Hakman</a:t>
            </a:r>
            <a:r>
              <a:rPr lang="en-US" dirty="0"/>
              <a:t> et al., 2009). As such, the current findings lend support for policies that mandate engagement in PCIT for child welfare-involved families </a:t>
            </a:r>
          </a:p>
          <a:p>
            <a:endParaRPr lang="en-US" dirty="0"/>
          </a:p>
          <a:p>
            <a:r>
              <a:rPr lang="en-US" dirty="0"/>
              <a:t>Once engaged in treatment, several factors were shown to promote family persistence in PCIT. Evidence from this study suggests that a pattern of parasympathetic nervous system responding (i.e., greater RSA activation during mutually positive dyadic interactions and RSA withdrawal during a challenging dyadic toy clean up task) and less tendency to misinterpret neutral facial images as angry both lower the risk for mid-treatment dropout. As such, interventions that calm threat sensitivity and support physiological responses that help scaffold positive parenting could be useful to promote continued engagement. </a:t>
            </a:r>
          </a:p>
          <a:p>
            <a:endParaRPr lang="en-US" dirty="0"/>
          </a:p>
          <a:p>
            <a:r>
              <a:rPr lang="en-US" dirty="0"/>
              <a:t>parents who hold more positive attributions about their children and display physiological calm (i.e., RSA increases) during mutually positive social engagement with their child are also more likely to persist in PCIT through PDI phase sessions.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322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AdvOT1ef757c0"/>
              </a:rPr>
              <a:t>Dyads then complete the Social Engagement task (</a:t>
            </a:r>
            <a:r>
              <a:rPr lang="en-US" sz="1800" b="0" i="0" u="none" strike="noStrike" baseline="0" dirty="0">
                <a:solidFill>
                  <a:srgbClr val="4D4D4D"/>
                </a:solidFill>
                <a:latin typeface="AdvOT1ef757c0"/>
              </a:rPr>
              <a:t>34</a:t>
            </a:r>
            <a:r>
              <a:rPr lang="en-US" sz="1800" b="0" i="0" u="none" strike="noStrike" baseline="0" dirty="0">
                <a:solidFill>
                  <a:srgbClr val="000000"/>
                </a:solidFill>
                <a:latin typeface="AdvOT1ef757c0"/>
              </a:rPr>
              <a:t>) (SET)</a:t>
            </a:r>
          </a:p>
          <a:p>
            <a:pPr algn="l"/>
            <a:r>
              <a:rPr lang="en-US" sz="1800" b="0" i="0" u="none" strike="noStrike" baseline="0" dirty="0">
                <a:solidFill>
                  <a:srgbClr val="000000"/>
                </a:solidFill>
                <a:latin typeface="AdvOT1ef757c0"/>
              </a:rPr>
              <a:t>during which the child and adult are seated in close physical</a:t>
            </a:r>
          </a:p>
          <a:p>
            <a:pPr algn="l"/>
            <a:r>
              <a:rPr lang="en-US" sz="1800" b="0" i="0" u="none" strike="noStrike" baseline="0" dirty="0">
                <a:solidFill>
                  <a:srgbClr val="000000"/>
                </a:solidFill>
                <a:latin typeface="AdvOT1ef757c0"/>
              </a:rPr>
              <a:t>proximity while completing three reciprocal activities: (1) gently</a:t>
            </a:r>
          </a:p>
          <a:p>
            <a:pPr algn="l"/>
            <a:r>
              <a:rPr lang="en-US" sz="1800" b="0" i="0" u="none" strike="noStrike" baseline="0" dirty="0">
                <a:solidFill>
                  <a:srgbClr val="000000"/>
                </a:solidFill>
                <a:latin typeface="AdvOT1ef757c0"/>
              </a:rPr>
              <a:t>pointing to the other</a:t>
            </a:r>
            <a:r>
              <a:rPr lang="en-US" sz="1800" b="0" i="0" u="none" strike="noStrike" baseline="0" dirty="0">
                <a:solidFill>
                  <a:srgbClr val="000000"/>
                </a:solidFill>
                <a:latin typeface="AdvOT1ef757c0+20"/>
              </a:rPr>
              <a:t>’</a:t>
            </a:r>
            <a:r>
              <a:rPr lang="en-US" sz="1800" b="0" i="0" u="none" strike="noStrike" baseline="0" dirty="0">
                <a:solidFill>
                  <a:srgbClr val="000000"/>
                </a:solidFill>
                <a:latin typeface="AdvOT1ef757c0"/>
              </a:rPr>
              <a:t>s facial features (i.e., hair, chin, nose, and</a:t>
            </a:r>
          </a:p>
          <a:p>
            <a:pPr algn="l"/>
            <a:r>
              <a:rPr lang="en-US" sz="1800" b="0" i="0" u="none" strike="noStrike" baseline="0" dirty="0">
                <a:solidFill>
                  <a:srgbClr val="000000"/>
                </a:solidFill>
                <a:latin typeface="AdvOT1ef757c0"/>
              </a:rPr>
              <a:t>ears); (2) counting each other</a:t>
            </a:r>
            <a:r>
              <a:rPr lang="en-US" sz="1800" b="0" i="0" u="none" strike="noStrike" baseline="0" dirty="0">
                <a:solidFill>
                  <a:srgbClr val="000000"/>
                </a:solidFill>
                <a:latin typeface="AdvOT1ef757c0+20"/>
              </a:rPr>
              <a:t>’</a:t>
            </a:r>
            <a:r>
              <a:rPr lang="en-US" sz="1800" b="0" i="0" u="none" strike="noStrike" baseline="0" dirty="0">
                <a:solidFill>
                  <a:srgbClr val="000000"/>
                </a:solidFill>
                <a:latin typeface="AdvOT1ef757c0"/>
              </a:rPr>
              <a:t>s </a:t>
            </a:r>
            <a:r>
              <a:rPr lang="en-US" sz="1800" b="0" i="0" u="none" strike="noStrike" baseline="0" dirty="0">
                <a:solidFill>
                  <a:srgbClr val="000000"/>
                </a:solidFill>
                <a:latin typeface="AdvOT1ef757c0+fb"/>
              </a:rPr>
              <a:t>fi</a:t>
            </a:r>
            <a:r>
              <a:rPr lang="en-US" sz="1800" b="0" i="0" u="none" strike="noStrike" baseline="0" dirty="0">
                <a:solidFill>
                  <a:srgbClr val="000000"/>
                </a:solidFill>
                <a:latin typeface="AdvOT1ef757c0"/>
              </a:rPr>
              <a:t>ngers; and (3) whispering a</a:t>
            </a:r>
          </a:p>
          <a:p>
            <a:pPr algn="l"/>
            <a:r>
              <a:rPr lang="en-US" sz="1800" b="0" i="0" u="none" strike="noStrike" baseline="0" dirty="0">
                <a:solidFill>
                  <a:srgbClr val="000000"/>
                </a:solidFill>
                <a:latin typeface="AdvOT1ef757c0"/>
              </a:rPr>
              <a:t>story in each other</a:t>
            </a:r>
            <a:r>
              <a:rPr lang="en-US" sz="1800" b="0" i="0" u="none" strike="noStrike" baseline="0" dirty="0">
                <a:solidFill>
                  <a:srgbClr val="000000"/>
                </a:solidFill>
                <a:latin typeface="AdvOT1ef757c0+20"/>
              </a:rPr>
              <a:t>’</a:t>
            </a:r>
            <a:r>
              <a:rPr lang="en-US" sz="1800" b="0" i="0" u="none" strike="noStrike" baseline="0" dirty="0">
                <a:solidFill>
                  <a:srgbClr val="000000"/>
                </a:solidFill>
                <a:latin typeface="AdvOT1ef757c0"/>
              </a:rPr>
              <a:t>s ear (see </a:t>
            </a:r>
            <a:r>
              <a:rPr lang="en-US" sz="1800" b="0" i="0" u="none" strike="noStrike" baseline="0" dirty="0">
                <a:solidFill>
                  <a:srgbClr val="000000"/>
                </a:solidFill>
                <a:latin typeface="AdvOTb65e897d.B"/>
              </a:rPr>
              <a:t>Figure 3</a:t>
            </a:r>
            <a:r>
              <a:rPr lang="en-US" sz="1800" b="0" i="0" u="none" strike="noStrike" baseline="0" dirty="0">
                <a:solidFill>
                  <a:srgbClr val="000000"/>
                </a:solidFill>
                <a:latin typeface="AdvOT1ef757c0"/>
              </a:rPr>
              <a:t>). Children complete the</a:t>
            </a:r>
          </a:p>
          <a:p>
            <a:pPr algn="l"/>
            <a:r>
              <a:rPr lang="en-US" sz="1800" b="0" i="0" u="none" strike="noStrike" baseline="0" dirty="0">
                <a:solidFill>
                  <a:srgbClr val="000000"/>
                </a:solidFill>
                <a:latin typeface="AdvOT1ef757c0"/>
              </a:rPr>
              <a:t>task twice: once with their parent and once with a female</a:t>
            </a:r>
          </a:p>
          <a:p>
            <a:pPr algn="l"/>
            <a:r>
              <a:rPr lang="en-US" sz="1800" b="0" i="0" u="none" strike="noStrike" baseline="0" dirty="0">
                <a:solidFill>
                  <a:srgbClr val="000000"/>
                </a:solidFill>
                <a:latin typeface="AdvOT1ef757c0"/>
              </a:rPr>
              <a:t>research assistant. Each activity is presented for a </a:t>
            </a:r>
            <a:r>
              <a:rPr lang="en-US" sz="1800" b="0" i="0" u="none" strike="noStrike" baseline="0" dirty="0">
                <a:solidFill>
                  <a:srgbClr val="000000"/>
                </a:solidFill>
                <a:latin typeface="AdvOT1ef757c0+fb"/>
              </a:rPr>
              <a:t>fi</a:t>
            </a:r>
            <a:r>
              <a:rPr lang="en-US" sz="1800" b="0" i="0" u="none" strike="noStrike" baseline="0" dirty="0">
                <a:solidFill>
                  <a:srgbClr val="000000"/>
                </a:solidFill>
                <a:latin typeface="AdvOT1ef757c0"/>
              </a:rPr>
              <a:t>xed time</a:t>
            </a:r>
          </a:p>
          <a:p>
            <a:pPr algn="l"/>
            <a:r>
              <a:rPr lang="en-US" sz="1800" b="0" i="0" u="none" strike="noStrike" baseline="0" dirty="0">
                <a:solidFill>
                  <a:srgbClr val="000000"/>
                </a:solidFill>
                <a:latin typeface="AdvOT1ef757c0"/>
              </a:rPr>
              <a:t>interval and the story told by the research assistant is the same</a:t>
            </a:r>
          </a:p>
          <a:p>
            <a:pPr algn="l"/>
            <a:r>
              <a:rPr lang="en-US" sz="1800" b="0" i="0" u="none" strike="noStrike" baseline="0" dirty="0">
                <a:solidFill>
                  <a:srgbClr val="000000"/>
                </a:solidFill>
                <a:latin typeface="AdvOT1ef757c0"/>
              </a:rPr>
              <a:t>with all families. Activity order remains consistent across dyads,</a:t>
            </a:r>
          </a:p>
          <a:p>
            <a:pPr algn="l"/>
            <a:r>
              <a:rPr lang="en-US" sz="1800" b="0" i="0" u="none" strike="noStrike" baseline="0" dirty="0">
                <a:solidFill>
                  <a:srgbClr val="000000"/>
                </a:solidFill>
                <a:latin typeface="AdvOT1ef757c0"/>
              </a:rPr>
              <a:t>whereas the interactive partner condition (i.e., parent or research asst changes order)</a:t>
            </a:r>
            <a:endParaRPr lang="en-US" dirty="0"/>
          </a:p>
        </p:txBody>
      </p:sp>
      <p:sp>
        <p:nvSpPr>
          <p:cNvPr id="4" name="Slide Number Placeholder 3"/>
          <p:cNvSpPr>
            <a:spLocks noGrp="1"/>
          </p:cNvSpPr>
          <p:nvPr>
            <p:ph type="sldNum" sz="quarter" idx="5"/>
          </p:nvPr>
        </p:nvSpPr>
        <p:spPr/>
        <p:txBody>
          <a:bodyPr/>
          <a:lstStyle/>
          <a:p>
            <a:fld id="{461D7F2E-2AFF-4B7D-B5F7-DC5EFD3D6D21}" type="slidenum">
              <a:rPr lang="en-US" smtClean="0"/>
              <a:t>37</a:t>
            </a:fld>
            <a:endParaRPr lang="en-US"/>
          </a:p>
        </p:txBody>
      </p:sp>
    </p:spTree>
    <p:extLst>
      <p:ext uri="{BB962C8B-B14F-4D97-AF65-F5344CB8AC3E}">
        <p14:creationId xmlns:p14="http://schemas.microsoft.com/office/powerpoint/2010/main" val="6217992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Moderation: “Whom” does the intervention work for; “Who” responds</a:t>
            </a:r>
            <a:r>
              <a:rPr lang="en-US" baseline="0" dirty="0"/>
              <a:t> more/less to the intervention.</a:t>
            </a:r>
          </a:p>
          <a:p>
            <a:endParaRPr lang="en-US" baseline="0" dirty="0"/>
          </a:p>
          <a:p>
            <a:pPr defTabSz="942289">
              <a:defRPr/>
            </a:pPr>
            <a:r>
              <a:rPr lang="en-US" b="1" dirty="0"/>
              <a:t>Figure 3. </a:t>
            </a:r>
            <a:r>
              <a:rPr lang="en-US" dirty="0"/>
              <a:t>Interactions between condition and pre-treatment variables in the per-protocol sample are presented. Vertical dotted lines denote the value of the moderator (X-axis) at which the interaction is significant. Shaded areas mark the regions of significance.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729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Both parameters indicating the bidirectional, dynamic associations between physiological arousal and positive parenting at pre-intervention, varied by later treatment process and outcomes</a:t>
            </a:r>
          </a:p>
          <a:p>
            <a:pPr marL="171450" indent="-171450">
              <a:buFont typeface="Arial" panose="020B0604020202020204" pitchFamily="34" charset="0"/>
              <a:buChar char="•"/>
            </a:pPr>
            <a:r>
              <a:rPr lang="en-US" dirty="0"/>
              <a:t>Interpretation: </a:t>
            </a:r>
            <a:r>
              <a:rPr lang="en-US" dirty="0">
                <a:solidFill>
                  <a:schemeClr val="accent2">
                    <a:lumMod val="75000"/>
                  </a:schemeClr>
                </a:solidFill>
                <a:sym typeface="Wingdings" panose="05000000000000000000" pitchFamily="2" charset="2"/>
              </a:rPr>
              <a:t>parents who showed “coupling” associations between physio arousal and </a:t>
            </a:r>
            <a:r>
              <a:rPr lang="en-US" b="1" dirty="0">
                <a:solidFill>
                  <a:schemeClr val="accent2">
                    <a:lumMod val="75000"/>
                  </a:schemeClr>
                </a:solidFill>
                <a:sym typeface="Wingdings" panose="05000000000000000000" pitchFamily="2" charset="2"/>
              </a:rPr>
              <a:t>positive parenting </a:t>
            </a:r>
            <a:r>
              <a:rPr lang="en-US" dirty="0">
                <a:solidFill>
                  <a:schemeClr val="accent2">
                    <a:lumMod val="75000"/>
                  </a:schemeClr>
                </a:solidFill>
                <a:sym typeface="Wingdings" panose="05000000000000000000" pitchFamily="2" charset="2"/>
              </a:rPr>
              <a:t>were less likely to achieve CDI skills mastery (positive, responsive parenting behaviors in situations where they need to warmly follow child’s lead) in 1</a:t>
            </a:r>
            <a:r>
              <a:rPr lang="en-US" baseline="30000" dirty="0">
                <a:solidFill>
                  <a:schemeClr val="accent2">
                    <a:lumMod val="75000"/>
                  </a:schemeClr>
                </a:solidFill>
                <a:sym typeface="Wingdings" panose="05000000000000000000" pitchFamily="2" charset="2"/>
              </a:rPr>
              <a:t>st</a:t>
            </a:r>
            <a:r>
              <a:rPr lang="en-US" dirty="0">
                <a:solidFill>
                  <a:schemeClr val="accent2">
                    <a:lumMod val="75000"/>
                  </a:schemeClr>
                </a:solidFill>
                <a:sym typeface="Wingdings" panose="05000000000000000000" pitchFamily="2" charset="2"/>
              </a:rPr>
              <a:t> phase of </a:t>
            </a:r>
            <a:r>
              <a:rPr lang="en-US" dirty="0" err="1">
                <a:solidFill>
                  <a:schemeClr val="accent2">
                    <a:lumMod val="75000"/>
                  </a:schemeClr>
                </a:solidFill>
                <a:sym typeface="Wingdings" panose="05000000000000000000" pitchFamily="2" charset="2"/>
              </a:rPr>
              <a:t>tx</a:t>
            </a:r>
            <a:r>
              <a:rPr lang="en-US" dirty="0">
                <a:solidFill>
                  <a:schemeClr val="accent2">
                    <a:lumMod val="75000"/>
                  </a:schemeClr>
                </a:solidFill>
                <a:sym typeface="Wingdings" panose="05000000000000000000" pitchFamily="2" charset="2"/>
              </a:rPr>
              <a:t> and at post-treatment outcome.</a:t>
            </a:r>
          </a:p>
          <a:p>
            <a:pPr marL="171450" indent="-171450">
              <a:buFont typeface="Arial" panose="020B0604020202020204" pitchFamily="34" charset="0"/>
              <a:buChar char="•"/>
            </a:pPr>
            <a:r>
              <a:rPr lang="en-US" dirty="0">
                <a:solidFill>
                  <a:schemeClr val="accent2">
                    <a:lumMod val="75000"/>
                  </a:schemeClr>
                </a:solidFill>
                <a:sym typeface="Wingdings" panose="05000000000000000000" pitchFamily="2" charset="2"/>
              </a:rPr>
              <a:t>In case anyone asks – the Wave 1 dynamics were NOT associated with the average frequency of positive parenting skills at Wave 1, but it predicted post-intervention frequency after controlling for Wave 1 frequency (thus reflecting pre-post changes)</a:t>
            </a:r>
            <a:endParaRPr lang="en-US" dirty="0"/>
          </a:p>
          <a:p>
            <a:pPr marL="171450" indent="-171450">
              <a:buFont typeface="Arial" panose="020B0604020202020204" pitchFamily="34" charset="0"/>
              <a:buChar char="•"/>
            </a:pPr>
            <a:r>
              <a:rPr lang="en-US" dirty="0"/>
              <a:t>Might be worth noting that we’re analyzing a relatively small sample here (n = 79) that had any CDI treatment, so power could be an issue</a:t>
            </a:r>
          </a:p>
        </p:txBody>
      </p:sp>
      <p:sp>
        <p:nvSpPr>
          <p:cNvPr id="4" name="Slide Number Placeholder 3"/>
          <p:cNvSpPr>
            <a:spLocks noGrp="1"/>
          </p:cNvSpPr>
          <p:nvPr>
            <p:ph type="sldNum" sz="quarter" idx="5"/>
          </p:nvPr>
        </p:nvSpPr>
        <p:spPr/>
        <p:txBody>
          <a:bodyPr/>
          <a:lstStyle/>
          <a:p>
            <a:fld id="{09C5AA40-B4B5-4E1A-8D82-6993B63B233C}" type="slidenum">
              <a:rPr lang="en-US" smtClean="0"/>
              <a:t>39</a:t>
            </a:fld>
            <a:endParaRPr lang="en-US"/>
          </a:p>
        </p:txBody>
      </p:sp>
    </p:spTree>
    <p:extLst>
      <p:ext uri="{BB962C8B-B14F-4D97-AF65-F5344CB8AC3E}">
        <p14:creationId xmlns:p14="http://schemas.microsoft.com/office/powerpoint/2010/main" val="2444013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Invisible drivers</a:t>
            </a:r>
            <a:r>
              <a:rPr lang="en-US" dirty="0"/>
              <a:t>: include chronic stress, </a:t>
            </a:r>
            <a:r>
              <a:rPr lang="en-US" dirty="0">
                <a:solidFill>
                  <a:schemeClr val="tx2">
                    <a:lumMod val="75000"/>
                  </a:schemeClr>
                </a:solidFill>
              </a:rPr>
              <a:t>self-regulation deficits, MH and SA problems</a:t>
            </a:r>
          </a:p>
          <a:p>
            <a:endParaRPr lang="en-US" dirty="0"/>
          </a:p>
          <a:p>
            <a:pPr>
              <a:lnSpc>
                <a:spcPct val="110000"/>
              </a:lnSpc>
              <a:spcBef>
                <a:spcPts val="0"/>
              </a:spcBef>
              <a:spcAft>
                <a:spcPts val="600"/>
              </a:spcAft>
            </a:pPr>
            <a:r>
              <a:rPr lang="en-US" sz="3000" dirty="0">
                <a:solidFill>
                  <a:srgbClr val="62A70F">
                    <a:lumMod val="60000"/>
                    <a:lumOff val="40000"/>
                  </a:srgbClr>
                </a:solidFill>
              </a:rPr>
              <a:t>Warm parenting…</a:t>
            </a:r>
            <a:r>
              <a:rPr lang="en-US" dirty="0"/>
              <a:t>Associated with ↑ arousal in abusive mothers</a:t>
            </a:r>
          </a:p>
          <a:p>
            <a:pPr lvl="2">
              <a:lnSpc>
                <a:spcPct val="110000"/>
              </a:lnSpc>
              <a:spcBef>
                <a:spcPts val="0"/>
              </a:spcBef>
              <a:tabLst>
                <a:tab pos="2176463" algn="l"/>
              </a:tabLst>
            </a:pPr>
            <a:r>
              <a:rPr lang="en-US" dirty="0"/>
              <a:t>Calms a neglecting mother</a:t>
            </a:r>
          </a:p>
          <a:p>
            <a:pPr lvl="2">
              <a:lnSpc>
                <a:spcPct val="110000"/>
              </a:lnSpc>
              <a:spcBef>
                <a:spcPts val="0"/>
              </a:spcBef>
              <a:tabLst>
                <a:tab pos="2176463" algn="l"/>
              </a:tabLst>
            </a:pPr>
            <a:r>
              <a:rPr lang="en-US" dirty="0"/>
              <a:t>Preceded by modest increases in arousal in non-maltreating mothers</a:t>
            </a:r>
          </a:p>
          <a:p>
            <a:pPr>
              <a:lnSpc>
                <a:spcPct val="110000"/>
              </a:lnSpc>
              <a:spcBef>
                <a:spcPts val="0"/>
              </a:spcBef>
              <a:spcAft>
                <a:spcPts val="600"/>
              </a:spcAft>
            </a:pPr>
            <a:r>
              <a:rPr lang="en-US" sz="2800" dirty="0">
                <a:solidFill>
                  <a:srgbClr val="62A70F">
                    <a:lumMod val="60000"/>
                    <a:lumOff val="40000"/>
                  </a:srgbClr>
                </a:solidFill>
              </a:rPr>
              <a:t>Children’s trusting / relying behaviors (prosocial compliance)</a:t>
            </a:r>
            <a:r>
              <a:rPr lang="en-US" sz="2800" u="sng" dirty="0">
                <a:solidFill>
                  <a:srgbClr val="62A70F">
                    <a:lumMod val="60000"/>
                    <a:lumOff val="40000"/>
                  </a:srgbClr>
                </a:solidFill>
              </a:rPr>
              <a:t> </a:t>
            </a:r>
          </a:p>
          <a:p>
            <a:pPr lvl="2">
              <a:lnSpc>
                <a:spcPts val="2280"/>
              </a:lnSpc>
              <a:spcBef>
                <a:spcPts val="0"/>
              </a:spcBef>
              <a:tabLst>
                <a:tab pos="2395538" algn="l"/>
              </a:tabLst>
            </a:pPr>
            <a:r>
              <a:rPr lang="en-US" sz="2300" dirty="0"/>
              <a:t>Heightens physio arousal in abusive mothers</a:t>
            </a:r>
          </a:p>
          <a:p>
            <a:pPr>
              <a:lnSpc>
                <a:spcPts val="2280"/>
              </a:lnSpc>
              <a:spcBef>
                <a:spcPts val="0"/>
              </a:spcBef>
              <a:tabLst>
                <a:tab pos="2395538" algn="l"/>
              </a:tabLst>
            </a:pPr>
            <a:r>
              <a:rPr lang="en-US" sz="2600" dirty="0">
                <a:solidFill>
                  <a:srgbClr val="62A70F"/>
                </a:solidFill>
              </a:rPr>
              <a:t>Non-maltreated children</a:t>
            </a:r>
            <a:r>
              <a:rPr lang="en-US" sz="2600" dirty="0"/>
              <a:t>: their trusting/relying behaviors </a:t>
            </a:r>
            <a:r>
              <a:rPr lang="en-US" sz="2400" dirty="0"/>
              <a:t>→ </a:t>
            </a:r>
            <a:r>
              <a:rPr lang="en-US" sz="2600" dirty="0"/>
              <a:t>no impact mother physiology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Interpreted</a:t>
            </a:r>
            <a:r>
              <a:rPr lang="en-US" baseline="0" dirty="0"/>
              <a:t> in light of maternal intra-individual results it suggests that CM moms are becoming more aroused, more emotionally dysregulated in response to age-appropriate, prosocial child behavior (alternately, are CM moms just ‘working harder’ in response to child trusting and relying, whereas non-CM moms don’t need to do so?</a:t>
            </a:r>
          </a:p>
          <a:p>
            <a:pPr marL="1257300" lvl="2" indent="-342900" defTabSz="457200">
              <a:buFont typeface="+mj-lt"/>
              <a:buAutoNum type="alphaLcPeriod"/>
            </a:pPr>
            <a:r>
              <a:rPr lang="en-US" sz="1200" dirty="0">
                <a:solidFill>
                  <a:prstClr val="white"/>
                </a:solidFill>
                <a:latin typeface="Calibri"/>
              </a:rPr>
              <a:t>Signify ↑ parent dysregulation in face of developmentally-appropriate child behavior?</a:t>
            </a:r>
          </a:p>
          <a:p>
            <a:pPr marL="1257300" lvl="2" indent="-342900" defTabSz="457200">
              <a:buFont typeface="+mj-lt"/>
              <a:buAutoNum type="alphaLcPeriod"/>
            </a:pPr>
            <a:r>
              <a:rPr lang="en-US" sz="1200" dirty="0">
                <a:solidFill>
                  <a:prstClr val="white"/>
                </a:solidFill>
                <a:latin typeface="Calibri"/>
              </a:rPr>
              <a:t>Evidence that prosocial caregiving relationships are simply more difficult in some parents?</a:t>
            </a:r>
          </a:p>
          <a:p>
            <a:pPr marL="1371600" lvl="2" indent="-457200" defTabSz="457200">
              <a:buFont typeface="+mj-lt"/>
              <a:buAutoNum type="alphaLcPeriod" startAt="3"/>
            </a:pPr>
            <a:r>
              <a:rPr lang="en-US" sz="1200" dirty="0">
                <a:solidFill>
                  <a:prstClr val="white"/>
                </a:solidFill>
                <a:latin typeface="Calibri"/>
              </a:rPr>
              <a:t>Other?</a:t>
            </a:r>
          </a:p>
          <a:p>
            <a:pPr>
              <a:lnSpc>
                <a:spcPts val="2280"/>
              </a:lnSpc>
              <a:spcBef>
                <a:spcPts val="0"/>
              </a:spcBef>
              <a:tabLst>
                <a:tab pos="2395538" algn="l"/>
              </a:tabLst>
            </a:pPr>
            <a:endParaRPr lang="en-US" sz="26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191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1D7F2E-2AFF-4B7D-B5F7-DC5EFD3D6D21}" type="slidenum">
              <a:rPr lang="en-US" smtClean="0"/>
              <a:t>41</a:t>
            </a:fld>
            <a:endParaRPr lang="en-US"/>
          </a:p>
        </p:txBody>
      </p:sp>
    </p:spTree>
    <p:extLst>
      <p:ext uri="{BB962C8B-B14F-4D97-AF65-F5344CB8AC3E}">
        <p14:creationId xmlns:p14="http://schemas.microsoft.com/office/powerpoint/2010/main" val="2980011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i="0" u="none" strike="noStrike" baseline="0" dirty="0">
                <a:solidFill>
                  <a:srgbClr val="000000"/>
                </a:solidFill>
                <a:latin typeface="Times New Roman" panose="02020603050405020304" pitchFamily="18" charset="0"/>
              </a:rPr>
              <a:t>Distinct patterns of PNS responding in concordance with parenting behavior – we have been studying these specifically in mothers (and to lesser extent fathers…) with a history of perpetrating CM.  </a:t>
            </a:r>
            <a:r>
              <a:rPr lang="en-US" sz="1200" b="0" i="0" u="none" strike="noStrike" baseline="0" dirty="0">
                <a:solidFill>
                  <a:srgbClr val="000000"/>
                </a:solidFill>
                <a:latin typeface="Times New Roman" panose="02020603050405020304" pitchFamily="18" charset="0"/>
              </a:rPr>
              <a:t>(Skowron et al., 2013): </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This work share in slides that follow</a:t>
            </a:r>
          </a:p>
          <a:p>
            <a:r>
              <a:rPr lang="en-US" sz="1200" b="0" i="0" u="none" strike="noStrike" baseline="0" dirty="0">
                <a:solidFill>
                  <a:srgbClr val="000000"/>
                </a:solidFill>
                <a:latin typeface="Times New Roman" panose="02020603050405020304" pitchFamily="18" charset="0"/>
              </a:rPr>
              <a:t>suggests that highest risk CW parents appear to experience (increases in) positive parenting as physically taxing (physical abuse). </a:t>
            </a:r>
          </a:p>
          <a:p>
            <a:r>
              <a:rPr lang="en-US" sz="1200" b="0" i="0" u="none" strike="noStrike" baseline="0" dirty="0">
                <a:solidFill>
                  <a:srgbClr val="000000"/>
                </a:solidFill>
                <a:latin typeface="Times New Roman" panose="02020603050405020304" pitchFamily="18" charset="0"/>
              </a:rPr>
              <a:t>Body of work seems to suggest that critical differences in CM parents’ autonomic sensitivity to their own caregiving behaviors and some of their child’s behaviors that make it (more) difficult to resist harsh, controlling, or withdrawn parenting. </a:t>
            </a:r>
            <a:endParaRPr lang="en-US" sz="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t>Studies: CW involved mothers &amp; 3-5 year old children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sng" dirty="0"/>
              <a:t>During joint puzzle task: </a:t>
            </a:r>
            <a:r>
              <a:rPr lang="en-US" altLang="en-US" dirty="0">
                <a:ea typeface="MS PGothic" pitchFamily="34" charset="-128"/>
              </a:rPr>
              <a:t>Child</a:t>
            </a:r>
            <a:r>
              <a:rPr lang="en-US" altLang="ja-JP" dirty="0">
                <a:ea typeface="MS PGothic" pitchFamily="34" charset="-128"/>
              </a:rPr>
              <a:t> builds a replica 3-D block figurine; </a:t>
            </a:r>
            <a:r>
              <a:rPr lang="en-US" altLang="en-US" dirty="0">
                <a:ea typeface="MS PGothic" pitchFamily="34" charset="-128"/>
              </a:rPr>
              <a:t>Mother asked to assist child, but do not handle the blocks; Dyadic behaviors micro-coded at the level of speaking turns using SASB; and monitored Autonomic physiology (RSA) recorded in both mother &amp; child during task, in sequential 30-sec epochs</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5AA40-B4B5-4E1A-8D82-6993B63B23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301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ED46B-AD6B-F51F-2B07-8C165D1E9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A2B27-46AA-9D38-D100-792605AA4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2DA30-6D87-164E-08E3-7BDCC40CE2C0}"/>
              </a:ext>
            </a:extLst>
          </p:cNvPr>
          <p:cNvSpPr>
            <a:spLocks noGrp="1"/>
          </p:cNvSpPr>
          <p:nvPr>
            <p:ph type="body" idx="1"/>
          </p:nvPr>
        </p:nvSpPr>
        <p:spPr/>
        <p:txBody>
          <a:bodyPr/>
          <a:lstStyle/>
          <a:p>
            <a:r>
              <a:rPr lang="en-US" dirty="0"/>
              <a:t>Thank </a:t>
            </a:r>
            <a:r>
              <a:rPr lang="en-US" dirty="0" err="1"/>
              <a:t>yous</a:t>
            </a:r>
            <a:r>
              <a:rPr lang="en-US" dirty="0"/>
              <a:t>:</a:t>
            </a:r>
          </a:p>
          <a:p>
            <a:r>
              <a:rPr lang="en-US" dirty="0"/>
              <a:t> </a:t>
            </a:r>
            <a:endParaRPr lang="en-US" b="0" dirty="0"/>
          </a:p>
          <a:p>
            <a:r>
              <a:rPr lang="en-US" dirty="0"/>
              <a:t>Thank </a:t>
            </a:r>
            <a:r>
              <a:rPr lang="en-US" dirty="0" err="1"/>
              <a:t>you’s</a:t>
            </a:r>
            <a:r>
              <a:rPr lang="en-US" dirty="0"/>
              <a:t> for invitation to speak:</a:t>
            </a:r>
          </a:p>
          <a:p>
            <a:endParaRPr lang="en-US" dirty="0"/>
          </a:p>
          <a:p>
            <a:r>
              <a:rPr lang="en-US" sz="1800" dirty="0">
                <a:effectLst/>
                <a:latin typeface="Calibri" panose="020F0502020204030204" pitchFamily="34" charset="0"/>
                <a:ea typeface="Calibri" panose="020F0502020204030204" pitchFamily="34" charset="0"/>
              </a:rPr>
              <a:t>research was funded by the National Institutes of Health through National Institute on Drug Abuse Grant R01-DA036533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mbria" panose="02040503050406030204" pitchFamily="18" charset="0"/>
                <a:ea typeface="Times New Roman" panose="02020603050405020304" pitchFamily="18" charset="0"/>
              </a:rPr>
              <a:t>Skowron</a:t>
            </a:r>
            <a:r>
              <a:rPr lang="en-US" sz="1800" dirty="0">
                <a:effectLst/>
                <a:latin typeface="Cambria" panose="02040503050406030204" pitchFamily="18" charset="0"/>
                <a:ea typeface="Times New Roman" panose="02020603050405020304" pitchFamily="18" charset="0"/>
              </a:rPr>
              <a:t>, E. A., </a:t>
            </a:r>
            <a:r>
              <a:rPr lang="en-US" sz="1800" i="1" dirty="0">
                <a:effectLst/>
                <a:latin typeface="Cambria" panose="02040503050406030204" pitchFamily="18" charset="0"/>
                <a:ea typeface="Times New Roman" panose="02020603050405020304" pitchFamily="18" charset="0"/>
              </a:rPr>
              <a:t>Nekkanti</a:t>
            </a:r>
            <a:r>
              <a:rPr lang="en-US" sz="1800" dirty="0">
                <a:effectLst/>
                <a:latin typeface="Cambria" panose="02040503050406030204" pitchFamily="18" charset="0"/>
                <a:ea typeface="Times New Roman" panose="02020603050405020304" pitchFamily="18" charset="0"/>
              </a:rPr>
              <a:t>, A.K., Skoranski</a:t>
            </a:r>
            <a:r>
              <a:rPr lang="en-US" sz="1800" baseline="30000" dirty="0">
                <a:effectLst/>
                <a:latin typeface="Cambria" panose="02040503050406030204" pitchFamily="18" charset="0"/>
                <a:ea typeface="Times New Roman" panose="02020603050405020304" pitchFamily="18" charset="0"/>
              </a:rPr>
              <a:t>^</a:t>
            </a:r>
            <a:r>
              <a:rPr lang="en-US" sz="1800" dirty="0">
                <a:effectLst/>
                <a:latin typeface="Cambria" panose="02040503050406030204" pitchFamily="18" charset="0"/>
                <a:ea typeface="Times New Roman" panose="02020603050405020304" pitchFamily="18" charset="0"/>
              </a:rPr>
              <a:t>, A.M., </a:t>
            </a:r>
            <a:r>
              <a:rPr lang="en-US" sz="1800" i="1" dirty="0">
                <a:effectLst/>
                <a:latin typeface="Cambria" panose="02040503050406030204" pitchFamily="18" charset="0"/>
                <a:ea typeface="Times New Roman" panose="02020603050405020304" pitchFamily="18" charset="0"/>
              </a:rPr>
              <a:t>Scholtes</a:t>
            </a:r>
            <a:r>
              <a:rPr lang="en-US" sz="1800" dirty="0">
                <a:effectLst/>
                <a:latin typeface="Cambria" panose="02040503050406030204" pitchFamily="18" charset="0"/>
                <a:ea typeface="Times New Roman" panose="02020603050405020304" pitchFamily="18" charset="0"/>
              </a:rPr>
              <a:t>, C.M., Mills, K.L., Bard, D., </a:t>
            </a:r>
            <a:r>
              <a:rPr lang="en-US" sz="1800" i="1" dirty="0">
                <a:effectLst/>
                <a:latin typeface="Cambria" panose="02040503050406030204" pitchFamily="18" charset="0"/>
                <a:ea typeface="Times New Roman" panose="02020603050405020304" pitchFamily="18" charset="0"/>
              </a:rPr>
              <a:t>Rock</a:t>
            </a:r>
            <a:r>
              <a:rPr lang="en-US" sz="1800" dirty="0">
                <a:effectLst/>
                <a:latin typeface="Cambria" panose="02040503050406030204" pitchFamily="18" charset="0"/>
                <a:ea typeface="Times New Roman" panose="02020603050405020304" pitchFamily="18" charset="0"/>
              </a:rPr>
              <a:t>, A., Berkman, E., Bard, E., &amp; Funderburk, B. W. (2024). Randomized trial of parent–child interaction therapy improves child-welfare parents’ behavior, self-regulation, and self-perceptions. </a:t>
            </a:r>
            <a:r>
              <a:rPr lang="en-US" sz="1800" i="1" dirty="0">
                <a:effectLst/>
                <a:latin typeface="Cambria" panose="02040503050406030204" pitchFamily="18" charset="0"/>
                <a:ea typeface="Times New Roman" panose="02020603050405020304" pitchFamily="18" charset="0"/>
              </a:rPr>
              <a:t>Journal of Consulting and Clinical Psychology, 92</a:t>
            </a:r>
            <a:r>
              <a:rPr lang="en-US" sz="1800" dirty="0">
                <a:effectLst/>
                <a:latin typeface="Cambria" panose="02040503050406030204" pitchFamily="18" charset="0"/>
                <a:ea typeface="Times New Roman" panose="02020603050405020304" pitchFamily="18" charset="0"/>
              </a:rPr>
              <a:t>(2), 75–92. </a:t>
            </a:r>
            <a:r>
              <a:rPr lang="en-US" sz="1800" u="sng" dirty="0">
                <a:solidFill>
                  <a:srgbClr val="0000FF"/>
                </a:solidFill>
                <a:effectLst/>
                <a:latin typeface="Cambria" panose="02040503050406030204" pitchFamily="18" charset="0"/>
                <a:ea typeface="Times New Roman" panose="02020603050405020304" pitchFamily="18" charset="0"/>
                <a:hlinkClick r:id="rId3"/>
              </a:rPr>
              <a:t>https://doi.org/10.1037/ccp0000859</a:t>
            </a:r>
            <a:endParaRPr lang="en-US" sz="1800" dirty="0">
              <a:effectLst/>
              <a:latin typeface="Times New Roman" panose="02020603050405020304" pitchFamily="18" charset="0"/>
              <a:ea typeface="Times New Roman" panose="02020603050405020304" pitchFamily="18" charset="0"/>
            </a:endParaRPr>
          </a:p>
          <a:p>
            <a:endParaRPr lang="en-US" dirty="0"/>
          </a:p>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Zhang^, X., Gatzke-Kopp, L. M., &amp; </a:t>
            </a:r>
            <a:r>
              <a:rPr lang="en-US" sz="1800" b="1" dirty="0">
                <a:effectLst/>
                <a:latin typeface="Cambria" panose="02040503050406030204" pitchFamily="18" charset="0"/>
                <a:ea typeface="Times New Roman" panose="02020603050405020304" pitchFamily="18" charset="0"/>
                <a:cs typeface="Times New Roman" panose="02020603050405020304" pitchFamily="18" charset="0"/>
              </a:rPr>
              <a:t>Skowron</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E. A. (2023). Dynamic regulatory processes among child welfare parents: Temporal associations between physiology and parenting behavior. </a:t>
            </a:r>
            <a:r>
              <a:rPr lang="en-US" sz="1800" i="1" dirty="0">
                <a:effectLst/>
                <a:latin typeface="Cambria" panose="02040503050406030204" pitchFamily="18" charset="0"/>
                <a:ea typeface="Times New Roman" panose="02020603050405020304" pitchFamily="18" charset="0"/>
                <a:cs typeface="Times New Roman" panose="02020603050405020304" pitchFamily="18" charset="0"/>
              </a:rPr>
              <a:t>Development and psychopathology</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1–16. https://doi.org/10.1017/S0954579423000949 (and the ‘in prep’ paper…)</a:t>
            </a:r>
          </a:p>
          <a:p>
            <a:endParaRPr lang="en-US" sz="1800" dirty="0">
              <a:effectLst/>
              <a:latin typeface="Cambria" panose="02040503050406030204" pitchFamily="18" charset="0"/>
              <a:cs typeface="Times New Roman" panose="02020603050405020304" pitchFamily="18" charset="0"/>
            </a:endParaRPr>
          </a:p>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Lyons^, E.R., Nekkanti^, A.K., Funderburk, B.W., &amp; </a:t>
            </a:r>
            <a:r>
              <a:rPr lang="en-US" sz="1800" b="1" dirty="0">
                <a:effectLst/>
                <a:latin typeface="Cambria" panose="02040503050406030204" pitchFamily="18" charset="0"/>
                <a:ea typeface="Times New Roman" panose="02020603050405020304" pitchFamily="18" charset="0"/>
                <a:cs typeface="Times New Roman" panose="02020603050405020304" pitchFamily="18" charset="0"/>
              </a:rPr>
              <a:t>Skowron</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E.A. (2022). Parent-Child Interaction Therapy supports healthy eating behavior in child welfare-involved children. </a:t>
            </a:r>
            <a:r>
              <a:rPr lang="en-US" sz="1800" i="1" dirty="0">
                <a:effectLst/>
                <a:latin typeface="Cambria" panose="02040503050406030204" pitchFamily="18" charset="0"/>
                <a:ea typeface="Times New Roman" panose="02020603050405020304" pitchFamily="18" charset="0"/>
                <a:cs typeface="Times New Roman" panose="02020603050405020304" pitchFamily="18" charset="0"/>
              </a:rPr>
              <a:t>International</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i="1" dirty="0">
                <a:effectLst/>
                <a:latin typeface="Cambria" panose="02040503050406030204" pitchFamily="18" charset="0"/>
                <a:ea typeface="Times New Roman" panose="02020603050405020304" pitchFamily="18" charset="0"/>
                <a:cs typeface="Times New Roman" panose="02020603050405020304" pitchFamily="18" charset="0"/>
              </a:rPr>
              <a:t>Journal of Environmental Research and Public Health</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special issue </a:t>
            </a:r>
            <a:r>
              <a:rPr lang="en-US" sz="1800" i="1" dirty="0">
                <a:effectLst/>
                <a:latin typeface="Cambria" panose="02040503050406030204" pitchFamily="18" charset="0"/>
                <a:ea typeface="Times New Roman" panose="02020603050405020304" pitchFamily="18" charset="0"/>
                <a:cs typeface="Times New Roman" panose="02020603050405020304" pitchFamily="18" charset="0"/>
              </a:rPr>
              <a:t>“Parent-Child Interaction Therapy: Advances toward Health Equity,” 19, 10535.</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doi.org/10.3390/ijerph191710535</a:t>
            </a:r>
          </a:p>
          <a:p>
            <a:endParaRPr lang="en-US" sz="1800" dirty="0">
              <a:effectLst/>
              <a:latin typeface="Cambria" panose="02040503050406030204" pitchFamily="18" charset="0"/>
              <a:cs typeface="Times New Roman" panose="02020603050405020304" pitchFamily="18" charset="0"/>
            </a:endParaRPr>
          </a:p>
          <a:p>
            <a:pPr marL="457200" marR="0" indent="-457200">
              <a:spcBef>
                <a:spcPts val="0"/>
              </a:spcBef>
              <a:spcAft>
                <a:spcPts val="0"/>
              </a:spcAft>
              <a:tabLst>
                <a:tab pos="457200" algn="l"/>
              </a:tabLst>
            </a:pPr>
            <a:r>
              <a:rPr lang="en-US" sz="1800" b="1" dirty="0">
                <a:effectLst/>
                <a:latin typeface="Cambria Math" panose="02040503050406030204" pitchFamily="18" charset="0"/>
                <a:ea typeface="Times New Roman" panose="02020603050405020304" pitchFamily="18" charset="0"/>
              </a:rPr>
              <a:t>Skowron</a:t>
            </a:r>
            <a:r>
              <a:rPr lang="en-US" sz="1800" dirty="0">
                <a:effectLst/>
                <a:latin typeface="Cambria Math" panose="02040503050406030204" pitchFamily="18" charset="0"/>
                <a:ea typeface="Times New Roman" panose="02020603050405020304" pitchFamily="18" charset="0"/>
              </a:rPr>
              <a:t>, E. A., &amp; Funderburk, B. W. (2022). In vivo social regulation of high-risk parenting: A conceptual model of Parent-Child Interaction Therapy for child maltreatment prevention</a:t>
            </a:r>
            <a:r>
              <a:rPr lang="en-US" sz="1800" i="1" dirty="0">
                <a:effectLst/>
                <a:latin typeface="Cambria Math" panose="02040503050406030204" pitchFamily="18" charset="0"/>
                <a:ea typeface="Times New Roman" panose="02020603050405020304" pitchFamily="18" charset="0"/>
              </a:rPr>
              <a:t>. Children and Youth Services Review, 136, </a:t>
            </a:r>
            <a:r>
              <a:rPr lang="en-US" sz="1800" dirty="0">
                <a:effectLst/>
                <a:latin typeface="Cambria" panose="02040503050406030204" pitchFamily="18" charset="0"/>
                <a:ea typeface="Times New Roman" panose="02020603050405020304" pitchFamily="18" charset="0"/>
              </a:rPr>
              <a:t>106391.</a:t>
            </a:r>
            <a:r>
              <a:rPr lang="en-US" sz="1800" i="1" dirty="0">
                <a:effectLst/>
                <a:latin typeface="Cambria" panose="02040503050406030204" pitchFamily="18" charset="0"/>
                <a:ea typeface="Times New Roman" panose="02020603050405020304" pitchFamily="18" charset="0"/>
              </a:rPr>
              <a:t> </a:t>
            </a:r>
            <a:r>
              <a:rPr lang="en-US" sz="1800" dirty="0">
                <a:effectLst/>
                <a:latin typeface="Cambria" panose="02040503050406030204" pitchFamily="18" charset="0"/>
                <a:ea typeface="Times New Roman" panose="02020603050405020304" pitchFamily="18" charset="0"/>
              </a:rPr>
              <a:t>PMC8881007 </a:t>
            </a:r>
            <a:r>
              <a:rPr lang="en-US" sz="1800" dirty="0">
                <a:effectLst/>
                <a:latin typeface="Cambria Math" panose="02040503050406030204" pitchFamily="18" charset="0"/>
                <a:ea typeface="Times New Roman" panose="02020603050405020304" pitchFamily="18" charset="0"/>
              </a:rPr>
              <a:t>doi.org/10.1016/j.childyouth.2022.106391. </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Cambria Math" panose="02040503050406030204" pitchFamily="18" charset="0"/>
              <a:ea typeface="Times New Roman" panose="02020603050405020304" pitchFamily="18" charset="0"/>
              <a:cs typeface="Times New Roman" panose="02020603050405020304" pitchFamily="18" charset="0"/>
            </a:endParaRPr>
          </a:p>
          <a:p>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Skoranski</a:t>
            </a:r>
            <a:r>
              <a:rPr lang="en-US" sz="1800" baseline="30000" dirty="0">
                <a:effectLst/>
                <a:latin typeface="Cambria Math" panose="02040503050406030204" pitchFamily="18" charset="0"/>
                <a:ea typeface="Times New Roman" panose="02020603050405020304" pitchFamily="18" charset="0"/>
                <a:cs typeface="Times New Roman" panose="02020603050405020304" pitchFamily="18" charset="0"/>
              </a:rPr>
              <a:t>^</a:t>
            </a:r>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 A., </a:t>
            </a:r>
            <a:r>
              <a:rPr lang="en-US" sz="1800" b="1" dirty="0">
                <a:effectLst/>
                <a:latin typeface="Cambria Math" panose="02040503050406030204" pitchFamily="18" charset="0"/>
                <a:ea typeface="Times New Roman" panose="02020603050405020304" pitchFamily="18" charset="0"/>
                <a:cs typeface="Times New Roman" panose="02020603050405020304" pitchFamily="18" charset="0"/>
              </a:rPr>
              <a:t>Skowron</a:t>
            </a:r>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 E.A.,</a:t>
            </a:r>
            <a:r>
              <a:rPr lang="en-US" sz="1800" i="1" dirty="0">
                <a:effectLst/>
                <a:latin typeface="Cambria Math" panose="02040503050406030204" pitchFamily="18" charset="0"/>
                <a:ea typeface="Times New Roman" panose="02020603050405020304" pitchFamily="18" charset="0"/>
                <a:cs typeface="Times New Roman" panose="02020603050405020304" pitchFamily="18" charset="0"/>
              </a:rPr>
              <a:t> Scholtes, C.M., Nekkanti, A.K., Lyons, E.L.,</a:t>
            </a:r>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 &amp; DeGarmo, D.S. (2021).  PCIT engagement and persistence among child welfare-involved families: Associations with harsh parenting, physiological reactivity, and social cognitive processes at intake. </a:t>
            </a:r>
            <a:r>
              <a:rPr lang="en-US" sz="1800" i="1" dirty="0">
                <a:effectLst/>
                <a:latin typeface="Cambria Math" panose="02040503050406030204" pitchFamily="18" charset="0"/>
                <a:ea typeface="Times New Roman" panose="02020603050405020304" pitchFamily="18" charset="0"/>
                <a:cs typeface="Times New Roman" panose="02020603050405020304" pitchFamily="18" charset="0"/>
              </a:rPr>
              <a:t>Development &amp; Psychopathology. </a:t>
            </a:r>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1–18. </a:t>
            </a:r>
            <a:r>
              <a:rPr lang="en-US" sz="1800" b="1" dirty="0">
                <a:effectLst/>
                <a:latin typeface="Cambria Math" panose="02040503050406030204" pitchFamily="18" charset="0"/>
                <a:ea typeface="Times New Roman" panose="02020603050405020304" pitchFamily="18" charset="0"/>
                <a:cs typeface="Arial" panose="020B0604020202020204" pitchFamily="34" charset="0"/>
              </a:rPr>
              <a:t>PMC8464633.</a:t>
            </a:r>
            <a:r>
              <a:rPr lang="en-US" sz="1800" dirty="0">
                <a:effectLst/>
                <a:latin typeface="Cambria Math" panose="02040503050406030204" pitchFamily="18" charset="0"/>
                <a:ea typeface="Times New Roman" panose="02020603050405020304" pitchFamily="18" charset="0"/>
                <a:cs typeface="Calibri" panose="020F0502020204030204" pitchFamily="34" charset="0"/>
              </a:rPr>
              <a:t>  DOI</a:t>
            </a:r>
            <a:r>
              <a:rPr lang="en-US" sz="1800" dirty="0">
                <a:effectLst/>
                <a:latin typeface="Cambria Math" panose="02040503050406030204" pitchFamily="18" charset="0"/>
                <a:ea typeface="Times New Roman" panose="02020603050405020304" pitchFamily="18" charset="0"/>
                <a:cs typeface="Times New Roman" panose="02020603050405020304" pitchFamily="18" charset="0"/>
              </a:rPr>
              <a:t>: </a:t>
            </a:r>
            <a:r>
              <a:rPr lang="en-US" sz="1800" u="sng" dirty="0">
                <a:solidFill>
                  <a:srgbClr val="0000FF"/>
                </a:solidFill>
                <a:effectLst/>
                <a:latin typeface="Cambria Math" panose="02040503050406030204" pitchFamily="18" charset="0"/>
                <a:ea typeface="Times New Roman" panose="02020603050405020304" pitchFamily="18" charset="0"/>
                <a:hlinkClick r:id="rId4"/>
              </a:rPr>
              <a:t>10.1017/S0954579421000031 </a:t>
            </a:r>
            <a:endParaRPr lang="en-US" dirty="0"/>
          </a:p>
        </p:txBody>
      </p:sp>
      <p:sp>
        <p:nvSpPr>
          <p:cNvPr id="4" name="Slide Number Placeholder 3">
            <a:extLst>
              <a:ext uri="{FF2B5EF4-FFF2-40B4-BE49-F238E27FC236}">
                <a16:creationId xmlns:a16="http://schemas.microsoft.com/office/drawing/2014/main" id="{D751C15A-2D0C-4664-7158-A2F8A6C6025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44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During joint puzzle task: </a:t>
            </a:r>
            <a:r>
              <a:rPr lang="en-US" altLang="en-US" dirty="0">
                <a:ea typeface="MS PGothic" pitchFamily="34" charset="-128"/>
              </a:rPr>
              <a:t>Child</a:t>
            </a:r>
            <a:r>
              <a:rPr lang="en-US" altLang="ja-JP" dirty="0">
                <a:ea typeface="MS PGothic" pitchFamily="34" charset="-128"/>
              </a:rPr>
              <a:t> builds a replica 3-D block figurine; </a:t>
            </a:r>
            <a:r>
              <a:rPr lang="en-US" altLang="en-US" dirty="0">
                <a:ea typeface="MS PGothic" pitchFamily="34" charset="-128"/>
              </a:rPr>
              <a:t>Mother asked to assist child, but do not handle the blocks; Dyadic behaviors micro-coded at the level of speaking turns using SASB; Autonomic physiology (RSA) recorded in both mother &amp; child during task, in sequential 30-sec epochs</a:t>
            </a:r>
            <a:endParaRPr lang="en-US" dirty="0"/>
          </a:p>
          <a:p>
            <a:endParaRPr lang="en-US" u="sng" dirty="0"/>
          </a:p>
          <a:p>
            <a:r>
              <a:rPr lang="en-US" u="sng" dirty="0"/>
              <a:t>Positive Dyadic Synchrony</a:t>
            </a:r>
            <a:r>
              <a:rPr lang="en-US" dirty="0"/>
              <a:t>(i.e., proportion of speaking turns) </a:t>
            </a:r>
          </a:p>
          <a:p>
            <a:endParaRPr lang="en-US" sz="1300" dirty="0"/>
          </a:p>
          <a:p>
            <a:pPr marL="1654175" lvl="1" indent="-273050"/>
            <a:r>
              <a:rPr lang="en-US" i="1" dirty="0"/>
              <a:t>M </a:t>
            </a:r>
            <a:r>
              <a:rPr lang="en-US" dirty="0"/>
              <a:t>= 0.49 (</a:t>
            </a:r>
            <a:r>
              <a:rPr lang="en-US" i="1" dirty="0"/>
              <a:t>SD </a:t>
            </a:r>
            <a:r>
              <a:rPr lang="en-US" dirty="0"/>
              <a:t>= 0.31)</a:t>
            </a:r>
          </a:p>
          <a:p>
            <a:pPr marL="1654175" lvl="1" indent="-273050"/>
            <a:r>
              <a:rPr lang="en-US" i="1" dirty="0"/>
              <a:t>Range</a:t>
            </a:r>
            <a:r>
              <a:rPr lang="en-US" dirty="0"/>
              <a:t> = 0.00 - 1.00</a:t>
            </a:r>
          </a:p>
          <a:p>
            <a:endParaRPr lang="en-US" u="sng" dirty="0"/>
          </a:p>
          <a:p>
            <a:r>
              <a:rPr lang="en-US" u="sng" dirty="0"/>
              <a:t>Latency to Repair </a:t>
            </a:r>
            <a:r>
              <a:rPr lang="en-US" dirty="0"/>
              <a:t>(i.e., number speaking-turns post-rupture until repair)</a:t>
            </a:r>
          </a:p>
          <a:p>
            <a:pPr marL="1928495" lvl="2" indent="-273050"/>
            <a:r>
              <a:rPr lang="en-US" i="1" dirty="0">
                <a:solidFill>
                  <a:srgbClr val="FFFF00"/>
                </a:solidFill>
              </a:rPr>
              <a:t>M </a:t>
            </a:r>
            <a:r>
              <a:rPr lang="en-US" dirty="0">
                <a:solidFill>
                  <a:srgbClr val="FFFF00"/>
                </a:solidFill>
              </a:rPr>
              <a:t>= </a:t>
            </a:r>
            <a:r>
              <a:rPr lang="en-US" i="1" dirty="0">
                <a:solidFill>
                  <a:srgbClr val="FFFF00"/>
                </a:solidFill>
              </a:rPr>
              <a:t>8.9 speaking turns </a:t>
            </a:r>
            <a:r>
              <a:rPr lang="en-US" dirty="0">
                <a:solidFill>
                  <a:srgbClr val="FFFF00"/>
                </a:solidFill>
              </a:rPr>
              <a:t>(</a:t>
            </a:r>
            <a:r>
              <a:rPr lang="en-US" i="1" dirty="0" err="1">
                <a:solidFill>
                  <a:srgbClr val="FFFF00"/>
                </a:solidFill>
              </a:rPr>
              <a:t>Mdn</a:t>
            </a:r>
            <a:r>
              <a:rPr lang="en-US" dirty="0">
                <a:solidFill>
                  <a:srgbClr val="FFFF00"/>
                </a:solidFill>
              </a:rPr>
              <a:t> = 6.25; </a:t>
            </a:r>
            <a:r>
              <a:rPr lang="en-US" i="1" dirty="0">
                <a:solidFill>
                  <a:srgbClr val="FFFF00"/>
                </a:solidFill>
              </a:rPr>
              <a:t>SD </a:t>
            </a:r>
            <a:r>
              <a:rPr lang="en-US" dirty="0">
                <a:solidFill>
                  <a:srgbClr val="FFFF00"/>
                </a:solidFill>
              </a:rPr>
              <a:t>= 8.28)</a:t>
            </a:r>
          </a:p>
          <a:p>
            <a:pPr marL="1928495" lvl="2" indent="-273050"/>
            <a:r>
              <a:rPr lang="en-US" i="1" dirty="0">
                <a:solidFill>
                  <a:srgbClr val="FFFF00"/>
                </a:solidFill>
              </a:rPr>
              <a:t>Positive skew = 3.48</a:t>
            </a:r>
          </a:p>
          <a:p>
            <a:pPr marL="1928495" lvl="2" indent="-273050"/>
            <a:r>
              <a:rPr lang="en-US" i="1" dirty="0">
                <a:solidFill>
                  <a:srgbClr val="FFFF00"/>
                </a:solidFill>
              </a:rPr>
              <a:t>Range = 2.0 to 69 speaking turns</a:t>
            </a:r>
          </a:p>
          <a:p>
            <a:pPr lvl="1"/>
            <a:endParaRPr lang="en-US" sz="1400" dirty="0"/>
          </a:p>
          <a:p>
            <a:pPr marL="1654175" lvl="1" indent="-273050"/>
            <a:r>
              <a:rPr lang="en-US" dirty="0"/>
              <a:t>log transformed for analyses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96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marR="0" lvl="0" indent="0" defTabSz="3686861"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Reductions in CM mother’s </a:t>
            </a:r>
            <a:r>
              <a:rPr kumimoji="0" lang="en-US" sz="1200" b="1" i="0" u="none" strike="noStrike" kern="0" cap="none" spc="0" normalizeH="0" baseline="0" noProof="0" dirty="0">
                <a:ln>
                  <a:noFill/>
                </a:ln>
                <a:solidFill>
                  <a:schemeClr val="bg1"/>
                </a:solidFill>
                <a:effectLst/>
                <a:uLnTx/>
                <a:uFillTx/>
              </a:rPr>
              <a:t>respiratory sinus arrhythmia (RSA)</a:t>
            </a:r>
            <a:r>
              <a:rPr kumimoji="0" lang="en-US" sz="1200" b="0" i="0" u="none" strike="noStrike" kern="0" cap="none" spc="0" normalizeH="0" baseline="0" noProof="0" dirty="0">
                <a:ln>
                  <a:noFill/>
                </a:ln>
                <a:solidFill>
                  <a:schemeClr val="bg1"/>
                </a:solidFill>
                <a:effectLst/>
                <a:uLnTx/>
                <a:uFillTx/>
              </a:rPr>
              <a:t> during parenting drive real-time increases in harsh parenting</a:t>
            </a:r>
            <a:r>
              <a:rPr kumimoji="0" lang="en-US" sz="1200" b="0" i="0" u="none" strike="noStrike" kern="0" cap="none" spc="0" normalizeH="0" baseline="30000" noProof="0" dirty="0">
                <a:ln>
                  <a:noFill/>
                </a:ln>
                <a:solidFill>
                  <a:schemeClr val="bg1"/>
                </a:solidFill>
                <a:effectLst/>
                <a:uLnTx/>
                <a:uFillTx/>
              </a:rPr>
              <a:t>3  </a:t>
            </a:r>
            <a:endParaRPr kumimoji="0" lang="en-US" sz="1200" b="0" i="0" u="none" strike="noStrike" kern="0" cap="none" spc="0" normalizeH="0" baseline="0" noProof="0" dirty="0">
              <a:ln>
                <a:noFill/>
              </a:ln>
              <a:solidFill>
                <a:schemeClr val="bg1"/>
              </a:solidFill>
              <a:effectLst/>
              <a:uLnTx/>
              <a:uFillTx/>
            </a:endParaRPr>
          </a:p>
          <a:p>
            <a:pPr marL="182880" marR="0" lvl="0" indent="0" defTabSz="3686861" eaLnBrk="1" fontAlgn="auto" latinLnBrk="0" hangingPunct="1">
              <a:lnSpc>
                <a:spcPct val="100000"/>
              </a:lnSpc>
              <a:spcBef>
                <a:spcPts val="60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rPr>
              <a:t>Effective CM prevention programs </a:t>
            </a:r>
            <a:r>
              <a:rPr kumimoji="0" lang="en-US" sz="1200" b="0" i="0" u="none" strike="noStrike" kern="0" cap="none" spc="0" normalizeH="0" baseline="0" noProof="0" dirty="0">
                <a:ln>
                  <a:noFill/>
                </a:ln>
                <a:solidFill>
                  <a:schemeClr val="bg1"/>
                </a:solidFill>
                <a:effectLst/>
                <a:uLnTx/>
                <a:uFillTx/>
                <a:sym typeface="Wingdings" panose="05000000000000000000" pitchFamily="2" charset="2"/>
              </a:rPr>
              <a:t> need to de-couple (or unhook…) maladaptive links between positive parenting and negative physiological response….enter PCIT</a:t>
            </a:r>
            <a:endParaRPr kumimoji="0" lang="en-US" sz="1200" b="0" i="0" u="none" strike="noStrike" kern="0" cap="none" spc="0" normalizeH="0" baseline="0" noProof="0" dirty="0">
              <a:ln>
                <a:noFill/>
              </a:ln>
              <a:solidFill>
                <a:schemeClr val="bg1"/>
              </a:solidFill>
              <a:effectLst/>
              <a:uLnTx/>
              <a:uFillTx/>
            </a:endParaRPr>
          </a:p>
          <a:p>
            <a:endParaRPr lang="en-US" dirty="0"/>
          </a:p>
        </p:txBody>
      </p:sp>
      <p:sp>
        <p:nvSpPr>
          <p:cNvPr id="4" name="Slide Number Placeholder 3"/>
          <p:cNvSpPr>
            <a:spLocks noGrp="1"/>
          </p:cNvSpPr>
          <p:nvPr>
            <p:ph type="sldNum" sz="quarter" idx="5"/>
          </p:nvPr>
        </p:nvSpPr>
        <p:spPr/>
        <p:txBody>
          <a:bodyPr/>
          <a:lstStyle/>
          <a:p>
            <a:fld id="{461D7F2E-2AFF-4B7D-B5F7-DC5EFD3D6D21}" type="slidenum">
              <a:rPr lang="en-US" smtClean="0"/>
              <a:t>7</a:t>
            </a:fld>
            <a:endParaRPr lang="en-US"/>
          </a:p>
        </p:txBody>
      </p:sp>
    </p:spTree>
    <p:extLst>
      <p:ext uri="{BB962C8B-B14F-4D97-AF65-F5344CB8AC3E}">
        <p14:creationId xmlns:p14="http://schemas.microsoft.com/office/powerpoint/2010/main" val="1186609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defTabSz="3686861"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0" i="0" u="none" strike="noStrike" kern="0" cap="none" spc="0" normalizeH="0" baseline="0" noProof="0" dirty="0">
                <a:ln>
                  <a:noFill/>
                </a:ln>
                <a:solidFill>
                  <a:schemeClr val="bg1"/>
                </a:solidFill>
                <a:effectLst/>
                <a:uLnTx/>
                <a:uFillTx/>
              </a:rPr>
              <a:t>80%+ of physical abuse &amp; neglect cases are perpetrated by parents</a:t>
            </a:r>
            <a:r>
              <a:rPr kumimoji="0" lang="en-US" sz="2000" b="0" i="0" u="none" strike="noStrike" kern="0" cap="none" spc="0" normalizeH="0" baseline="30000" noProof="0" dirty="0">
                <a:ln>
                  <a:noFill/>
                </a:ln>
                <a:solidFill>
                  <a:schemeClr val="bg1"/>
                </a:solidFill>
                <a:effectLst/>
                <a:uLnTx/>
                <a:uFillTx/>
              </a:rPr>
              <a:t>1</a:t>
            </a:r>
            <a:endParaRPr kumimoji="0" lang="en-US" sz="2000" b="1" i="0" u="none" strike="noStrike" kern="0" cap="none" spc="0" normalizeH="0" baseline="0" noProof="0" dirty="0">
              <a:ln>
                <a:noFill/>
              </a:ln>
              <a:solidFill>
                <a:schemeClr val="bg1"/>
              </a:solidFill>
              <a:effectLst/>
              <a:uLnTx/>
              <a:uFillTx/>
              <a:latin typeface="Futura Md BT" panose="020B0602020204020303" pitchFamily="34" charset="0"/>
            </a:endParaRPr>
          </a:p>
          <a:p>
            <a:pPr marL="182880" marR="0" lvl="0" indent="0" defTabSz="3686861" eaLnBrk="1" fontAlgn="auto"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Patterns of coupling in physically neglectful mother’s </a:t>
            </a:r>
            <a:r>
              <a:rPr kumimoji="0" lang="en-US" sz="2000" b="1" i="0" u="none" strike="noStrike" kern="0" cap="none" spc="0" normalizeH="0" baseline="0" noProof="0" dirty="0">
                <a:ln>
                  <a:noFill/>
                </a:ln>
                <a:solidFill>
                  <a:schemeClr val="bg1"/>
                </a:solidFill>
                <a:effectLst/>
                <a:uLnTx/>
                <a:uFillTx/>
              </a:rPr>
              <a:t>respiratory sinus arrhythmia (RSA)</a:t>
            </a:r>
            <a:r>
              <a:rPr kumimoji="0" lang="en-US" sz="2000" b="0" i="0" u="none" strike="noStrike" kern="0" cap="none" spc="0" normalizeH="0" baseline="0" noProof="0" dirty="0">
                <a:ln>
                  <a:noFill/>
                </a:ln>
                <a:solidFill>
                  <a:schemeClr val="bg1"/>
                </a:solidFill>
                <a:effectLst/>
                <a:uLnTx/>
                <a:uFillTx/>
              </a:rPr>
              <a:t> during (-) and (+) parenting could potentiate effective interventions’ gains </a:t>
            </a:r>
          </a:p>
          <a:p>
            <a:pPr marL="182880" marR="0" lvl="0" indent="0" defTabSz="3686861" eaLnBrk="1" fontAlgn="auto" latinLnBrk="0" hangingPunct="1">
              <a:lnSpc>
                <a:spcPct val="100000"/>
              </a:lnSpc>
              <a:spcBef>
                <a:spcPts val="60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a:p>
            <a:pPr marL="182880" marR="0" lvl="0" indent="0" defTabSz="3686861" eaLnBrk="1" fontAlgn="auto"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TRANSITION TO CHILD EFFECTS ON PARENT PHYS FINDINGS….next slide</a:t>
            </a:r>
          </a:p>
          <a:p>
            <a:pPr marL="0" indent="0" algn="l">
              <a:spcBef>
                <a:spcPts val="0"/>
              </a:spcBef>
              <a:buNone/>
            </a:pPr>
            <a:r>
              <a:rPr lang="en-US" sz="2800" i="1" dirty="0">
                <a:solidFill>
                  <a:schemeClr val="bg2">
                    <a:lumMod val="20000"/>
                    <a:lumOff val="80000"/>
                  </a:schemeClr>
                </a:solidFill>
                <a:effectLst>
                  <a:outerShdw blurRad="38100" dist="38100" dir="2700000" algn="tl">
                    <a:srgbClr val="000000">
                      <a:alpha val="43137"/>
                    </a:srgbClr>
                  </a:outerShdw>
                </a:effectLst>
              </a:rPr>
              <a:t>Child to Mother Effects : </a:t>
            </a:r>
            <a:r>
              <a:rPr lang="en-US" sz="4800" i="1" dirty="0">
                <a:solidFill>
                  <a:schemeClr val="bg2">
                    <a:lumMod val="20000"/>
                    <a:lumOff val="80000"/>
                  </a:schemeClr>
                </a:solidFill>
                <a:effectLst>
                  <a:outerShdw blurRad="38100" dist="38100" dir="2700000" algn="tl">
                    <a:srgbClr val="000000">
                      <a:alpha val="43137"/>
                    </a:srgbClr>
                  </a:outerShdw>
                </a:effectLst>
              </a:rPr>
              <a:t>Does child behavior have an impact on mother’s parasympathetic tone during social interactions?</a:t>
            </a:r>
          </a:p>
          <a:p>
            <a:pPr marL="182880" marR="0" lvl="0" indent="0" algn="l" defTabSz="3686861" eaLnBrk="1" fontAlgn="auto" latinLnBrk="0" hangingPunct="1">
              <a:lnSpc>
                <a:spcPct val="100000"/>
              </a:lnSpc>
              <a:spcBef>
                <a:spcPts val="60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a:p>
            <a:pPr marL="182880" marR="0" lvl="0" indent="0" defTabSz="3686861" eaLnBrk="1" fontAlgn="auto"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rPr>
              <a:t>Effective CM prevention programs </a:t>
            </a:r>
            <a:r>
              <a:rPr kumimoji="0" lang="en-US" sz="2000" b="0" i="0" u="none" strike="noStrike" kern="0" cap="none" spc="0" normalizeH="0" baseline="0" noProof="0" dirty="0">
                <a:ln>
                  <a:noFill/>
                </a:ln>
                <a:solidFill>
                  <a:schemeClr val="bg1"/>
                </a:solidFill>
                <a:effectLst/>
                <a:uLnTx/>
                <a:uFillTx/>
                <a:sym typeface="Wingdings" panose="05000000000000000000" pitchFamily="2" charset="2"/>
              </a:rPr>
              <a:t> need to de-couple (or unhook…) maladaptive links between positive parenting and negative physiological response? </a:t>
            </a:r>
          </a:p>
          <a:p>
            <a:pPr marL="182880" marR="0" lvl="0" indent="0" defTabSz="3686861" eaLnBrk="1" fontAlgn="auto" latinLnBrk="0" hangingPunct="1">
              <a:lnSpc>
                <a:spcPct val="100000"/>
              </a:lnSpc>
              <a:spcBef>
                <a:spcPts val="60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sym typeface="Wingdings" panose="05000000000000000000" pitchFamily="2" charset="2"/>
              </a:rPr>
              <a:t>….enter PCIT</a:t>
            </a:r>
            <a:endParaRPr kumimoji="0" lang="en-US" sz="2000" b="0" i="0" u="none" strike="noStrike" kern="0" cap="none" spc="0" normalizeH="0" baseline="0" noProof="0" dirty="0">
              <a:ln>
                <a:noFill/>
              </a:ln>
              <a:solidFill>
                <a:schemeClr val="bg1"/>
              </a:solidFill>
              <a:effectLst/>
              <a:uLnTx/>
              <a:uFillTx/>
            </a:endParaRPr>
          </a:p>
          <a:p>
            <a:endParaRPr lang="en-US" dirty="0"/>
          </a:p>
        </p:txBody>
      </p:sp>
      <p:sp>
        <p:nvSpPr>
          <p:cNvPr id="4" name="Slide Number Placeholder 3"/>
          <p:cNvSpPr>
            <a:spLocks noGrp="1"/>
          </p:cNvSpPr>
          <p:nvPr>
            <p:ph type="sldNum" sz="quarter" idx="5"/>
          </p:nvPr>
        </p:nvSpPr>
        <p:spPr/>
        <p:txBody>
          <a:bodyPr/>
          <a:lstStyle/>
          <a:p>
            <a:fld id="{461D7F2E-2AFF-4B7D-B5F7-DC5EFD3D6D21}" type="slidenum">
              <a:rPr lang="en-US" smtClean="0"/>
              <a:t>8</a:t>
            </a:fld>
            <a:endParaRPr lang="en-US"/>
          </a:p>
        </p:txBody>
      </p:sp>
    </p:spTree>
    <p:extLst>
      <p:ext uri="{BB962C8B-B14F-4D97-AF65-F5344CB8AC3E}">
        <p14:creationId xmlns:p14="http://schemas.microsoft.com/office/powerpoint/2010/main" val="2355505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Times New Roman" panose="02020603050405020304" pitchFamily="18" charset="0"/>
              </a:rPr>
              <a:t>few studies have examined the effect of children’s compliance behaviors on their parents. Thus, the focus of this study was to examine the evocative effects of child warm submission/ trusting &amp; relying (compliance) behaviors on maternal autonomic physiology (i.e., RSA). </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in line with Bugental and Sameroff’s </a:t>
            </a:r>
            <a:r>
              <a:rPr lang="en-US" sz="1200" b="0" i="0" u="none" strike="noStrike" baseline="0" dirty="0" err="1">
                <a:solidFill>
                  <a:srgbClr val="000000"/>
                </a:solidFill>
                <a:latin typeface="Times New Roman" panose="02020603050405020304" pitchFamily="18" charset="0"/>
              </a:rPr>
              <a:t>biocognitive</a:t>
            </a:r>
            <a:r>
              <a:rPr lang="en-US" sz="1200" b="0" i="0" u="none" strike="noStrike" baseline="0" dirty="0">
                <a:solidFill>
                  <a:srgbClr val="000000"/>
                </a:solidFill>
                <a:latin typeface="Times New Roman" panose="02020603050405020304" pitchFamily="18" charset="0"/>
              </a:rPr>
              <a:t> transactional models, we wondered whether CM parents, who tend to hold more ‘</a:t>
            </a:r>
            <a:r>
              <a:rPr lang="en-US" sz="1200" b="0" i="0" u="none" strike="noStrike" baseline="0" dirty="0" err="1">
                <a:solidFill>
                  <a:srgbClr val="000000"/>
                </a:solidFill>
                <a:latin typeface="Times New Roman" panose="02020603050405020304" pitchFamily="18" charset="0"/>
              </a:rPr>
              <a:t>threatsensitive</a:t>
            </a:r>
            <a:r>
              <a:rPr lang="en-US" sz="1200" b="0" i="0" u="none" strike="noStrike" baseline="0" dirty="0">
                <a:solidFill>
                  <a:srgbClr val="000000"/>
                </a:solidFill>
                <a:latin typeface="Times New Roman" panose="02020603050405020304" pitchFamily="18" charset="0"/>
              </a:rPr>
              <a:t>’ attributions of their children’s behavior (Bugental, 2009), would show greater physiological sensitivity to their child’s compliance behaviors than non-maltreating mothers.</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KEY FINDINGS: Although no differences across the various CM and non-maltreating dyads were observed in levels of children’s prosocial compliance behaviors, nor in mothers’ dynamic RSA responses, we found that mothers in the study were differentially physiologically responsive to their children’s prosocial compliance (i.e., trusting and relying behavior) depending on whether they were physically abusive, neglecting, or non-maltreating mothers. In response to increasing prosocial compliance in their preschool-aged child, physically abusive mothers displayed patterns of RSA decreases (i.e., increasing arousal) in the next 30-second epoch, whereas non-maltreating mothers displayed patterns of RSA increases (i.e., decreasing arousal or greater calm) 30 seconds later, </a:t>
            </a:r>
          </a:p>
          <a:p>
            <a:r>
              <a:rPr lang="en-US" sz="1200" b="0" i="0" u="none" strike="noStrike" baseline="0" dirty="0">
                <a:solidFill>
                  <a:srgbClr val="000000"/>
                </a:solidFill>
                <a:latin typeface="Times New Roman" panose="02020603050405020304" pitchFamily="18" charset="0"/>
              </a:rPr>
              <a:t>INTERPS: </a:t>
            </a:r>
          </a:p>
          <a:p>
            <a:endParaRPr lang="en-US" sz="1200" b="0" i="0" u="none" strike="noStrike" baseline="0" dirty="0">
              <a:solidFill>
                <a:srgbClr val="000000"/>
              </a:solidFill>
              <a:latin typeface="Times New Roman" panose="02020603050405020304" pitchFamily="18" charset="0"/>
            </a:endParaRPr>
          </a:p>
          <a:p>
            <a:endParaRPr lang="en-US" sz="1200" b="0" i="0" u="none" strike="noStrike" baseline="0" dirty="0">
              <a:solidFill>
                <a:srgbClr val="000000"/>
              </a:solidFill>
              <a:latin typeface="Times New Roman" panose="02020603050405020304" pitchFamily="18" charset="0"/>
            </a:endParaRP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in non-maltreating dyads, mothers responded to their children’s bids for protection and warm guidance with subsequent increasing parasympathetic influence on heart rate, promoting physiological calm that enables and supports social coordination and engagement, which may be experienced by both interactive partners as mutually reinforcing. These findings are consistent with existing literature documenting patterns of parent RSA increases during positive interactions with their preschool children. </a:t>
            </a:r>
          </a:p>
          <a:p>
            <a:r>
              <a:rPr lang="en-US" sz="1200" b="0" i="0" u="none" strike="noStrike" baseline="0" dirty="0">
                <a:solidFill>
                  <a:srgbClr val="000000"/>
                </a:solidFill>
                <a:latin typeface="Times New Roman" panose="02020603050405020304" pitchFamily="18" charset="0"/>
              </a:rPr>
              <a:t>young children’s prosocial compliance behaviors can be considered evolutionarily adaptive because they entail following their caregiver’s lead, maintaining proximity, and seeking parent guidance. Based on our findings, these prosocial child behaviors may also serve to support caregiver homeostasis, by down-regulating and soothing mothers’ physiology in the context of connection.</a:t>
            </a:r>
          </a:p>
          <a:p>
            <a:r>
              <a:rPr lang="en-US" sz="1200" b="0" i="0" u="none" strike="noStrike" baseline="0" dirty="0">
                <a:solidFill>
                  <a:srgbClr val="000000"/>
                </a:solidFill>
                <a:latin typeface="Times New Roman" panose="02020603050405020304" pitchFamily="18" charset="0"/>
              </a:rPr>
              <a:t>In contrast, this same type of prosocial compliance behavior in children appeared to heighten arousal in their physically abusive mothers (i.e., leading to decreases in RSA in the following 30-second epoch). Thus, the highest risk mothers—those who perpetrated child physical abuse—responded to their children’s prosocial bids for warm guidance with a physiological response suggestive of arousal, effortful exertion, or distress. findings indicate that physically abusive mothers may experience their children’s age-appropriate, prosocial behavior as physiologically taxing. </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our findings indicate that children’s developmentally appropriate, prosocial trusting and relying behavior elicits significant RSA declines 30s later in mothers who are documented perpetrators of child physical abuse. Social learning principles suggest that if children’s prosocial bids are not reinforced, children are likely to use other, less positive behavioral strategies to gain parents’ attention and approval (Patterson, 1992; Reid &amp; Patterson, 1989; Wahler &amp; Dumas, 1986). If children of abusive mothers discern that their prosocial behavior causes arousal or distress in their parent, they may learn to adopt an alternative repertoire, potentially one that involves use of more aversive behaviors. This transaction could represent a central mechanistic process that contributes over time to elevated conduct problems in maltreated children (Kim &amp; Cicchetti, 2010). In line with this notion, </a:t>
            </a:r>
            <a:r>
              <a:rPr lang="en-US" sz="1200" b="0" i="0" u="none" strike="noStrike" baseline="0" dirty="0" err="1">
                <a:solidFill>
                  <a:srgbClr val="000000"/>
                </a:solidFill>
                <a:latin typeface="Times New Roman" panose="02020603050405020304" pitchFamily="18" charset="0"/>
              </a:rPr>
              <a:t>Hakman</a:t>
            </a:r>
            <a:r>
              <a:rPr lang="en-US" sz="1200" b="0" i="0" u="none" strike="noStrike" baseline="0" dirty="0">
                <a:solidFill>
                  <a:srgbClr val="000000"/>
                </a:solidFill>
                <a:latin typeface="Times New Roman" panose="02020603050405020304" pitchFamily="18" charset="0"/>
              </a:rPr>
              <a:t> and colleagues (2009) reported patterns of parental indiscriminate responding to children’s positive and neutral behaviors, and positive parent responding to negative child behaviors in physically abusive families. </a:t>
            </a:r>
          </a:p>
          <a:p>
            <a:endParaRPr lang="en-US" sz="1200" b="0" i="0" u="none" strike="noStrike" baseline="0" dirty="0">
              <a:solidFill>
                <a:srgbClr val="000000"/>
              </a:solidFill>
              <a:latin typeface="Times New Roman" panose="02020603050405020304" pitchFamily="18" charset="0"/>
            </a:endParaRP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METHODS:</a:t>
            </a:r>
          </a:p>
          <a:p>
            <a:r>
              <a:rPr lang="en-US" sz="1200" b="0" i="0" u="none" strike="noStrike" baseline="0" dirty="0">
                <a:solidFill>
                  <a:srgbClr val="000000"/>
                </a:solidFill>
                <a:latin typeface="Times New Roman" panose="02020603050405020304" pitchFamily="18" charset="0"/>
              </a:rPr>
              <a:t>10 30-second time samplings of child compliance behavior, mother physiology data, and inconsistent parenting collected during the problem-solving interaction task. The time series data were specified using methods outlined by Singer and Willett (2003) for entering time-ordered and time-varying covariates. That is, to better establish causal assumptions, time-varying predictors were tested concurrently over epochs and using temporally specified lagged effects and person-centered level 1 predictors. In the final stage of analyses, we tested for level 2 moderators of level 1 effects. </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The sample was characterized by higher proportions of prosocial compliance behavior (M = .35) relative to aversive compliance (M = .25); still, one-quarter of all child behaviors were aversive.</a:t>
            </a:r>
          </a:p>
          <a:p>
            <a:endParaRPr lang="en-US" sz="1200" b="0" i="0" u="none" strike="noStrike" baseline="0" dirty="0">
              <a:solidFill>
                <a:srgbClr val="000000"/>
              </a:solidFill>
              <a:latin typeface="Times New Roman" panose="02020603050405020304" pitchFamily="18" charset="0"/>
            </a:endParaRPr>
          </a:p>
          <a:p>
            <a:r>
              <a:rPr lang="en-US" sz="1200" b="0" i="0" u="none" strike="noStrike" baseline="0" dirty="0">
                <a:solidFill>
                  <a:srgbClr val="000000"/>
                </a:solidFill>
                <a:latin typeface="Times New Roman" panose="02020603050405020304" pitchFamily="18" charset="0"/>
              </a:rPr>
              <a:t>main effects supported hypotheses for child prosocial compliance but were not supported for child aversive compliance. That is, controlling for CM type, greater lagged child prosocial compliance behavior was associated with higher subsequent maternal RSA (</a:t>
            </a:r>
            <a:r>
              <a:rPr lang="en-US" sz="1200" b="0" i="0" u="none" strike="noStrike" baseline="0" dirty="0">
                <a:solidFill>
                  <a:srgbClr val="000000"/>
                </a:solidFill>
                <a:latin typeface="Code"/>
              </a:rPr>
              <a:t>β</a:t>
            </a:r>
            <a:r>
              <a:rPr lang="en-US" sz="1200" b="0" i="0" u="none" strike="noStrike" baseline="0" dirty="0">
                <a:solidFill>
                  <a:srgbClr val="000000"/>
                </a:solidFill>
                <a:latin typeface="Times New Roman" panose="02020603050405020304" pitchFamily="18" charset="0"/>
              </a:rPr>
              <a:t>10 = .60, p &lt; .05).  BUT, the beneficial effect of children’s lagged prosocial compliance on maternal RSA was moderated by the presence of physical abuse. </a:t>
            </a:r>
          </a:p>
          <a:p>
            <a:endParaRPr lang="en-US" dirty="0"/>
          </a:p>
          <a:p>
            <a:endParaRPr lang="en-US" dirty="0"/>
          </a:p>
        </p:txBody>
      </p:sp>
      <p:sp>
        <p:nvSpPr>
          <p:cNvPr id="4" name="Slide Number Placeholder 3"/>
          <p:cNvSpPr>
            <a:spLocks noGrp="1"/>
          </p:cNvSpPr>
          <p:nvPr>
            <p:ph type="sldNum" sz="quarter" idx="5"/>
          </p:nvPr>
        </p:nvSpPr>
        <p:spPr/>
        <p:txBody>
          <a:bodyPr/>
          <a:lstStyle/>
          <a:p>
            <a:fld id="{461D7F2E-2AFF-4B7D-B5F7-DC5EFD3D6D21}" type="slidenum">
              <a:rPr lang="en-US" smtClean="0"/>
              <a:t>9</a:t>
            </a:fld>
            <a:endParaRPr lang="en-US"/>
          </a:p>
        </p:txBody>
      </p:sp>
    </p:spTree>
    <p:extLst>
      <p:ext uri="{BB962C8B-B14F-4D97-AF65-F5344CB8AC3E}">
        <p14:creationId xmlns:p14="http://schemas.microsoft.com/office/powerpoint/2010/main" val="4250413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sample of CM families: Intake (T1) data from RCT study</a:t>
            </a:r>
          </a:p>
          <a:p>
            <a:r>
              <a:rPr lang="en-US" dirty="0"/>
              <a:t>Describe the DPICS coding data and the physiology data that we collected and analyzed…</a:t>
            </a:r>
            <a:r>
              <a:rPr lang="en-US" sz="1200" b="0" i="0" u="none" strike="noStrike" baseline="0" dirty="0">
                <a:latin typeface="AdvOT0e40dc65"/>
              </a:rPr>
              <a:t>dynamic associations between parents</a:t>
            </a:r>
            <a:r>
              <a:rPr lang="en-US" sz="1200" b="0" i="0" u="none" strike="noStrike" baseline="0" dirty="0">
                <a:latin typeface="AdvOT0e40dc65+20"/>
              </a:rPr>
              <a:t>’ </a:t>
            </a:r>
            <a:r>
              <a:rPr lang="en-US" sz="1200" b="0" i="0" u="none" strike="noStrike" baseline="0" dirty="0">
                <a:latin typeface="AdvOT0e40dc65"/>
              </a:rPr>
              <a:t>IBI and the local density of positive or negative parenting behaviors. </a:t>
            </a:r>
            <a:endParaRPr lang="en-US" dirty="0"/>
          </a:p>
          <a:p>
            <a:pPr algn="l"/>
            <a:endParaRPr lang="fr-FR" sz="1200" b="0" i="0" u="none" strike="noStrike" baseline="0" dirty="0">
              <a:latin typeface="AdvOT0e40dc65"/>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1D7F2E-2AFF-4B7D-B5F7-DC5EFD3D6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712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6D6CA7-DA98-48E0-BC21-7074DAADD0D7}"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5BE0-3F72-4E0F-A9A1-C352232671D4}" type="slidenum">
              <a:rPr lang="en-US" smtClean="0"/>
              <a:t>‹#›</a:t>
            </a:fld>
            <a:endParaRPr lang="en-US"/>
          </a:p>
        </p:txBody>
      </p:sp>
    </p:spTree>
    <p:extLst>
      <p:ext uri="{BB962C8B-B14F-4D97-AF65-F5344CB8AC3E}">
        <p14:creationId xmlns:p14="http://schemas.microsoft.com/office/powerpoint/2010/main" val="1167065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6D6CA7-DA98-48E0-BC21-7074DAADD0D7}"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5BE0-3F72-4E0F-A9A1-C352232671D4}" type="slidenum">
              <a:rPr lang="en-US" smtClean="0"/>
              <a:t>‹#›</a:t>
            </a:fld>
            <a:endParaRPr lang="en-US"/>
          </a:p>
        </p:txBody>
      </p:sp>
    </p:spTree>
    <p:extLst>
      <p:ext uri="{BB962C8B-B14F-4D97-AF65-F5344CB8AC3E}">
        <p14:creationId xmlns:p14="http://schemas.microsoft.com/office/powerpoint/2010/main" val="727598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6D6CA7-DA98-48E0-BC21-7074DAADD0D7}"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5BE0-3F72-4E0F-A9A1-C352232671D4}" type="slidenum">
              <a:rPr lang="en-US" smtClean="0"/>
              <a:t>‹#›</a:t>
            </a:fld>
            <a:endParaRPr lang="en-US"/>
          </a:p>
        </p:txBody>
      </p:sp>
    </p:spTree>
    <p:extLst>
      <p:ext uri="{BB962C8B-B14F-4D97-AF65-F5344CB8AC3E}">
        <p14:creationId xmlns:p14="http://schemas.microsoft.com/office/powerpoint/2010/main" val="3832314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252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85834"/>
            <a:ext cx="10363200" cy="1470025"/>
          </a:xfrm>
        </p:spPr>
        <p:txBody>
          <a:bodyPr/>
          <a:lstStyle/>
          <a:p>
            <a:r>
              <a:rPr lang="en-US" dirty="0"/>
              <a:t>Click to edit slide title</a:t>
            </a:r>
          </a:p>
        </p:txBody>
      </p:sp>
      <p:sp>
        <p:nvSpPr>
          <p:cNvPr id="3" name="Subtitle 2"/>
          <p:cNvSpPr>
            <a:spLocks noGrp="1"/>
          </p:cNvSpPr>
          <p:nvPr>
            <p:ph type="subTitle" idx="1" hasCustomPrompt="1"/>
          </p:nvPr>
        </p:nvSpPr>
        <p:spPr>
          <a:xfrm>
            <a:off x="914400" y="3886200"/>
            <a:ext cx="8534400" cy="1752600"/>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subtitle</a:t>
            </a:r>
          </a:p>
        </p:txBody>
      </p:sp>
      <p:cxnSp>
        <p:nvCxnSpPr>
          <p:cNvPr id="4" name="Straight Connector 3"/>
          <p:cNvCxnSpPr/>
          <p:nvPr userDrawn="1"/>
        </p:nvCxnSpPr>
        <p:spPr>
          <a:xfrm>
            <a:off x="914400" y="3368360"/>
            <a:ext cx="6084711" cy="0"/>
          </a:xfrm>
          <a:prstGeom prst="line">
            <a:avLst/>
          </a:prstGeom>
          <a:ln w="19050" cmpd="sng">
            <a:solidFill>
              <a:schemeClr val="bg2"/>
            </a:solidFill>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5" name="Picture 4" descr="UOSignature-107-WHT-4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4867" y="6052278"/>
            <a:ext cx="3657600" cy="571500"/>
          </a:xfrm>
          <a:prstGeom prst="rect">
            <a:avLst/>
          </a:prstGeom>
        </p:spPr>
      </p:pic>
    </p:spTree>
    <p:extLst>
      <p:ext uri="{BB962C8B-B14F-4D97-AF65-F5344CB8AC3E}">
        <p14:creationId xmlns:p14="http://schemas.microsoft.com/office/powerpoint/2010/main" val="5922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slide title</a:t>
            </a:r>
          </a:p>
        </p:txBody>
      </p:sp>
      <p:sp>
        <p:nvSpPr>
          <p:cNvPr id="3" name="Content Placeholder 2"/>
          <p:cNvSpPr>
            <a:spLocks noGrp="1"/>
          </p:cNvSpPr>
          <p:nvPr>
            <p:ph idx="1" hasCustomPrompt="1"/>
          </p:nvPr>
        </p:nvSpPr>
        <p:spPr>
          <a:xfrm>
            <a:off x="609600" y="1600201"/>
            <a:ext cx="10972800" cy="4292600"/>
          </a:xfrm>
        </p:spPr>
        <p:txBody>
          <a:bodyPr/>
          <a:lstStyle>
            <a:lvl1pPr marL="0" indent="0">
              <a:buFontTx/>
              <a:buNone/>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en-US" dirty="0"/>
              <a:t>Click to edit subtitle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UO-Logo-107.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4427" y="6024880"/>
            <a:ext cx="931333" cy="571500"/>
          </a:xfrm>
          <a:prstGeom prst="rect">
            <a:avLst/>
          </a:prstGeom>
        </p:spPr>
      </p:pic>
      <p:cxnSp>
        <p:nvCxnSpPr>
          <p:cNvPr id="5" name="Straight Connector 4"/>
          <p:cNvCxnSpPr/>
          <p:nvPr userDrawn="1"/>
        </p:nvCxnSpPr>
        <p:spPr>
          <a:xfrm>
            <a:off x="609601" y="1526342"/>
            <a:ext cx="6084711" cy="0"/>
          </a:xfrm>
          <a:prstGeom prst="line">
            <a:avLst/>
          </a:prstGeom>
          <a:ln w="19050" cmpd="sng">
            <a:solidFill>
              <a:schemeClr val="bg2"/>
            </a:solidFill>
            <a:headEnd type="ova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7535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slide title</a:t>
            </a:r>
          </a:p>
        </p:txBody>
      </p:sp>
      <p:sp>
        <p:nvSpPr>
          <p:cNvPr id="3" name="Content Placeholder 2"/>
          <p:cNvSpPr>
            <a:spLocks noGrp="1"/>
          </p:cNvSpPr>
          <p:nvPr>
            <p:ph sz="half" idx="1"/>
          </p:nvPr>
        </p:nvSpPr>
        <p:spPr>
          <a:xfrm>
            <a:off x="609600" y="1600201"/>
            <a:ext cx="5384800" cy="4221480"/>
          </a:xfrm>
        </p:spPr>
        <p:txBody>
          <a:bodyPr/>
          <a:lstStyle>
            <a:lvl1pPr>
              <a:defRPr sz="2800" b="0" i="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221481"/>
          </a:xfrm>
        </p:spPr>
        <p:txBody>
          <a:bodyPr/>
          <a:lstStyle>
            <a:lvl1pPr>
              <a:defRPr sz="2800" b="0" i="0">
                <a:solidFill>
                  <a:schemeClr val="bg1"/>
                </a:solidFill>
                <a:latin typeface="Helvetica"/>
                <a:cs typeface="Helvetica"/>
              </a:defRPr>
            </a:lvl1pPr>
            <a:lvl2pPr>
              <a:defRPr sz="2400">
                <a:solidFill>
                  <a:schemeClr val="bg1"/>
                </a:solidFill>
                <a:latin typeface="Helvetica"/>
                <a:cs typeface="Helvetica"/>
              </a:defRPr>
            </a:lvl2pPr>
            <a:lvl3pPr>
              <a:defRPr sz="2000">
                <a:solidFill>
                  <a:schemeClr val="bg1"/>
                </a:solidFill>
                <a:latin typeface="Helvetica"/>
                <a:cs typeface="Helvetica"/>
              </a:defRPr>
            </a:lvl3pPr>
            <a:lvl4pPr>
              <a:defRPr sz="1800">
                <a:solidFill>
                  <a:schemeClr val="bg1"/>
                </a:solidFill>
                <a:latin typeface="Helvetica"/>
                <a:cs typeface="Helvetica"/>
              </a:defRPr>
            </a:lvl4pPr>
            <a:lvl5pPr>
              <a:defRPr sz="1800">
                <a:solidFill>
                  <a:schemeClr val="bg1"/>
                </a:solidFill>
                <a:latin typeface="Helvetica"/>
                <a:cs typeface="Helvetic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609601" y="1417638"/>
            <a:ext cx="6084711" cy="0"/>
          </a:xfrm>
          <a:prstGeom prst="line">
            <a:avLst/>
          </a:prstGeom>
          <a:ln w="19050" cmpd="sng">
            <a:solidFill>
              <a:schemeClr val="bg2"/>
            </a:solidFill>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9" name="Picture 8" descr="UO-Logo-107.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4427" y="6022340"/>
            <a:ext cx="931333" cy="571500"/>
          </a:xfrm>
          <a:prstGeom prst="rect">
            <a:avLst/>
          </a:prstGeom>
        </p:spPr>
      </p:pic>
    </p:spTree>
    <p:extLst>
      <p:ext uri="{BB962C8B-B14F-4D97-AF65-F5344CB8AC3E}">
        <p14:creationId xmlns:p14="http://schemas.microsoft.com/office/powerpoint/2010/main" val="3269693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84481"/>
            <a:ext cx="5384800" cy="5648961"/>
          </a:xfrm>
        </p:spPr>
        <p:txBody>
          <a:bodyPr/>
          <a:lstStyle>
            <a:lvl1pPr>
              <a:defRPr sz="2800" b="0" i="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84481"/>
            <a:ext cx="5384800" cy="5648960"/>
          </a:xfrm>
        </p:spPr>
        <p:txBody>
          <a:bodyPr/>
          <a:lstStyle>
            <a:lvl1pPr>
              <a:defRPr sz="2800" b="0" i="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UO-Logo-107.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4427" y="6022340"/>
            <a:ext cx="931333" cy="571500"/>
          </a:xfrm>
          <a:prstGeom prst="rect">
            <a:avLst/>
          </a:prstGeom>
        </p:spPr>
      </p:pic>
    </p:spTree>
    <p:extLst>
      <p:ext uri="{BB962C8B-B14F-4D97-AF65-F5344CB8AC3E}">
        <p14:creationId xmlns:p14="http://schemas.microsoft.com/office/powerpoint/2010/main" val="1755749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p:cNvCxnSpPr/>
          <p:nvPr userDrawn="1"/>
        </p:nvCxnSpPr>
        <p:spPr>
          <a:xfrm>
            <a:off x="609601" y="1417638"/>
            <a:ext cx="6084711" cy="0"/>
          </a:xfrm>
          <a:prstGeom prst="line">
            <a:avLst/>
          </a:prstGeom>
          <a:ln w="19050" cmpd="sng">
            <a:solidFill>
              <a:schemeClr val="bg2"/>
            </a:solidFill>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7" name="Picture 6" descr="UO-Logo-107.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4427" y="6022340"/>
            <a:ext cx="931333" cy="571500"/>
          </a:xfrm>
          <a:prstGeom prst="rect">
            <a:avLst/>
          </a:prstGeom>
        </p:spPr>
      </p:pic>
    </p:spTree>
    <p:extLst>
      <p:ext uri="{BB962C8B-B14F-4D97-AF65-F5344CB8AC3E}">
        <p14:creationId xmlns:p14="http://schemas.microsoft.com/office/powerpoint/2010/main" val="2177242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046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128000" y="6248401"/>
            <a:ext cx="3556000" cy="365125"/>
          </a:xfrm>
          <a:prstGeom prst="rect">
            <a:avLst/>
          </a:prstGeom>
        </p:spPr>
        <p:txBody>
          <a:bodyPr/>
          <a:lstStyle/>
          <a:p>
            <a:r>
              <a:rPr lang="en-US"/>
              <a:t>05/02/2010</a:t>
            </a:r>
          </a:p>
        </p:txBody>
      </p:sp>
      <p:sp>
        <p:nvSpPr>
          <p:cNvPr id="4" name="Footer Placeholder 3"/>
          <p:cNvSpPr>
            <a:spLocks noGrp="1"/>
          </p:cNvSpPr>
          <p:nvPr>
            <p:ph type="ftr" sz="quarter" idx="11"/>
          </p:nvPr>
        </p:nvSpPr>
        <p:spPr>
          <a:xfrm>
            <a:off x="812803" y="6248208"/>
            <a:ext cx="7228111" cy="365125"/>
          </a:xfrm>
          <a:prstGeom prst="rect">
            <a:avLst/>
          </a:prstGeom>
        </p:spPr>
        <p:txBody>
          <a:bodyPr/>
          <a:lstStyle/>
          <a:p>
            <a:r>
              <a:rPr lang="en-US"/>
              <a:t>HSE-West Research Seminar   </a:t>
            </a:r>
          </a:p>
        </p:txBody>
      </p:sp>
      <p:sp>
        <p:nvSpPr>
          <p:cNvPr id="5" name="Slide Number Placeholder 4"/>
          <p:cNvSpPr>
            <a:spLocks noGrp="1"/>
          </p:cNvSpPr>
          <p:nvPr>
            <p:ph type="sldNum" sz="quarter" idx="12"/>
          </p:nvPr>
        </p:nvSpPr>
        <p:spPr>
          <a:xfrm>
            <a:off x="0" y="1498010"/>
            <a:ext cx="711200" cy="244476"/>
          </a:xfrm>
          <a:prstGeom prst="rect">
            <a:avLst/>
          </a:prstGeom>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812800" y="1803400"/>
            <a:ext cx="108712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265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6D6CA7-DA98-48E0-BC21-7074DAADD0D7}"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5BE0-3F72-4E0F-A9A1-C352232671D4}" type="slidenum">
              <a:rPr lang="en-US" smtClean="0"/>
              <a:t>‹#›</a:t>
            </a:fld>
            <a:endParaRPr lang="en-US"/>
          </a:p>
        </p:txBody>
      </p:sp>
    </p:spTree>
    <p:extLst>
      <p:ext uri="{BB962C8B-B14F-4D97-AF65-F5344CB8AC3E}">
        <p14:creationId xmlns:p14="http://schemas.microsoft.com/office/powerpoint/2010/main" val="1910158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128000" y="6248401"/>
            <a:ext cx="3556000" cy="365125"/>
          </a:xfrm>
          <a:prstGeom prst="rect">
            <a:avLst/>
          </a:prstGeom>
        </p:spPr>
        <p:txBody>
          <a:bodyPr/>
          <a:lstStyle/>
          <a:p>
            <a:r>
              <a:rPr lang="en-US"/>
              <a:t>05/02/2010</a:t>
            </a:r>
          </a:p>
        </p:txBody>
      </p:sp>
      <p:sp>
        <p:nvSpPr>
          <p:cNvPr id="4" name="Footer Placeholder 3"/>
          <p:cNvSpPr>
            <a:spLocks noGrp="1"/>
          </p:cNvSpPr>
          <p:nvPr>
            <p:ph type="ftr" sz="quarter" idx="11"/>
          </p:nvPr>
        </p:nvSpPr>
        <p:spPr>
          <a:xfrm>
            <a:off x="812803" y="6248208"/>
            <a:ext cx="7228111" cy="365125"/>
          </a:xfrm>
          <a:prstGeom prst="rect">
            <a:avLst/>
          </a:prstGeom>
        </p:spPr>
        <p:txBody>
          <a:bodyPr/>
          <a:lstStyle/>
          <a:p>
            <a:r>
              <a:rPr lang="en-US"/>
              <a:t>HSE-West Research Seminar   </a:t>
            </a:r>
          </a:p>
        </p:txBody>
      </p:sp>
      <p:sp>
        <p:nvSpPr>
          <p:cNvPr id="5" name="Slide Number Placeholder 4"/>
          <p:cNvSpPr>
            <a:spLocks noGrp="1"/>
          </p:cNvSpPr>
          <p:nvPr>
            <p:ph type="sldNum" sz="quarter" idx="12"/>
          </p:nvPr>
        </p:nvSpPr>
        <p:spPr>
          <a:xfrm>
            <a:off x="0" y="1498010"/>
            <a:ext cx="711200" cy="244476"/>
          </a:xfrm>
          <a:prstGeom prst="rect">
            <a:avLst/>
          </a:prstGeom>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812800" y="1803400"/>
            <a:ext cx="108712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6546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128000" y="6248401"/>
            <a:ext cx="3556000" cy="365125"/>
          </a:xfrm>
          <a:prstGeom prst="rect">
            <a:avLst/>
          </a:prstGeom>
        </p:spPr>
        <p:txBody>
          <a:bodyPr/>
          <a:lstStyle/>
          <a:p>
            <a:r>
              <a:rPr lang="en-US"/>
              <a:t>05/02/2010</a:t>
            </a:r>
          </a:p>
        </p:txBody>
      </p:sp>
      <p:sp>
        <p:nvSpPr>
          <p:cNvPr id="4" name="Footer Placeholder 3"/>
          <p:cNvSpPr>
            <a:spLocks noGrp="1"/>
          </p:cNvSpPr>
          <p:nvPr>
            <p:ph type="ftr" sz="quarter" idx="11"/>
          </p:nvPr>
        </p:nvSpPr>
        <p:spPr>
          <a:xfrm>
            <a:off x="812803" y="6248208"/>
            <a:ext cx="7228111" cy="365125"/>
          </a:xfrm>
          <a:prstGeom prst="rect">
            <a:avLst/>
          </a:prstGeom>
        </p:spPr>
        <p:txBody>
          <a:bodyPr/>
          <a:lstStyle/>
          <a:p>
            <a:r>
              <a:rPr lang="en-US"/>
              <a:t>HSE-West Research Seminar   </a:t>
            </a:r>
          </a:p>
        </p:txBody>
      </p:sp>
      <p:sp>
        <p:nvSpPr>
          <p:cNvPr id="5" name="Slide Number Placeholder 4"/>
          <p:cNvSpPr>
            <a:spLocks noGrp="1"/>
          </p:cNvSpPr>
          <p:nvPr>
            <p:ph type="sldNum" sz="quarter" idx="12"/>
          </p:nvPr>
        </p:nvSpPr>
        <p:spPr>
          <a:xfrm>
            <a:off x="0" y="1498010"/>
            <a:ext cx="711200" cy="244476"/>
          </a:xfrm>
          <a:prstGeom prst="rect">
            <a:avLst/>
          </a:prstGeom>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812800" y="1803400"/>
            <a:ext cx="108712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601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885838"/>
            <a:ext cx="10363200" cy="1470025"/>
          </a:xfrm>
        </p:spPr>
        <p:txBody>
          <a:bodyPr/>
          <a:lstStyle/>
          <a:p>
            <a:r>
              <a:rPr lang="en-US" dirty="0"/>
              <a:t>Click to edit slide title</a:t>
            </a:r>
          </a:p>
        </p:txBody>
      </p:sp>
      <p:sp>
        <p:nvSpPr>
          <p:cNvPr id="3" name="Subtitle 2"/>
          <p:cNvSpPr>
            <a:spLocks noGrp="1"/>
          </p:cNvSpPr>
          <p:nvPr>
            <p:ph type="subTitle" idx="1" hasCustomPrompt="1"/>
          </p:nvPr>
        </p:nvSpPr>
        <p:spPr>
          <a:xfrm>
            <a:off x="914400" y="3886200"/>
            <a:ext cx="8534400" cy="1752600"/>
          </a:xfrm>
        </p:spPr>
        <p:txBody>
          <a:bodyPr/>
          <a:lstStyle>
            <a:lvl1pPr marL="0" indent="0" algn="l">
              <a:buNone/>
              <a:defRPr>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slide subtitle</a:t>
            </a:r>
          </a:p>
        </p:txBody>
      </p:sp>
      <p:cxnSp>
        <p:nvCxnSpPr>
          <p:cNvPr id="4" name="Straight Connector 3"/>
          <p:cNvCxnSpPr/>
          <p:nvPr userDrawn="1"/>
        </p:nvCxnSpPr>
        <p:spPr>
          <a:xfrm>
            <a:off x="914400" y="3368360"/>
            <a:ext cx="6084711" cy="0"/>
          </a:xfrm>
          <a:prstGeom prst="line">
            <a:avLst/>
          </a:prstGeom>
          <a:ln w="19050" cmpd="sng">
            <a:solidFill>
              <a:schemeClr val="bg2"/>
            </a:solidFill>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5" name="Picture 4" descr="UOSignature-107-WHT-4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4867" y="6052278"/>
            <a:ext cx="3657600" cy="571500"/>
          </a:xfrm>
          <a:prstGeom prst="rect">
            <a:avLst/>
          </a:prstGeom>
        </p:spPr>
      </p:pic>
    </p:spTree>
    <p:extLst>
      <p:ext uri="{BB962C8B-B14F-4D97-AF65-F5344CB8AC3E}">
        <p14:creationId xmlns:p14="http://schemas.microsoft.com/office/powerpoint/2010/main" val="1589448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slide title</a:t>
            </a:r>
          </a:p>
        </p:txBody>
      </p:sp>
      <p:sp>
        <p:nvSpPr>
          <p:cNvPr id="3" name="Content Placeholder 2"/>
          <p:cNvSpPr>
            <a:spLocks noGrp="1"/>
          </p:cNvSpPr>
          <p:nvPr>
            <p:ph idx="1" hasCustomPrompt="1"/>
          </p:nvPr>
        </p:nvSpPr>
        <p:spPr>
          <a:xfrm>
            <a:off x="609600" y="1600201"/>
            <a:ext cx="10972800" cy="4292600"/>
          </a:xfrm>
        </p:spPr>
        <p:txBody>
          <a:bodyPr/>
          <a:lstStyle>
            <a:lvl1pPr marL="0" indent="0">
              <a:buFontTx/>
              <a:buNone/>
              <a:defRPr b="0" i="0">
                <a:latin typeface="Helvetica"/>
                <a:cs typeface="Helvetica"/>
              </a:defRPr>
            </a:lvl1pPr>
            <a:lvl2pPr>
              <a:defRPr b="0" i="0">
                <a:latin typeface="Helvetica"/>
                <a:cs typeface="Helvetica"/>
              </a:defRPr>
            </a:lvl2pPr>
            <a:lvl3pPr>
              <a:defRPr b="0" i="0">
                <a:latin typeface="Helvetica"/>
                <a:cs typeface="Helvetica"/>
              </a:defRPr>
            </a:lvl3pPr>
            <a:lvl4pPr>
              <a:defRPr b="0" i="0">
                <a:latin typeface="Helvetica"/>
                <a:cs typeface="Helvetica"/>
              </a:defRPr>
            </a:lvl4pPr>
            <a:lvl5pPr>
              <a:defRPr b="0" i="0">
                <a:latin typeface="Helvetica"/>
                <a:cs typeface="Helvetica"/>
              </a:defRPr>
            </a:lvl5pPr>
          </a:lstStyle>
          <a:p>
            <a:pPr lvl="0"/>
            <a:r>
              <a:rPr lang="en-US" dirty="0"/>
              <a:t>Click to edit subtitle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UO-Logo-107.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4428" y="6024880"/>
            <a:ext cx="931333" cy="571500"/>
          </a:xfrm>
          <a:prstGeom prst="rect">
            <a:avLst/>
          </a:prstGeom>
        </p:spPr>
      </p:pic>
      <p:cxnSp>
        <p:nvCxnSpPr>
          <p:cNvPr id="5" name="Straight Connector 4"/>
          <p:cNvCxnSpPr/>
          <p:nvPr userDrawn="1"/>
        </p:nvCxnSpPr>
        <p:spPr>
          <a:xfrm>
            <a:off x="609603" y="1526342"/>
            <a:ext cx="6084711" cy="0"/>
          </a:xfrm>
          <a:prstGeom prst="line">
            <a:avLst/>
          </a:prstGeom>
          <a:ln w="19050" cmpd="sng">
            <a:solidFill>
              <a:schemeClr val="bg2"/>
            </a:solidFill>
            <a:headEnd type="ova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935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slide title</a:t>
            </a:r>
          </a:p>
        </p:txBody>
      </p:sp>
      <p:sp>
        <p:nvSpPr>
          <p:cNvPr id="3" name="Content Placeholder 2"/>
          <p:cNvSpPr>
            <a:spLocks noGrp="1"/>
          </p:cNvSpPr>
          <p:nvPr>
            <p:ph sz="half" idx="1"/>
          </p:nvPr>
        </p:nvSpPr>
        <p:spPr>
          <a:xfrm>
            <a:off x="609600" y="1600201"/>
            <a:ext cx="5384800" cy="4221480"/>
          </a:xfrm>
        </p:spPr>
        <p:txBody>
          <a:bodyPr/>
          <a:lstStyle>
            <a:lvl1pPr>
              <a:defRPr sz="2800" b="0" i="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221481"/>
          </a:xfrm>
        </p:spPr>
        <p:txBody>
          <a:bodyPr/>
          <a:lstStyle>
            <a:lvl1pPr>
              <a:defRPr sz="2800" b="0" i="0">
                <a:solidFill>
                  <a:schemeClr val="bg1"/>
                </a:solidFill>
                <a:latin typeface="Helvetica"/>
                <a:cs typeface="Helvetica"/>
              </a:defRPr>
            </a:lvl1pPr>
            <a:lvl2pPr>
              <a:defRPr sz="2400">
                <a:solidFill>
                  <a:schemeClr val="bg1"/>
                </a:solidFill>
                <a:latin typeface="Helvetica"/>
                <a:cs typeface="Helvetica"/>
              </a:defRPr>
            </a:lvl2pPr>
            <a:lvl3pPr>
              <a:defRPr sz="2000">
                <a:solidFill>
                  <a:schemeClr val="bg1"/>
                </a:solidFill>
                <a:latin typeface="Helvetica"/>
                <a:cs typeface="Helvetica"/>
              </a:defRPr>
            </a:lvl3pPr>
            <a:lvl4pPr>
              <a:defRPr sz="1800">
                <a:solidFill>
                  <a:schemeClr val="bg1"/>
                </a:solidFill>
                <a:latin typeface="Helvetica"/>
                <a:cs typeface="Helvetica"/>
              </a:defRPr>
            </a:lvl4pPr>
            <a:lvl5pPr>
              <a:defRPr sz="1800">
                <a:solidFill>
                  <a:schemeClr val="bg1"/>
                </a:solidFill>
                <a:latin typeface="Helvetica"/>
                <a:cs typeface="Helvetic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609603" y="1417638"/>
            <a:ext cx="6084711" cy="0"/>
          </a:xfrm>
          <a:prstGeom prst="line">
            <a:avLst/>
          </a:prstGeom>
          <a:ln w="19050" cmpd="sng">
            <a:solidFill>
              <a:schemeClr val="bg2"/>
            </a:solidFill>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9" name="Picture 8" descr="UO-Logo-107.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4428" y="6022340"/>
            <a:ext cx="931333" cy="571500"/>
          </a:xfrm>
          <a:prstGeom prst="rect">
            <a:avLst/>
          </a:prstGeom>
        </p:spPr>
      </p:pic>
    </p:spTree>
    <p:extLst>
      <p:ext uri="{BB962C8B-B14F-4D97-AF65-F5344CB8AC3E}">
        <p14:creationId xmlns:p14="http://schemas.microsoft.com/office/powerpoint/2010/main" val="6085074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84485"/>
            <a:ext cx="5384800" cy="5648961"/>
          </a:xfrm>
        </p:spPr>
        <p:txBody>
          <a:bodyPr/>
          <a:lstStyle>
            <a:lvl1pPr>
              <a:defRPr sz="2800" b="0" i="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84481"/>
            <a:ext cx="5384800" cy="5648960"/>
          </a:xfrm>
        </p:spPr>
        <p:txBody>
          <a:bodyPr/>
          <a:lstStyle>
            <a:lvl1pPr>
              <a:defRPr sz="2800" b="0" i="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UO-Logo-107.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4428" y="6022340"/>
            <a:ext cx="931333" cy="571500"/>
          </a:xfrm>
          <a:prstGeom prst="rect">
            <a:avLst/>
          </a:prstGeom>
        </p:spPr>
      </p:pic>
    </p:spTree>
    <p:extLst>
      <p:ext uri="{BB962C8B-B14F-4D97-AF65-F5344CB8AC3E}">
        <p14:creationId xmlns:p14="http://schemas.microsoft.com/office/powerpoint/2010/main" val="531881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p:cNvCxnSpPr/>
          <p:nvPr userDrawn="1"/>
        </p:nvCxnSpPr>
        <p:spPr>
          <a:xfrm>
            <a:off x="609603" y="1417638"/>
            <a:ext cx="6084711" cy="0"/>
          </a:xfrm>
          <a:prstGeom prst="line">
            <a:avLst/>
          </a:prstGeom>
          <a:ln w="19050" cmpd="sng">
            <a:solidFill>
              <a:schemeClr val="bg2"/>
            </a:solidFill>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7" name="Picture 6" descr="UO-Logo-107.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64428" y="6022340"/>
            <a:ext cx="931333" cy="571500"/>
          </a:xfrm>
          <a:prstGeom prst="rect">
            <a:avLst/>
          </a:prstGeom>
        </p:spPr>
      </p:pic>
    </p:spTree>
    <p:extLst>
      <p:ext uri="{BB962C8B-B14F-4D97-AF65-F5344CB8AC3E}">
        <p14:creationId xmlns:p14="http://schemas.microsoft.com/office/powerpoint/2010/main" val="1826823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570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000" y="6248405"/>
            <a:ext cx="3556000" cy="365125"/>
          </a:xfrm>
          <a:prstGeom prst="rect">
            <a:avLst/>
          </a:prstGeom>
        </p:spPr>
        <p:txBody>
          <a:bodyPr/>
          <a:lstStyle/>
          <a:p>
            <a:pPr defTabSz="457189"/>
            <a:r>
              <a:rPr lang="en-US">
                <a:solidFill>
                  <a:srgbClr val="007935"/>
                </a:solidFill>
              </a:rPr>
              <a:t>05/02/2010</a:t>
            </a:r>
          </a:p>
        </p:txBody>
      </p:sp>
      <p:sp>
        <p:nvSpPr>
          <p:cNvPr id="3" name="Footer Placeholder 2"/>
          <p:cNvSpPr>
            <a:spLocks noGrp="1"/>
          </p:cNvSpPr>
          <p:nvPr>
            <p:ph type="ftr" sz="quarter" idx="11"/>
          </p:nvPr>
        </p:nvSpPr>
        <p:spPr>
          <a:xfrm>
            <a:off x="812806" y="6248212"/>
            <a:ext cx="7228111" cy="365125"/>
          </a:xfrm>
          <a:prstGeom prst="rect">
            <a:avLst/>
          </a:prstGeom>
        </p:spPr>
        <p:txBody>
          <a:bodyPr/>
          <a:lstStyle/>
          <a:p>
            <a:pPr defTabSz="457189"/>
            <a:r>
              <a:rPr lang="en-US">
                <a:solidFill>
                  <a:srgbClr val="007935"/>
                </a:solidFill>
              </a:rPr>
              <a:t>HSE-West Research Seminar   </a:t>
            </a:r>
            <a:endParaRPr lang="en-US" dirty="0">
              <a:solidFill>
                <a:srgbClr val="007935"/>
              </a:solidFill>
            </a:endParaRPr>
          </a:p>
        </p:txBody>
      </p:sp>
      <p:sp>
        <p:nvSpPr>
          <p:cNvPr id="4" name="Slide Number Placeholder 3"/>
          <p:cNvSpPr>
            <a:spLocks noGrp="1"/>
          </p:cNvSpPr>
          <p:nvPr>
            <p:ph type="sldNum" sz="quarter" idx="12"/>
          </p:nvPr>
        </p:nvSpPr>
        <p:spPr>
          <a:xfrm>
            <a:off x="0" y="6248400"/>
            <a:ext cx="711200" cy="381000"/>
          </a:xfrm>
          <a:prstGeom prst="rect">
            <a:avLst/>
          </a:prstGeom>
        </p:spPr>
        <p:txBody>
          <a:bodyPr/>
          <a:lstStyle>
            <a:lvl1pPr>
              <a:defRPr>
                <a:solidFill>
                  <a:schemeClr val="tx2"/>
                </a:solidFill>
              </a:defRPr>
            </a:lvl1pPr>
            <a:extLst/>
          </a:lstStyle>
          <a:p>
            <a:pPr defTabSz="457189"/>
            <a:fld id="{A3F7CB7D-F184-43C7-B6FD-03D728E1BBFF}" type="slidenum">
              <a:rPr lang="en-US" smtClean="0">
                <a:solidFill>
                  <a:srgbClr val="54565B"/>
                </a:solidFill>
              </a:rPr>
              <a:pPr defTabSz="457189"/>
              <a:t>‹#›</a:t>
            </a:fld>
            <a:endParaRPr lang="en-US" dirty="0">
              <a:solidFill>
                <a:srgbClr val="54565B"/>
              </a:solidFill>
            </a:endParaRPr>
          </a:p>
        </p:txBody>
      </p:sp>
    </p:spTree>
    <p:extLst>
      <p:ext uri="{BB962C8B-B14F-4D97-AF65-F5344CB8AC3E}">
        <p14:creationId xmlns:p14="http://schemas.microsoft.com/office/powerpoint/2010/main" val="3527075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6D6CA7-DA98-48E0-BC21-7074DAADD0D7}"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815BE0-3F72-4E0F-A9A1-C352232671D4}" type="slidenum">
              <a:rPr lang="en-US" smtClean="0"/>
              <a:t>‹#›</a:t>
            </a:fld>
            <a:endParaRPr lang="en-US"/>
          </a:p>
        </p:txBody>
      </p:sp>
    </p:spTree>
    <p:extLst>
      <p:ext uri="{BB962C8B-B14F-4D97-AF65-F5344CB8AC3E}">
        <p14:creationId xmlns:p14="http://schemas.microsoft.com/office/powerpoint/2010/main" val="495901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6D6CA7-DA98-48E0-BC21-7074DAADD0D7}"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15BE0-3F72-4E0F-A9A1-C352232671D4}" type="slidenum">
              <a:rPr lang="en-US" smtClean="0"/>
              <a:t>‹#›</a:t>
            </a:fld>
            <a:endParaRPr lang="en-US"/>
          </a:p>
        </p:txBody>
      </p:sp>
    </p:spTree>
    <p:extLst>
      <p:ext uri="{BB962C8B-B14F-4D97-AF65-F5344CB8AC3E}">
        <p14:creationId xmlns:p14="http://schemas.microsoft.com/office/powerpoint/2010/main" val="3920789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6D6CA7-DA98-48E0-BC21-7074DAADD0D7}"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815BE0-3F72-4E0F-A9A1-C352232671D4}" type="slidenum">
              <a:rPr lang="en-US" smtClean="0"/>
              <a:t>‹#›</a:t>
            </a:fld>
            <a:endParaRPr lang="en-US"/>
          </a:p>
        </p:txBody>
      </p:sp>
    </p:spTree>
    <p:extLst>
      <p:ext uri="{BB962C8B-B14F-4D97-AF65-F5344CB8AC3E}">
        <p14:creationId xmlns:p14="http://schemas.microsoft.com/office/powerpoint/2010/main" val="3728223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6D6CA7-DA98-48E0-BC21-7074DAADD0D7}"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815BE0-3F72-4E0F-A9A1-C352232671D4}" type="slidenum">
              <a:rPr lang="en-US" smtClean="0"/>
              <a:t>‹#›</a:t>
            </a:fld>
            <a:endParaRPr lang="en-US"/>
          </a:p>
        </p:txBody>
      </p:sp>
    </p:spTree>
    <p:extLst>
      <p:ext uri="{BB962C8B-B14F-4D97-AF65-F5344CB8AC3E}">
        <p14:creationId xmlns:p14="http://schemas.microsoft.com/office/powerpoint/2010/main" val="1448413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6D6CA7-DA98-48E0-BC21-7074DAADD0D7}"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815BE0-3F72-4E0F-A9A1-C352232671D4}" type="slidenum">
              <a:rPr lang="en-US" smtClean="0"/>
              <a:t>‹#›</a:t>
            </a:fld>
            <a:endParaRPr lang="en-US"/>
          </a:p>
        </p:txBody>
      </p:sp>
    </p:spTree>
    <p:extLst>
      <p:ext uri="{BB962C8B-B14F-4D97-AF65-F5344CB8AC3E}">
        <p14:creationId xmlns:p14="http://schemas.microsoft.com/office/powerpoint/2010/main" val="3085315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6D6CA7-DA98-48E0-BC21-7074DAADD0D7}"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15BE0-3F72-4E0F-A9A1-C352232671D4}" type="slidenum">
              <a:rPr lang="en-US" smtClean="0"/>
              <a:t>‹#›</a:t>
            </a:fld>
            <a:endParaRPr lang="en-US"/>
          </a:p>
        </p:txBody>
      </p:sp>
    </p:spTree>
    <p:extLst>
      <p:ext uri="{BB962C8B-B14F-4D97-AF65-F5344CB8AC3E}">
        <p14:creationId xmlns:p14="http://schemas.microsoft.com/office/powerpoint/2010/main" val="4120021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6D6CA7-DA98-48E0-BC21-7074DAADD0D7}"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815BE0-3F72-4E0F-A9A1-C352232671D4}" type="slidenum">
              <a:rPr lang="en-US" smtClean="0"/>
              <a:t>‹#›</a:t>
            </a:fld>
            <a:endParaRPr lang="en-US"/>
          </a:p>
        </p:txBody>
      </p:sp>
    </p:spTree>
    <p:extLst>
      <p:ext uri="{BB962C8B-B14F-4D97-AF65-F5344CB8AC3E}">
        <p14:creationId xmlns:p14="http://schemas.microsoft.com/office/powerpoint/2010/main" val="1423611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2.emf"/><Relationship Id="rId4" Type="http://schemas.openxmlformats.org/officeDocument/2006/relationships/slideLayout" Target="../slideLayouts/slideLayout2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6D6CA7-DA98-48E0-BC21-7074DAADD0D7}" type="datetimeFigureOut">
              <a:rPr lang="en-US" smtClean="0"/>
              <a:t>11/18/2024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15BE0-3F72-4E0F-A9A1-C352232671D4}" type="slidenum">
              <a:rPr lang="en-US" smtClean="0"/>
              <a:t>‹#›</a:t>
            </a:fld>
            <a:endParaRPr lang="en-US"/>
          </a:p>
        </p:txBody>
      </p:sp>
    </p:spTree>
    <p:extLst>
      <p:ext uri="{BB962C8B-B14F-4D97-AF65-F5344CB8AC3E}">
        <p14:creationId xmlns:p14="http://schemas.microsoft.com/office/powerpoint/2010/main" val="3435873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mesh.png"/>
          <p:cNvPicPr>
            <a:picLocks noChangeAspect="1"/>
          </p:cNvPicPr>
          <p:nvPr/>
        </p:nvPicPr>
        <p:blipFill rotWithShape="1">
          <a:blip r:embed="rId11">
            <a:alphaModFix amt="41000"/>
            <a:extLst>
              <a:ext uri="{28A0092B-C50C-407E-A947-70E740481C1C}">
                <a14:useLocalDpi xmlns:a14="http://schemas.microsoft.com/office/drawing/2010/main" val="0"/>
              </a:ext>
            </a:extLst>
          </a:blip>
          <a:srcRect l="11324" r="6484" b="67183"/>
          <a:stretch/>
        </p:blipFill>
        <p:spPr>
          <a:xfrm>
            <a:off x="0" y="4325518"/>
            <a:ext cx="12192000" cy="2532482"/>
          </a:xfrm>
          <a:prstGeom prst="rect">
            <a:avLst/>
          </a:prstGeom>
        </p:spPr>
      </p:pic>
    </p:spTree>
    <p:extLst>
      <p:ext uri="{BB962C8B-B14F-4D97-AF65-F5344CB8AC3E}">
        <p14:creationId xmlns:p14="http://schemas.microsoft.com/office/powerpoint/2010/main" val="14366675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1" r:id="rId7"/>
    <p:sldLayoutId id="2147483712" r:id="rId8"/>
    <p:sldLayoutId id="2147483713" r:id="rId9"/>
  </p:sldLayoutIdLst>
  <p:txStyles>
    <p:titleStyle>
      <a:lvl1pPr algn="l" defTabSz="457200" rtl="0" eaLnBrk="1" latinLnBrk="0" hangingPunct="1">
        <a:spcBef>
          <a:spcPct val="0"/>
        </a:spcBef>
        <a:buNone/>
        <a:defRPr sz="4800" b="0" i="0" kern="1200">
          <a:solidFill>
            <a:srgbClr val="FFFFFF"/>
          </a:solidFill>
          <a:latin typeface="Helvetica"/>
          <a:ea typeface="+mj-ea"/>
          <a:cs typeface="Helvetica"/>
        </a:defRPr>
      </a:lvl1pPr>
    </p:titleStyle>
    <p:bodyStyle>
      <a:lvl1pPr marL="342900" indent="-342900" algn="l" defTabSz="457200" rtl="0" eaLnBrk="1" latinLnBrk="0" hangingPunct="1">
        <a:spcBef>
          <a:spcPct val="20000"/>
        </a:spcBef>
        <a:buClrTx/>
        <a:buSzPct val="100000"/>
        <a:buFontTx/>
        <a:buBlip>
          <a:blip r:embed="rId12"/>
        </a:buBlip>
        <a:defRPr sz="3200" b="0" i="0" kern="1200">
          <a:solidFill>
            <a:srgbClr val="FFFFFF"/>
          </a:solidFill>
          <a:latin typeface="Helvetica"/>
          <a:ea typeface="+mn-ea"/>
          <a:cs typeface="Helvetica"/>
        </a:defRPr>
      </a:lvl1pPr>
      <a:lvl2pPr marL="742950" indent="-285750" algn="l" defTabSz="457200" rtl="0" eaLnBrk="1" latinLnBrk="0" hangingPunct="1">
        <a:spcBef>
          <a:spcPct val="20000"/>
        </a:spcBef>
        <a:buClrTx/>
        <a:buSzPct val="100000"/>
        <a:buFontTx/>
        <a:buBlip>
          <a:blip r:embed="rId12"/>
        </a:buBlip>
        <a:defRPr sz="2800" b="0" i="0" kern="1200">
          <a:solidFill>
            <a:srgbClr val="FFFFFF"/>
          </a:solidFill>
          <a:latin typeface="Helvetica"/>
          <a:ea typeface="+mn-ea"/>
          <a:cs typeface="Helvetica"/>
        </a:defRPr>
      </a:lvl2pPr>
      <a:lvl3pPr marL="1143000" indent="-228600" algn="l" defTabSz="457200" rtl="0" eaLnBrk="1" latinLnBrk="0" hangingPunct="1">
        <a:spcBef>
          <a:spcPct val="20000"/>
        </a:spcBef>
        <a:buClrTx/>
        <a:buSzPct val="100000"/>
        <a:buFontTx/>
        <a:buBlip>
          <a:blip r:embed="rId12"/>
        </a:buBlip>
        <a:defRPr sz="2400" b="0" i="0" kern="1200">
          <a:solidFill>
            <a:srgbClr val="FFFFFF"/>
          </a:solidFill>
          <a:latin typeface="Helvetica"/>
          <a:ea typeface="+mn-ea"/>
          <a:cs typeface="Helvetica"/>
        </a:defRPr>
      </a:lvl3pPr>
      <a:lvl4pPr marL="1600200" indent="-228600" algn="l" defTabSz="457200" rtl="0" eaLnBrk="1" latinLnBrk="0" hangingPunct="1">
        <a:spcBef>
          <a:spcPct val="20000"/>
        </a:spcBef>
        <a:buClrTx/>
        <a:buSzPct val="100000"/>
        <a:buFontTx/>
        <a:buBlip>
          <a:blip r:embed="rId12"/>
        </a:buBlip>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ClrTx/>
        <a:buSzPct val="100000"/>
        <a:buFontTx/>
        <a:buBlip>
          <a:blip r:embed="rId12"/>
        </a:buBlip>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mesh.png"/>
          <p:cNvPicPr>
            <a:picLocks noChangeAspect="1"/>
          </p:cNvPicPr>
          <p:nvPr/>
        </p:nvPicPr>
        <p:blipFill rotWithShape="1">
          <a:blip r:embed="rId9">
            <a:alphaModFix amt="41000"/>
            <a:extLst>
              <a:ext uri="{28A0092B-C50C-407E-A947-70E740481C1C}">
                <a14:useLocalDpi xmlns:a14="http://schemas.microsoft.com/office/drawing/2010/main" val="0"/>
              </a:ext>
            </a:extLst>
          </a:blip>
          <a:srcRect l="11324" r="6484" b="67183"/>
          <a:stretch/>
        </p:blipFill>
        <p:spPr>
          <a:xfrm>
            <a:off x="0" y="4325518"/>
            <a:ext cx="12192000" cy="2532482"/>
          </a:xfrm>
          <a:prstGeom prst="rect">
            <a:avLst/>
          </a:prstGeom>
        </p:spPr>
      </p:pic>
    </p:spTree>
    <p:extLst>
      <p:ext uri="{BB962C8B-B14F-4D97-AF65-F5344CB8AC3E}">
        <p14:creationId xmlns:p14="http://schemas.microsoft.com/office/powerpoint/2010/main" val="167710576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Lst>
  <p:txStyles>
    <p:titleStyle>
      <a:lvl1pPr algn="l" defTabSz="457189" rtl="0" eaLnBrk="1" latinLnBrk="0" hangingPunct="1">
        <a:spcBef>
          <a:spcPct val="0"/>
        </a:spcBef>
        <a:buNone/>
        <a:defRPr sz="4800" b="0" i="0" kern="1200">
          <a:solidFill>
            <a:srgbClr val="FFFFFF"/>
          </a:solidFill>
          <a:latin typeface="Helvetica"/>
          <a:ea typeface="+mj-ea"/>
          <a:cs typeface="Helvetica"/>
        </a:defRPr>
      </a:lvl1pPr>
    </p:titleStyle>
    <p:bodyStyle>
      <a:lvl1pPr marL="342891" indent="-342891" algn="l" defTabSz="457189" rtl="0" eaLnBrk="1" latinLnBrk="0" hangingPunct="1">
        <a:spcBef>
          <a:spcPct val="20000"/>
        </a:spcBef>
        <a:buClrTx/>
        <a:buSzPct val="100000"/>
        <a:buFontTx/>
        <a:buBlip>
          <a:blip r:embed="rId10"/>
        </a:buBlip>
        <a:defRPr sz="3200" b="0" i="0" kern="1200">
          <a:solidFill>
            <a:srgbClr val="FFFFFF"/>
          </a:solidFill>
          <a:latin typeface="Helvetica"/>
          <a:ea typeface="+mn-ea"/>
          <a:cs typeface="Helvetica"/>
        </a:defRPr>
      </a:lvl1pPr>
      <a:lvl2pPr marL="742932" indent="-285744" algn="l" defTabSz="457189" rtl="0" eaLnBrk="1" latinLnBrk="0" hangingPunct="1">
        <a:spcBef>
          <a:spcPct val="20000"/>
        </a:spcBef>
        <a:buClrTx/>
        <a:buSzPct val="100000"/>
        <a:buFontTx/>
        <a:buBlip>
          <a:blip r:embed="rId10"/>
        </a:buBlip>
        <a:defRPr sz="2800" b="0" i="0" kern="1200">
          <a:solidFill>
            <a:srgbClr val="FFFFFF"/>
          </a:solidFill>
          <a:latin typeface="Helvetica"/>
          <a:ea typeface="+mn-ea"/>
          <a:cs typeface="Helvetica"/>
        </a:defRPr>
      </a:lvl2pPr>
      <a:lvl3pPr marL="1142971" indent="-228594" algn="l" defTabSz="457189" rtl="0" eaLnBrk="1" latinLnBrk="0" hangingPunct="1">
        <a:spcBef>
          <a:spcPct val="20000"/>
        </a:spcBef>
        <a:buClrTx/>
        <a:buSzPct val="100000"/>
        <a:buFontTx/>
        <a:buBlip>
          <a:blip r:embed="rId10"/>
        </a:buBlip>
        <a:defRPr sz="2400" b="0" i="0" kern="1200">
          <a:solidFill>
            <a:srgbClr val="FFFFFF"/>
          </a:solidFill>
          <a:latin typeface="Helvetica"/>
          <a:ea typeface="+mn-ea"/>
          <a:cs typeface="Helvetica"/>
        </a:defRPr>
      </a:lvl3pPr>
      <a:lvl4pPr marL="1600160" indent="-228594" algn="l" defTabSz="457189" rtl="0" eaLnBrk="1" latinLnBrk="0" hangingPunct="1">
        <a:spcBef>
          <a:spcPct val="20000"/>
        </a:spcBef>
        <a:buClrTx/>
        <a:buSzPct val="100000"/>
        <a:buFontTx/>
        <a:buBlip>
          <a:blip r:embed="rId10"/>
        </a:buBlip>
        <a:defRPr sz="2000" b="0" i="0" kern="1200">
          <a:solidFill>
            <a:srgbClr val="FFFFFF"/>
          </a:solidFill>
          <a:latin typeface="Helvetica"/>
          <a:ea typeface="+mn-ea"/>
          <a:cs typeface="Helvetica"/>
        </a:defRPr>
      </a:lvl4pPr>
      <a:lvl5pPr marL="2057349" indent="-228594" algn="l" defTabSz="457189" rtl="0" eaLnBrk="1" latinLnBrk="0" hangingPunct="1">
        <a:spcBef>
          <a:spcPct val="20000"/>
        </a:spcBef>
        <a:buClrTx/>
        <a:buSzPct val="100000"/>
        <a:buFontTx/>
        <a:buBlip>
          <a:blip r:embed="rId10"/>
        </a:buBlip>
        <a:defRPr sz="2000" b="0" i="0" kern="1200">
          <a:solidFill>
            <a:srgbClr val="FFFFFF"/>
          </a:solidFill>
          <a:latin typeface="Helvetica"/>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image" Target="../media/image6.emf"/></Relationships>
</file>

<file path=ppt/slides/_rels/slide36.xml.rels><?xml version="1.0" encoding="UTF-8" standalone="yes"?>
<Relationships xmlns="http://schemas.openxmlformats.org/package/2006/relationships"><Relationship Id="rId8" Type="http://schemas.openxmlformats.org/officeDocument/2006/relationships/image" Target="../media/image720.png"/><Relationship Id="rId3" Type="http://schemas.openxmlformats.org/officeDocument/2006/relationships/image" Target="../media/image67.png"/><Relationship Id="rId7" Type="http://schemas.openxmlformats.org/officeDocument/2006/relationships/customXml" Target="../ink/ink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10.png"/><Relationship Id="rId5" Type="http://schemas.openxmlformats.org/officeDocument/2006/relationships/customXml" Target="../ink/ink1.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8681" y="1221037"/>
            <a:ext cx="10134600" cy="2253639"/>
          </a:xfrm>
        </p:spPr>
        <p:txBody>
          <a:bodyPr>
            <a:normAutofit/>
          </a:bodyPr>
          <a:lstStyle/>
          <a:p>
            <a:pPr algn="l"/>
            <a:r>
              <a:rPr lang="en-US" sz="3600" i="1" dirty="0">
                <a:solidFill>
                  <a:schemeClr val="bg1"/>
                </a:solidFill>
                <a:effectLst/>
                <a:latin typeface="Aptos" panose="020B0004020202020204" pitchFamily="34" charset="0"/>
                <a:ea typeface="Aptos" panose="020B0004020202020204" pitchFamily="34" charset="0"/>
                <a:cs typeface="Aptos" panose="020B0004020202020204" pitchFamily="34" charset="0"/>
              </a:rPr>
              <a:t>Understanding the role of peripheral physiology in caregiving interactions: Child maltreatment risk and response to PCIT intervention</a:t>
            </a:r>
            <a:endParaRPr lang="en-US" sz="36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585413" y="3370045"/>
            <a:ext cx="2606587" cy="2266918"/>
          </a:xfrm>
          <a:prstGeom prst="rect">
            <a:avLst/>
          </a:prstGeom>
        </p:spPr>
      </p:pic>
      <p:sp>
        <p:nvSpPr>
          <p:cNvPr id="7" name="TextBox 6"/>
          <p:cNvSpPr txBox="1"/>
          <p:nvPr/>
        </p:nvSpPr>
        <p:spPr>
          <a:xfrm>
            <a:off x="515202" y="6391905"/>
            <a:ext cx="112099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Penn State Child Maltreatment Solutions Network Conference: Biological Embedding of Caregiving Adversity (11/</a:t>
            </a:r>
            <a:r>
              <a:rPr lang="en-US" sz="1600" i="1" dirty="0">
                <a:solidFill>
                  <a:srgbClr val="002060"/>
                </a:solidFill>
                <a:latin typeface="Arial" panose="020B0604020202020204" pitchFamily="34" charset="0"/>
                <a:cs typeface="Arial" panose="020B0604020202020204" pitchFamily="34" charset="0"/>
              </a:rPr>
              <a:t>15/</a:t>
            </a:r>
            <a:r>
              <a:rPr kumimoji="0" lang="en-US" sz="16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2024)</a:t>
            </a:r>
          </a:p>
        </p:txBody>
      </p:sp>
      <p:pic>
        <p:nvPicPr>
          <p:cNvPr id="10" name="Picture 9">
            <a:extLst>
              <a:ext uri="{FF2B5EF4-FFF2-40B4-BE49-F238E27FC236}">
                <a16:creationId xmlns:a16="http://schemas.microsoft.com/office/drawing/2014/main" id="{AFFFC518-CE6C-2929-1C72-16CB9DFD04D5}"/>
              </a:ext>
            </a:extLst>
          </p:cNvPr>
          <p:cNvPicPr>
            <a:picLocks noChangeAspect="1"/>
          </p:cNvPicPr>
          <p:nvPr/>
        </p:nvPicPr>
        <p:blipFill>
          <a:blip r:embed="rId4"/>
          <a:stretch>
            <a:fillRect/>
          </a:stretch>
        </p:blipFill>
        <p:spPr>
          <a:xfrm>
            <a:off x="10057831" y="166507"/>
            <a:ext cx="1917290" cy="1353301"/>
          </a:xfrm>
          <a:prstGeom prst="rect">
            <a:avLst/>
          </a:prstGeom>
        </p:spPr>
      </p:pic>
      <p:pic>
        <p:nvPicPr>
          <p:cNvPr id="12" name="Picture 11">
            <a:extLst>
              <a:ext uri="{FF2B5EF4-FFF2-40B4-BE49-F238E27FC236}">
                <a16:creationId xmlns:a16="http://schemas.microsoft.com/office/drawing/2014/main" id="{D5471B66-AC05-212B-0435-E1AD99D7BEF1}"/>
              </a:ext>
            </a:extLst>
          </p:cNvPr>
          <p:cNvPicPr>
            <a:picLocks noChangeAspect="1"/>
          </p:cNvPicPr>
          <p:nvPr/>
        </p:nvPicPr>
        <p:blipFill rotWithShape="1">
          <a:blip r:embed="rId5"/>
          <a:srcRect l="11021" r="14072" b="8063"/>
          <a:stretch/>
        </p:blipFill>
        <p:spPr>
          <a:xfrm>
            <a:off x="184046" y="137695"/>
            <a:ext cx="1689307" cy="1496432"/>
          </a:xfrm>
          <a:prstGeom prst="rect">
            <a:avLst/>
          </a:prstGeom>
        </p:spPr>
      </p:pic>
      <p:grpSp>
        <p:nvGrpSpPr>
          <p:cNvPr id="8" name="Group 7">
            <a:extLst>
              <a:ext uri="{FF2B5EF4-FFF2-40B4-BE49-F238E27FC236}">
                <a16:creationId xmlns:a16="http://schemas.microsoft.com/office/drawing/2014/main" id="{678557AB-D2C9-D811-A098-E0089296919F}"/>
              </a:ext>
            </a:extLst>
          </p:cNvPr>
          <p:cNvGrpSpPr/>
          <p:nvPr/>
        </p:nvGrpSpPr>
        <p:grpSpPr>
          <a:xfrm>
            <a:off x="1524000" y="3726782"/>
            <a:ext cx="8061413" cy="2413017"/>
            <a:chOff x="1928950" y="2578821"/>
            <a:chExt cx="8061413" cy="2413017"/>
          </a:xfrm>
        </p:grpSpPr>
        <p:sp>
          <p:nvSpPr>
            <p:cNvPr id="9" name="Subtitle 4">
              <a:extLst>
                <a:ext uri="{FF2B5EF4-FFF2-40B4-BE49-F238E27FC236}">
                  <a16:creationId xmlns:a16="http://schemas.microsoft.com/office/drawing/2014/main" id="{6B9F328B-9EFF-EDE2-2CD5-7D370B02E841}"/>
                </a:ext>
              </a:extLst>
            </p:cNvPr>
            <p:cNvSpPr txBox="1">
              <a:spLocks/>
            </p:cNvSpPr>
            <p:nvPr/>
          </p:nvSpPr>
          <p:spPr>
            <a:xfrm>
              <a:off x="4122963" y="2578821"/>
              <a:ext cx="5867400" cy="2267990"/>
            </a:xfrm>
            <a:prstGeom prst="rect">
              <a:avLst/>
            </a:prstGeom>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563C1"/>
                </a:buClr>
                <a:buSzPct val="70000"/>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0563C1"/>
                </a:buClr>
                <a:buSzPct val="70000"/>
                <a:buFont typeface="Arial" panose="020B0604020202020204" pitchFamily="34" charset="0"/>
                <a:buNone/>
                <a:tabLst/>
                <a:defRPr/>
              </a:pPr>
              <a:r>
                <a:rPr kumimoji="0" lang="en-US" sz="2800" b="1" i="0" u="none" strike="noStrike" kern="1200" cap="none" spc="0" normalizeH="0" baseline="0" noProof="0" dirty="0">
                  <a:ln>
                    <a:noFill/>
                  </a:ln>
                  <a:solidFill>
                    <a:srgbClr val="A8A8AA">
                      <a:lumMod val="40000"/>
                      <a:lumOff val="60000"/>
                    </a:srgbClr>
                  </a:solidFill>
                  <a:effectLst/>
                  <a:uLnTx/>
                  <a:uFillTx/>
                  <a:latin typeface="Calibri"/>
                  <a:ea typeface="+mn-ea"/>
                  <a:cs typeface="+mn-cs"/>
                </a:rPr>
                <a:t>Elizabeth A. Skowron, Ph.D.</a:t>
              </a:r>
            </a:p>
            <a:p>
              <a:pPr marL="0" marR="0" lvl="0" indent="0" algn="l" defTabSz="914400" rtl="0" eaLnBrk="1" fontAlgn="auto" latinLnBrk="0" hangingPunct="1">
                <a:lnSpc>
                  <a:spcPct val="100000"/>
                </a:lnSpc>
                <a:spcBef>
                  <a:spcPts val="0"/>
                </a:spcBef>
                <a:spcAft>
                  <a:spcPts val="0"/>
                </a:spcAft>
                <a:buClr>
                  <a:srgbClr val="0563C1"/>
                </a:buClr>
                <a:buSzPct val="70000"/>
                <a:buFont typeface="Arial" panose="020B0604020202020204" pitchFamily="34" charset="0"/>
                <a:buNone/>
                <a:tabLst/>
                <a:defRPr/>
              </a:pPr>
              <a:r>
                <a:rPr kumimoji="0" lang="en-US" sz="1800" b="0" i="0" u="none" strike="noStrike" kern="1200" cap="none" spc="0" normalizeH="0" baseline="0" noProof="0" dirty="0">
                  <a:ln>
                    <a:noFill/>
                  </a:ln>
                  <a:solidFill>
                    <a:srgbClr val="A8A8AA">
                      <a:lumMod val="40000"/>
                      <a:lumOff val="60000"/>
                    </a:srgbClr>
                  </a:solidFill>
                  <a:effectLst/>
                  <a:uLnTx/>
                  <a:uFillTx/>
                  <a:latin typeface="Calibri Light" panose="020F0302020204030204" pitchFamily="34" charset="0"/>
                  <a:ea typeface="Calibri" panose="020F0502020204030204" pitchFamily="34" charset="0"/>
                  <a:cs typeface="Times New Roman" panose="02020603050405020304" pitchFamily="18" charset="0"/>
                </a:rPr>
                <a:t>Professor, Department of Psychology  </a:t>
              </a:r>
              <a:endParaRPr kumimoji="0" lang="en-US" sz="1800" b="0" i="0" u="none" strike="noStrike" kern="1200" cap="none" spc="0" normalizeH="0" baseline="0" noProof="0" dirty="0">
                <a:ln>
                  <a:noFill/>
                </a:ln>
                <a:solidFill>
                  <a:srgbClr val="A8A8AA">
                    <a:lumMod val="40000"/>
                    <a:lumOff val="60000"/>
                  </a:srgbClr>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563C1"/>
                </a:buClr>
                <a:buSzPct val="70000"/>
                <a:buFont typeface="Arial" panose="020B0604020202020204" pitchFamily="34" charset="0"/>
                <a:buNone/>
                <a:tabLst/>
                <a:defRPr/>
              </a:pPr>
              <a:r>
                <a:rPr kumimoji="0" lang="en-US" sz="1800" b="0" i="0" u="none" strike="noStrike" kern="1200" cap="none" spc="0" normalizeH="0" baseline="0" noProof="0" dirty="0">
                  <a:ln>
                    <a:noFill/>
                  </a:ln>
                  <a:solidFill>
                    <a:srgbClr val="A8A8AA">
                      <a:lumMod val="40000"/>
                      <a:lumOff val="60000"/>
                    </a:srgbClr>
                  </a:solidFill>
                  <a:effectLst/>
                  <a:uLnTx/>
                  <a:uFillTx/>
                  <a:latin typeface="Calibri Light" panose="020F0302020204030204"/>
                  <a:ea typeface="Calibri" panose="020F0502020204030204" pitchFamily="34" charset="0"/>
                  <a:cs typeface="Times New Roman" panose="02020603050405020304" pitchFamily="18" charset="0"/>
                </a:rPr>
                <a:t>Director, Family Biobehavioral Health Lab</a:t>
              </a:r>
            </a:p>
            <a:p>
              <a:pPr marL="0" marR="0" lvl="0" indent="0" algn="l" defTabSz="914400" rtl="0" eaLnBrk="1" fontAlgn="auto" latinLnBrk="0" hangingPunct="1">
                <a:lnSpc>
                  <a:spcPct val="100000"/>
                </a:lnSpc>
                <a:spcBef>
                  <a:spcPts val="0"/>
                </a:spcBef>
                <a:spcAft>
                  <a:spcPts val="0"/>
                </a:spcAft>
                <a:buClr>
                  <a:srgbClr val="0563C1"/>
                </a:buClr>
                <a:buSzPct val="70000"/>
                <a:buFont typeface="Arial" panose="020B0604020202020204" pitchFamily="34" charset="0"/>
                <a:buNone/>
                <a:tabLst/>
                <a:defRPr/>
              </a:pPr>
              <a:r>
                <a:rPr kumimoji="0" lang="en-US" sz="1800" b="0" i="0" u="none" strike="noStrike" kern="1200" cap="none" spc="0" normalizeH="0" baseline="0" noProof="0" dirty="0">
                  <a:ln>
                    <a:noFill/>
                  </a:ln>
                  <a:solidFill>
                    <a:srgbClr val="A8A8AA">
                      <a:lumMod val="40000"/>
                      <a:lumOff val="60000"/>
                    </a:srgbClr>
                  </a:solidFill>
                  <a:effectLst/>
                  <a:uLnTx/>
                  <a:uFillTx/>
                  <a:latin typeface="Calibri Light" panose="020F0302020204030204"/>
                  <a:ea typeface="Calibri" panose="020F0502020204030204" pitchFamily="34" charset="0"/>
                  <a:cs typeface="Times New Roman" panose="02020603050405020304" pitchFamily="18" charset="0"/>
                </a:rPr>
                <a:t>University of Oregon</a:t>
              </a:r>
            </a:p>
            <a:p>
              <a:pPr marL="0" marR="0" lvl="0" indent="0" algn="l" defTabSz="914400" rtl="0" eaLnBrk="1" fontAlgn="auto" latinLnBrk="0" hangingPunct="1">
                <a:lnSpc>
                  <a:spcPct val="100000"/>
                </a:lnSpc>
                <a:spcBef>
                  <a:spcPts val="0"/>
                </a:spcBef>
                <a:spcAft>
                  <a:spcPts val="0"/>
                </a:spcAft>
                <a:buClr>
                  <a:srgbClr val="0563C1"/>
                </a:buClr>
                <a:buSzPct val="70000"/>
                <a:buFont typeface="Arial" panose="020B0604020202020204" pitchFamily="34" charset="0"/>
                <a:buNone/>
                <a:tabLst/>
                <a:defRPr/>
              </a:pPr>
              <a:endParaRPr kumimoji="0" lang="en-US" sz="1000" b="0" i="0" u="none" strike="noStrike" kern="1200" cap="none" spc="0" normalizeH="0" baseline="0" noProof="0" dirty="0">
                <a:ln>
                  <a:noFill/>
                </a:ln>
                <a:solidFill>
                  <a:srgbClr val="A8A8AA">
                    <a:lumMod val="40000"/>
                    <a:lumOff val="60000"/>
                  </a:srgbClr>
                </a:solidFill>
                <a:effectLst/>
                <a:uLnTx/>
                <a:uFillTx/>
                <a:latin typeface="Calibri Light" panose="020F03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563C1"/>
                </a:buClr>
                <a:buSzPct val="70000"/>
                <a:buFont typeface="Arial" panose="020B0604020202020204" pitchFamily="34" charset="0"/>
                <a:buNone/>
                <a:tabLst/>
                <a:defRPr/>
              </a:pPr>
              <a:r>
                <a:rPr kumimoji="0" lang="en-US" sz="2000" b="0" i="0" u="none" strike="noStrike" kern="1200" cap="none" spc="0" normalizeH="0" baseline="0" noProof="0" dirty="0">
                  <a:ln>
                    <a:noFill/>
                  </a:ln>
                  <a:solidFill>
                    <a:srgbClr val="A8A8AA">
                      <a:lumMod val="40000"/>
                      <a:lumOff val="60000"/>
                    </a:srgbClr>
                  </a:solidFill>
                  <a:effectLst/>
                  <a:uLnTx/>
                  <a:uFillTx/>
                  <a:latin typeface="Calibri Light" panose="020F0302020204030204"/>
                  <a:ea typeface="+mn-ea"/>
                  <a:cs typeface="+mn-cs"/>
                </a:rPr>
                <a:t>Email: eskowron@uoregon.edu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2" descr="Image result for elizabeth skowron picture">
              <a:extLst>
                <a:ext uri="{FF2B5EF4-FFF2-40B4-BE49-F238E27FC236}">
                  <a16:creationId xmlns:a16="http://schemas.microsoft.com/office/drawing/2014/main" id="{5E5BED4E-936C-1B13-2821-8DCC82D5DF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950" y="2723848"/>
              <a:ext cx="1962683" cy="2267990"/>
            </a:xfrm>
            <a:prstGeom prst="rect">
              <a:avLst/>
            </a:prstGeom>
            <a:noFill/>
            <a:ln w="76200">
              <a:solidFill>
                <a:srgbClr val="70AD47">
                  <a:lumMod val="60000"/>
                  <a:lumOff val="40000"/>
                </a:srgbClr>
              </a:solidFill>
            </a:ln>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76F32DE5-4170-ABA6-A367-52CB52AD3D8D}"/>
              </a:ext>
            </a:extLst>
          </p:cNvPr>
          <p:cNvPicPr>
            <a:picLocks noChangeAspect="1"/>
          </p:cNvPicPr>
          <p:nvPr/>
        </p:nvPicPr>
        <p:blipFill>
          <a:blip r:embed="rId7"/>
          <a:stretch>
            <a:fillRect/>
          </a:stretch>
        </p:blipFill>
        <p:spPr>
          <a:xfrm>
            <a:off x="9523865" y="5663061"/>
            <a:ext cx="2536609" cy="452016"/>
          </a:xfrm>
          <a:prstGeom prst="rect">
            <a:avLst/>
          </a:prstGeom>
        </p:spPr>
      </p:pic>
    </p:spTree>
    <p:extLst>
      <p:ext uri="{BB962C8B-B14F-4D97-AF65-F5344CB8AC3E}">
        <p14:creationId xmlns:p14="http://schemas.microsoft.com/office/powerpoint/2010/main" val="2871796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F62D-7C45-2A21-B395-CAF1FE18E5BA}"/>
              </a:ext>
            </a:extLst>
          </p:cNvPr>
          <p:cNvSpPr>
            <a:spLocks noGrp="1"/>
          </p:cNvSpPr>
          <p:nvPr>
            <p:ph type="title"/>
          </p:nvPr>
        </p:nvSpPr>
        <p:spPr>
          <a:xfrm>
            <a:off x="63870" y="151761"/>
            <a:ext cx="11963400" cy="1047125"/>
          </a:xfrm>
        </p:spPr>
        <p:txBody>
          <a:bodyPr>
            <a:noAutofit/>
          </a:bodyPr>
          <a:lstStyle/>
          <a:p>
            <a:pPr marL="0" marR="0">
              <a:lnSpc>
                <a:spcPct val="100000"/>
              </a:lnSpc>
              <a:spcBef>
                <a:spcPts val="0"/>
              </a:spcBef>
              <a:spcAft>
                <a:spcPts val="0"/>
              </a:spcAft>
            </a:pPr>
            <a:r>
              <a:rPr kumimoji="0" lang="en-US" sz="3200" b="0" i="0" u="none" strike="noStrike" kern="1200" cap="none" spc="-50" normalizeH="0" baseline="0" noProof="0" dirty="0">
                <a:ln>
                  <a:noFill/>
                </a:ln>
                <a:solidFill>
                  <a:schemeClr val="accent6"/>
                </a:solidFill>
                <a:effectLst/>
                <a:uLnTx/>
                <a:uFillTx/>
                <a:latin typeface="Calibri Light" panose="020F0302020204030204"/>
                <a:ea typeface="+mj-ea"/>
                <a:cs typeface="+mj-cs"/>
              </a:rPr>
              <a:t>Parent Physiology during Caregiving Interactions in Child Welfare Families </a:t>
            </a:r>
            <a:r>
              <a:rPr lang="en-US" sz="3200" dirty="0">
                <a:solidFill>
                  <a:schemeClr val="accent6"/>
                </a:solidFill>
                <a:effectLst/>
              </a:rPr>
              <a:t>at Intake </a:t>
            </a:r>
            <a:endParaRPr lang="en-US" sz="3200" dirty="0">
              <a:solidFill>
                <a:schemeClr val="accent6"/>
              </a:solidFill>
              <a:effectLst/>
              <a:ea typeface="DengXian" panose="02010600030101010101" pitchFamily="2" charset="-122"/>
              <a:cs typeface="Times New Roman" panose="02020603050405020304" pitchFamily="18" charset="0"/>
            </a:endParaRPr>
          </a:p>
        </p:txBody>
      </p:sp>
      <p:grpSp>
        <p:nvGrpSpPr>
          <p:cNvPr id="9" name="Group 8">
            <a:extLst>
              <a:ext uri="{FF2B5EF4-FFF2-40B4-BE49-F238E27FC236}">
                <a16:creationId xmlns:a16="http://schemas.microsoft.com/office/drawing/2014/main" id="{F2A088E5-908C-164E-73FB-35A4C65A337F}"/>
              </a:ext>
            </a:extLst>
          </p:cNvPr>
          <p:cNvGrpSpPr/>
          <p:nvPr/>
        </p:nvGrpSpPr>
        <p:grpSpPr>
          <a:xfrm>
            <a:off x="111700" y="4042064"/>
            <a:ext cx="2049609" cy="2761611"/>
            <a:chOff x="111700" y="4023724"/>
            <a:chExt cx="2015837" cy="2779951"/>
          </a:xfrm>
        </p:grpSpPr>
        <p:pic>
          <p:nvPicPr>
            <p:cNvPr id="6" name="Picture 5">
              <a:extLst>
                <a:ext uri="{FF2B5EF4-FFF2-40B4-BE49-F238E27FC236}">
                  <a16:creationId xmlns:a16="http://schemas.microsoft.com/office/drawing/2014/main" id="{87150756-C716-89A7-C152-7AB46BB209FC}"/>
                </a:ext>
              </a:extLst>
            </p:cNvPr>
            <p:cNvPicPr>
              <a:picLocks noChangeAspect="1"/>
            </p:cNvPicPr>
            <p:nvPr/>
          </p:nvPicPr>
          <p:blipFill rotWithShape="1">
            <a:blip r:embed="rId3"/>
            <a:srcRect l="20780" t="12428" r="16473"/>
            <a:stretch/>
          </p:blipFill>
          <p:spPr>
            <a:xfrm>
              <a:off x="228600" y="4023724"/>
              <a:ext cx="1589810" cy="2410619"/>
            </a:xfrm>
            <a:prstGeom prst="rect">
              <a:avLst/>
            </a:prstGeom>
          </p:spPr>
        </p:pic>
        <p:sp>
          <p:nvSpPr>
            <p:cNvPr id="7" name="TextBox 6">
              <a:extLst>
                <a:ext uri="{FF2B5EF4-FFF2-40B4-BE49-F238E27FC236}">
                  <a16:creationId xmlns:a16="http://schemas.microsoft.com/office/drawing/2014/main" id="{D56843D9-DE95-0EAA-883A-E17750910431}"/>
                </a:ext>
              </a:extLst>
            </p:cNvPr>
            <p:cNvSpPr txBox="1"/>
            <p:nvPr/>
          </p:nvSpPr>
          <p:spPr>
            <a:xfrm>
              <a:off x="111700" y="6434343"/>
              <a:ext cx="20158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Xutong Zhang, Ph.D</a:t>
              </a:r>
            </a:p>
          </p:txBody>
        </p:sp>
      </p:grpSp>
      <p:pic>
        <p:nvPicPr>
          <p:cNvPr id="11" name="图片 5" descr="A graph showing time and time&#10;&#10;Description automatically generated">
            <a:extLst>
              <a:ext uri="{FF2B5EF4-FFF2-40B4-BE49-F238E27FC236}">
                <a16:creationId xmlns:a16="http://schemas.microsoft.com/office/drawing/2014/main" id="{14C0B515-B046-A7F2-7243-08FD7CDAEB9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448847" y="4199643"/>
            <a:ext cx="6473375" cy="2079558"/>
          </a:xfrm>
          <a:prstGeom prst="rect">
            <a:avLst/>
          </a:prstGeom>
          <a:noFill/>
          <a:ln>
            <a:noFill/>
          </a:ln>
        </p:spPr>
      </p:pic>
      <p:pic>
        <p:nvPicPr>
          <p:cNvPr id="12" name="Picture 11">
            <a:extLst>
              <a:ext uri="{FF2B5EF4-FFF2-40B4-BE49-F238E27FC236}">
                <a16:creationId xmlns:a16="http://schemas.microsoft.com/office/drawing/2014/main" id="{74A463AE-DC24-B5A3-1795-4BAAD4DC764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4783" y="1198886"/>
            <a:ext cx="6833686" cy="2935711"/>
          </a:xfrm>
          <a:prstGeom prst="rect">
            <a:avLst/>
          </a:prstGeom>
          <a:noFill/>
          <a:ln>
            <a:noFill/>
          </a:ln>
        </p:spPr>
      </p:pic>
      <p:pic>
        <p:nvPicPr>
          <p:cNvPr id="14" name="Picture 13">
            <a:extLst>
              <a:ext uri="{FF2B5EF4-FFF2-40B4-BE49-F238E27FC236}">
                <a16:creationId xmlns:a16="http://schemas.microsoft.com/office/drawing/2014/main" id="{A4CA251A-6115-844D-ECDE-3198F369154E}"/>
              </a:ext>
            </a:extLst>
          </p:cNvPr>
          <p:cNvPicPr>
            <a:picLocks noChangeAspect="1"/>
          </p:cNvPicPr>
          <p:nvPr/>
        </p:nvPicPr>
        <p:blipFill>
          <a:blip r:embed="rId6"/>
          <a:stretch>
            <a:fillRect/>
          </a:stretch>
        </p:blipFill>
        <p:spPr>
          <a:xfrm>
            <a:off x="2430663" y="6385344"/>
            <a:ext cx="9876376" cy="548688"/>
          </a:xfrm>
          <a:prstGeom prst="rect">
            <a:avLst/>
          </a:prstGeom>
        </p:spPr>
      </p:pic>
      <p:sp>
        <p:nvSpPr>
          <p:cNvPr id="3" name="Rectangle 2">
            <a:extLst>
              <a:ext uri="{FF2B5EF4-FFF2-40B4-BE49-F238E27FC236}">
                <a16:creationId xmlns:a16="http://schemas.microsoft.com/office/drawing/2014/main" id="{1ECD4EC2-B86D-03D7-83F8-142E74787867}"/>
              </a:ext>
            </a:extLst>
          </p:cNvPr>
          <p:cNvSpPr/>
          <p:nvPr/>
        </p:nvSpPr>
        <p:spPr>
          <a:xfrm>
            <a:off x="7270230" y="4497049"/>
            <a:ext cx="2651992" cy="1948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999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67F62D-7C45-2A21-B395-CAF1FE18E5BA}"/>
              </a:ext>
            </a:extLst>
          </p:cNvPr>
          <p:cNvSpPr>
            <a:spLocks noGrp="1"/>
          </p:cNvSpPr>
          <p:nvPr>
            <p:ph type="title"/>
          </p:nvPr>
        </p:nvSpPr>
        <p:spPr>
          <a:xfrm>
            <a:off x="59043" y="74295"/>
            <a:ext cx="12188952" cy="1104857"/>
          </a:xfrm>
        </p:spPr>
        <p:txBody>
          <a:bodyPr vert="horz" lIns="91440" tIns="45720" rIns="91440" bIns="45720" rtlCol="0" anchor="b">
            <a:normAutofit/>
          </a:bodyPr>
          <a:lstStyle/>
          <a:p>
            <a:r>
              <a:rPr kumimoji="0" lang="en-US" sz="3200" b="0" i="0" u="none" strike="noStrike" kern="1200" cap="none" spc="-50" normalizeH="0" baseline="0" noProof="0" dirty="0">
                <a:ln>
                  <a:noFill/>
                </a:ln>
                <a:solidFill>
                  <a:schemeClr val="accent6"/>
                </a:solidFill>
                <a:effectLst/>
                <a:uLnTx/>
                <a:uFillTx/>
                <a:latin typeface="Calibri Light" panose="020F0302020204030204"/>
                <a:ea typeface="+mj-ea"/>
                <a:cs typeface="+mj-cs"/>
              </a:rPr>
              <a:t>Parent Physiology during Caregiving Interactions in Child Welfare Families </a:t>
            </a:r>
            <a:r>
              <a:rPr lang="en-US" sz="3200" dirty="0">
                <a:solidFill>
                  <a:schemeClr val="accent6"/>
                </a:solidFill>
                <a:effectLst/>
              </a:rPr>
              <a:t>at Intake  </a:t>
            </a:r>
          </a:p>
        </p:txBody>
      </p:sp>
      <p:pic>
        <p:nvPicPr>
          <p:cNvPr id="10" name="Content Placeholder 9">
            <a:extLst>
              <a:ext uri="{FF2B5EF4-FFF2-40B4-BE49-F238E27FC236}">
                <a16:creationId xmlns:a16="http://schemas.microsoft.com/office/drawing/2014/main" id="{373F39DC-A7C5-DDC0-8F57-A1E36054F09E}"/>
              </a:ext>
            </a:extLst>
          </p:cNvPr>
          <p:cNvPicPr>
            <a:picLocks noGrp="1" noChangeAspect="1"/>
          </p:cNvPicPr>
          <p:nvPr>
            <p:ph idx="1"/>
          </p:nvPr>
        </p:nvPicPr>
        <p:blipFill>
          <a:blip r:embed="rId3"/>
          <a:stretch>
            <a:fillRect/>
          </a:stretch>
        </p:blipFill>
        <p:spPr>
          <a:xfrm>
            <a:off x="3409506" y="1456548"/>
            <a:ext cx="5369938" cy="4957825"/>
          </a:xfrm>
          <a:prstGeom prst="rect">
            <a:avLst/>
          </a:prstGeom>
          <a:ln w="6350">
            <a:solidFill>
              <a:schemeClr val="tx1"/>
            </a:solidFill>
          </a:ln>
        </p:spPr>
      </p:pic>
      <p:grpSp>
        <p:nvGrpSpPr>
          <p:cNvPr id="9" name="Group 8">
            <a:extLst>
              <a:ext uri="{FF2B5EF4-FFF2-40B4-BE49-F238E27FC236}">
                <a16:creationId xmlns:a16="http://schemas.microsoft.com/office/drawing/2014/main" id="{F2A088E5-908C-164E-73FB-35A4C65A337F}"/>
              </a:ext>
            </a:extLst>
          </p:cNvPr>
          <p:cNvGrpSpPr/>
          <p:nvPr/>
        </p:nvGrpSpPr>
        <p:grpSpPr>
          <a:xfrm>
            <a:off x="186690" y="4389147"/>
            <a:ext cx="2147777" cy="2394558"/>
            <a:chOff x="-88703" y="4023724"/>
            <a:chExt cx="2381279" cy="2850234"/>
          </a:xfrm>
        </p:grpSpPr>
        <p:pic>
          <p:nvPicPr>
            <p:cNvPr id="6" name="Picture 5">
              <a:extLst>
                <a:ext uri="{FF2B5EF4-FFF2-40B4-BE49-F238E27FC236}">
                  <a16:creationId xmlns:a16="http://schemas.microsoft.com/office/drawing/2014/main" id="{87150756-C716-89A7-C152-7AB46BB209FC}"/>
                </a:ext>
              </a:extLst>
            </p:cNvPr>
            <p:cNvPicPr>
              <a:picLocks noChangeAspect="1"/>
            </p:cNvPicPr>
            <p:nvPr/>
          </p:nvPicPr>
          <p:blipFill rotWithShape="1">
            <a:blip r:embed="rId4"/>
            <a:srcRect l="20780" t="12428" r="16473"/>
            <a:stretch/>
          </p:blipFill>
          <p:spPr>
            <a:xfrm>
              <a:off x="228600" y="4023724"/>
              <a:ext cx="1589810" cy="2410619"/>
            </a:xfrm>
            <a:prstGeom prst="rect">
              <a:avLst/>
            </a:prstGeom>
          </p:spPr>
        </p:pic>
        <p:sp>
          <p:nvSpPr>
            <p:cNvPr id="7" name="TextBox 6">
              <a:extLst>
                <a:ext uri="{FF2B5EF4-FFF2-40B4-BE49-F238E27FC236}">
                  <a16:creationId xmlns:a16="http://schemas.microsoft.com/office/drawing/2014/main" id="{D56843D9-DE95-0EAA-883A-E17750910431}"/>
                </a:ext>
              </a:extLst>
            </p:cNvPr>
            <p:cNvSpPr txBox="1"/>
            <p:nvPr/>
          </p:nvSpPr>
          <p:spPr>
            <a:xfrm>
              <a:off x="-88703" y="6434343"/>
              <a:ext cx="2381279" cy="439615"/>
            </a:xfrm>
            <a:prstGeom prst="rect">
              <a:avLst/>
            </a:prstGeom>
            <a:noFill/>
          </p:spPr>
          <p:txBody>
            <a:bodyPr wrap="square" rtlCol="0">
              <a:spAutoFit/>
            </a:bodyPr>
            <a:lstStyle/>
            <a:p>
              <a:pPr marL="0" marR="0" lvl="0" indent="0" algn="l" defTabSz="1161288"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Xutong Zhang, Ph.D</a:t>
              </a:r>
            </a:p>
          </p:txBody>
        </p:sp>
      </p:grpSp>
      <p:sp>
        <p:nvSpPr>
          <p:cNvPr id="16" name="TextBox 15">
            <a:extLst>
              <a:ext uri="{FF2B5EF4-FFF2-40B4-BE49-F238E27FC236}">
                <a16:creationId xmlns:a16="http://schemas.microsoft.com/office/drawing/2014/main" id="{AE26EC18-292E-ED6D-1B2A-434BF3B498B2}"/>
              </a:ext>
            </a:extLst>
          </p:cNvPr>
          <p:cNvSpPr txBox="1"/>
          <p:nvPr/>
        </p:nvSpPr>
        <p:spPr>
          <a:xfrm>
            <a:off x="6943726" y="6461376"/>
            <a:ext cx="5053988"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Zhang, Gatzke-Kopp, &amp; Skowron (2023). </a:t>
            </a:r>
            <a:r>
              <a:rPr kumimoji="0" lang="en-US" sz="1800" b="0" i="1"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D&amp;P</a:t>
            </a:r>
          </a:p>
        </p:txBody>
      </p:sp>
      <p:sp>
        <p:nvSpPr>
          <p:cNvPr id="17" name="Oval 16">
            <a:extLst>
              <a:ext uri="{FF2B5EF4-FFF2-40B4-BE49-F238E27FC236}">
                <a16:creationId xmlns:a16="http://schemas.microsoft.com/office/drawing/2014/main" id="{80AE888A-F85D-F405-D640-399DC42533B7}"/>
              </a:ext>
            </a:extLst>
          </p:cNvPr>
          <p:cNvSpPr/>
          <p:nvPr/>
        </p:nvSpPr>
        <p:spPr>
          <a:xfrm rot="455684">
            <a:off x="3887092" y="1467787"/>
            <a:ext cx="3792413" cy="265493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D870A11D-4BB1-4749-EF41-EED2A3C84074}"/>
              </a:ext>
            </a:extLst>
          </p:cNvPr>
          <p:cNvSpPr/>
          <p:nvPr/>
        </p:nvSpPr>
        <p:spPr>
          <a:xfrm rot="455684">
            <a:off x="4198100" y="4611315"/>
            <a:ext cx="3495685" cy="2014617"/>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9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8BFF56E-4ACB-0BB9-DE51-106EABC398CD}"/>
              </a:ext>
            </a:extLst>
          </p:cNvPr>
          <p:cNvSpPr txBox="1">
            <a:spLocks/>
          </p:cNvSpPr>
          <p:nvPr/>
        </p:nvSpPr>
        <p:spPr>
          <a:xfrm>
            <a:off x="308345" y="304915"/>
            <a:ext cx="11258842" cy="932656"/>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kumimoji="0" lang="en-US" sz="3200" b="0" i="0" u="none" strike="noStrike" kern="1200" cap="none" spc="-50" normalizeH="0" baseline="0" noProof="0" dirty="0">
                <a:ln>
                  <a:noFill/>
                </a:ln>
                <a:solidFill>
                  <a:srgbClr val="70AD47"/>
                </a:solidFill>
                <a:effectLst/>
                <a:uLnTx/>
                <a:uFillTx/>
                <a:latin typeface="Calibri Light" panose="020F0302020204030204"/>
                <a:ea typeface="+mj-ea"/>
                <a:cs typeface="+mj-cs"/>
              </a:rPr>
              <a:t>Parent Physiological Responses during Caregiving Interactions in Child Welfare Families at Intake</a:t>
            </a:r>
            <a:r>
              <a:rPr lang="en-US" sz="3200" dirty="0">
                <a:effectLst/>
              </a:rPr>
              <a:t> </a:t>
            </a:r>
            <a:endParaRPr lang="en-US" sz="3200" dirty="0">
              <a:solidFill>
                <a:schemeClr val="accent2"/>
              </a:solidFill>
              <a:latin typeface="+mn-lt"/>
              <a:cs typeface="Arial" panose="020B0604020202020204" pitchFamily="34" charset="0"/>
            </a:endParaRPr>
          </a:p>
        </p:txBody>
      </p:sp>
      <p:pic>
        <p:nvPicPr>
          <p:cNvPr id="2050" name="Picture 2" descr="Increased Heart Rate Icons - Free SVG &amp; PNG Increased Heart Rate Images -  Noun Project">
            <a:extLst>
              <a:ext uri="{FF2B5EF4-FFF2-40B4-BE49-F238E27FC236}">
                <a16:creationId xmlns:a16="http://schemas.microsoft.com/office/drawing/2014/main" id="{4FA51DCC-4502-24F1-124C-C599FB445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687" y="2313588"/>
            <a:ext cx="994540" cy="9945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260670-778C-7614-B3FB-DF8E83F81734}"/>
              </a:ext>
            </a:extLst>
          </p:cNvPr>
          <p:cNvSpPr txBox="1"/>
          <p:nvPr/>
        </p:nvSpPr>
        <p:spPr>
          <a:xfrm>
            <a:off x="5118537" y="2194226"/>
            <a:ext cx="6554975"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Positive parenting </a:t>
            </a:r>
            <a:r>
              <a:rPr lang="en-US" sz="2400" dirty="0">
                <a:latin typeface="Arial" panose="020B0604020202020204" pitchFamily="34" charset="0"/>
                <a:cs typeface="Arial" panose="020B0604020202020204" pitchFamily="34" charset="0"/>
                <a:sym typeface="Wingdings" panose="05000000000000000000" pitchFamily="2" charset="2"/>
              </a:rPr>
              <a:t> physiologically taxing</a:t>
            </a:r>
            <a:endParaRPr lang="en-US" sz="2400" dirty="0">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5E36F1D7-DFE3-B0CB-16DE-657088B61483}"/>
              </a:ext>
            </a:extLst>
          </p:cNvPr>
          <p:cNvSpPr/>
          <p:nvPr/>
        </p:nvSpPr>
        <p:spPr>
          <a:xfrm>
            <a:off x="2638916" y="2519896"/>
            <a:ext cx="729156" cy="271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0F421218-27E2-1162-F293-FD53844AA2F6}"/>
              </a:ext>
            </a:extLst>
          </p:cNvPr>
          <p:cNvSpPr/>
          <p:nvPr/>
        </p:nvSpPr>
        <p:spPr>
          <a:xfrm rot="10800000">
            <a:off x="2638916" y="3036140"/>
            <a:ext cx="729156" cy="2719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5F0F87E-98E2-55C5-B5F9-107FB8EF1DC6}"/>
              </a:ext>
            </a:extLst>
          </p:cNvPr>
          <p:cNvSpPr txBox="1"/>
          <p:nvPr/>
        </p:nvSpPr>
        <p:spPr>
          <a:xfrm>
            <a:off x="5118537" y="3350303"/>
            <a:ext cx="6957849"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Physiological arousal </a:t>
            </a:r>
            <a:r>
              <a:rPr lang="en-US" sz="2400" dirty="0">
                <a:latin typeface="Arial" panose="020B0604020202020204" pitchFamily="34" charset="0"/>
                <a:cs typeface="Arial" panose="020B0604020202020204" pitchFamily="34" charset="0"/>
                <a:sym typeface="Wingdings" panose="05000000000000000000" pitchFamily="2" charset="2"/>
              </a:rPr>
              <a:t> verbal disengagement    </a:t>
            </a:r>
          </a:p>
          <a:p>
            <a:r>
              <a:rPr lang="en-US" sz="2400" dirty="0">
                <a:latin typeface="Arial" panose="020B0604020202020204" pitchFamily="34" charset="0"/>
                <a:cs typeface="Arial" panose="020B0604020202020204" pitchFamily="34" charset="0"/>
                <a:sym typeface="Wingdings" panose="05000000000000000000" pitchFamily="2" charset="2"/>
              </a:rPr>
              <a:t>                                               </a:t>
            </a:r>
            <a:r>
              <a:rPr lang="en-US" i="1" dirty="0">
                <a:latin typeface="Arial" panose="020B0604020202020204" pitchFamily="34" charset="0"/>
                <a:cs typeface="Arial" panose="020B0604020202020204" pitchFamily="34" charset="0"/>
                <a:sym typeface="Wingdings" panose="05000000000000000000" pitchFamily="2" charset="2"/>
              </a:rPr>
              <a:t>↓ pos. &amp; neg. behaviors</a:t>
            </a:r>
            <a:endParaRPr lang="en-US" i="1" dirty="0">
              <a:latin typeface="Arial" panose="020B0604020202020204" pitchFamily="34" charset="0"/>
              <a:cs typeface="Arial" panose="020B0604020202020204" pitchFamily="34" charset="0"/>
            </a:endParaRPr>
          </a:p>
        </p:txBody>
      </p:sp>
      <p:sp>
        <p:nvSpPr>
          <p:cNvPr id="11" name="Arrow: Right 10">
            <a:extLst>
              <a:ext uri="{FF2B5EF4-FFF2-40B4-BE49-F238E27FC236}">
                <a16:creationId xmlns:a16="http://schemas.microsoft.com/office/drawing/2014/main" id="{3BC2BF29-C59B-5A75-AB8D-5085D6F0223D}"/>
              </a:ext>
            </a:extLst>
          </p:cNvPr>
          <p:cNvSpPr/>
          <p:nvPr/>
        </p:nvSpPr>
        <p:spPr>
          <a:xfrm rot="5400000">
            <a:off x="3941379" y="3657584"/>
            <a:ext cx="729156" cy="2719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E7BEBA-3F19-FD58-2E1E-6705CBEA98A7}"/>
              </a:ext>
            </a:extLst>
          </p:cNvPr>
          <p:cNvSpPr txBox="1"/>
          <p:nvPr/>
        </p:nvSpPr>
        <p:spPr>
          <a:xfrm>
            <a:off x="2828760" y="3152001"/>
            <a:ext cx="903889" cy="553998"/>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a:t>
            </a:r>
            <a:endParaRPr lang="en-US" sz="3000" dirty="0"/>
          </a:p>
        </p:txBody>
      </p:sp>
      <p:sp>
        <p:nvSpPr>
          <p:cNvPr id="14" name="TextBox 13">
            <a:extLst>
              <a:ext uri="{FF2B5EF4-FFF2-40B4-BE49-F238E27FC236}">
                <a16:creationId xmlns:a16="http://schemas.microsoft.com/office/drawing/2014/main" id="{F5979653-C4BE-8430-1112-7D9C71A07AA3}"/>
              </a:ext>
            </a:extLst>
          </p:cNvPr>
          <p:cNvSpPr txBox="1"/>
          <p:nvPr/>
        </p:nvSpPr>
        <p:spPr>
          <a:xfrm>
            <a:off x="2779493" y="2062839"/>
            <a:ext cx="903889" cy="553998"/>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a:t>
            </a:r>
            <a:endParaRPr lang="en-US" sz="3000" dirty="0"/>
          </a:p>
        </p:txBody>
      </p:sp>
      <p:sp>
        <p:nvSpPr>
          <p:cNvPr id="15" name="TextBox 14">
            <a:extLst>
              <a:ext uri="{FF2B5EF4-FFF2-40B4-BE49-F238E27FC236}">
                <a16:creationId xmlns:a16="http://schemas.microsoft.com/office/drawing/2014/main" id="{0FA4A2CD-C8BD-766F-0B83-47FF2487166F}"/>
              </a:ext>
            </a:extLst>
          </p:cNvPr>
          <p:cNvSpPr txBox="1"/>
          <p:nvPr/>
        </p:nvSpPr>
        <p:spPr>
          <a:xfrm>
            <a:off x="3854012" y="3434775"/>
            <a:ext cx="903889" cy="553998"/>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a:t>
            </a:r>
            <a:endParaRPr lang="en-US" sz="3000" dirty="0"/>
          </a:p>
        </p:txBody>
      </p:sp>
      <p:pic>
        <p:nvPicPr>
          <p:cNvPr id="2" name="Picture 1">
            <a:extLst>
              <a:ext uri="{FF2B5EF4-FFF2-40B4-BE49-F238E27FC236}">
                <a16:creationId xmlns:a16="http://schemas.microsoft.com/office/drawing/2014/main" id="{99F57D8F-28AB-1E94-7050-3056D72D79E0}"/>
              </a:ext>
            </a:extLst>
          </p:cNvPr>
          <p:cNvPicPr>
            <a:picLocks noChangeAspect="1"/>
          </p:cNvPicPr>
          <p:nvPr/>
        </p:nvPicPr>
        <p:blipFill>
          <a:blip r:embed="rId4"/>
          <a:stretch>
            <a:fillRect/>
          </a:stretch>
        </p:blipFill>
        <p:spPr>
          <a:xfrm>
            <a:off x="1353207" y="1683264"/>
            <a:ext cx="1010813" cy="2705751"/>
          </a:xfrm>
          <a:prstGeom prst="rect">
            <a:avLst/>
          </a:prstGeom>
        </p:spPr>
      </p:pic>
      <p:pic>
        <p:nvPicPr>
          <p:cNvPr id="3" name="Picture 2">
            <a:extLst>
              <a:ext uri="{FF2B5EF4-FFF2-40B4-BE49-F238E27FC236}">
                <a16:creationId xmlns:a16="http://schemas.microsoft.com/office/drawing/2014/main" id="{A5FF21AE-2493-39D1-623B-403D6D254847}"/>
              </a:ext>
            </a:extLst>
          </p:cNvPr>
          <p:cNvPicPr>
            <a:picLocks noChangeAspect="1"/>
          </p:cNvPicPr>
          <p:nvPr/>
        </p:nvPicPr>
        <p:blipFill>
          <a:blip r:embed="rId5"/>
          <a:srcRect b="35730"/>
          <a:stretch/>
        </p:blipFill>
        <p:spPr>
          <a:xfrm>
            <a:off x="3840355" y="4279028"/>
            <a:ext cx="1195077" cy="1154209"/>
          </a:xfrm>
          <a:prstGeom prst="rect">
            <a:avLst/>
          </a:prstGeom>
        </p:spPr>
      </p:pic>
      <p:pic>
        <p:nvPicPr>
          <p:cNvPr id="4" name="Picture 3">
            <a:extLst>
              <a:ext uri="{FF2B5EF4-FFF2-40B4-BE49-F238E27FC236}">
                <a16:creationId xmlns:a16="http://schemas.microsoft.com/office/drawing/2014/main" id="{E1F483FC-E68D-D47B-B0B5-E74DC71C8FE1}"/>
              </a:ext>
            </a:extLst>
          </p:cNvPr>
          <p:cNvPicPr>
            <a:picLocks noChangeAspect="1"/>
          </p:cNvPicPr>
          <p:nvPr/>
        </p:nvPicPr>
        <p:blipFill>
          <a:blip r:embed="rId6"/>
          <a:stretch>
            <a:fillRect/>
          </a:stretch>
        </p:blipFill>
        <p:spPr>
          <a:xfrm>
            <a:off x="10523683" y="4704027"/>
            <a:ext cx="1552703" cy="2090177"/>
          </a:xfrm>
          <a:prstGeom prst="rect">
            <a:avLst/>
          </a:prstGeom>
        </p:spPr>
      </p:pic>
      <p:sp>
        <p:nvSpPr>
          <p:cNvPr id="16" name="TextBox 15">
            <a:extLst>
              <a:ext uri="{FF2B5EF4-FFF2-40B4-BE49-F238E27FC236}">
                <a16:creationId xmlns:a16="http://schemas.microsoft.com/office/drawing/2014/main" id="{B026D415-B6A3-C7F6-4632-46B3CE1A0128}"/>
              </a:ext>
            </a:extLst>
          </p:cNvPr>
          <p:cNvSpPr txBox="1"/>
          <p:nvPr/>
        </p:nvSpPr>
        <p:spPr>
          <a:xfrm>
            <a:off x="-1" y="6355738"/>
            <a:ext cx="4402093"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Zhang, Gatzke-Kopp, &amp; Skowron (2023). </a:t>
            </a:r>
            <a:r>
              <a:rPr kumimoji="0" lang="en-US" sz="1800" b="0" i="1"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D&amp;P</a:t>
            </a:r>
          </a:p>
        </p:txBody>
      </p:sp>
    </p:spTree>
    <p:extLst>
      <p:ext uri="{BB962C8B-B14F-4D97-AF65-F5344CB8AC3E}">
        <p14:creationId xmlns:p14="http://schemas.microsoft.com/office/powerpoint/2010/main" val="9244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p:bldP spid="11" grpId="0" animBg="1"/>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F54C61-7ECE-406B-9CE9-EF37241E256F}"/>
              </a:ext>
            </a:extLst>
          </p:cNvPr>
          <p:cNvSpPr>
            <a:spLocks noGrp="1"/>
          </p:cNvSpPr>
          <p:nvPr>
            <p:ph type="body" idx="1"/>
          </p:nvPr>
        </p:nvSpPr>
        <p:spPr>
          <a:xfrm>
            <a:off x="838200" y="3604725"/>
            <a:ext cx="10515600" cy="1500187"/>
          </a:xfrm>
        </p:spPr>
        <p:txBody>
          <a:bodyPr/>
          <a:lstStyle/>
          <a:p>
            <a:endParaRPr lang="en-US" dirty="0"/>
          </a:p>
        </p:txBody>
      </p:sp>
      <p:sp>
        <p:nvSpPr>
          <p:cNvPr id="4" name="Title 1">
            <a:extLst>
              <a:ext uri="{FF2B5EF4-FFF2-40B4-BE49-F238E27FC236}">
                <a16:creationId xmlns:a16="http://schemas.microsoft.com/office/drawing/2014/main" id="{AC687CDC-1C41-43D2-8DDF-1E1EBC3F60E4}"/>
              </a:ext>
            </a:extLst>
          </p:cNvPr>
          <p:cNvSpPr>
            <a:spLocks noGrp="1"/>
          </p:cNvSpPr>
          <p:nvPr>
            <p:ph type="title"/>
          </p:nvPr>
        </p:nvSpPr>
        <p:spPr>
          <a:xfrm>
            <a:off x="838200" y="576263"/>
            <a:ext cx="10515600" cy="2852737"/>
          </a:xfrm>
        </p:spPr>
        <p:txBody>
          <a:bodyPr>
            <a:normAutofit/>
          </a:bodyPr>
          <a:lstStyle/>
          <a:p>
            <a:r>
              <a:rPr lang="en-US" sz="4800" b="1" dirty="0">
                <a:solidFill>
                  <a:schemeClr val="accent6">
                    <a:lumMod val="75000"/>
                  </a:schemeClr>
                </a:solidFill>
              </a:rPr>
              <a:t>Parent-Child Interaction Therapy (PCIT)</a:t>
            </a:r>
          </a:p>
        </p:txBody>
      </p:sp>
      <p:pic>
        <p:nvPicPr>
          <p:cNvPr id="2" name="Picture 1">
            <a:extLst>
              <a:ext uri="{FF2B5EF4-FFF2-40B4-BE49-F238E27FC236}">
                <a16:creationId xmlns:a16="http://schemas.microsoft.com/office/drawing/2014/main" id="{E3606164-D496-E2B9-6686-FB6397FF3CBD}"/>
              </a:ext>
            </a:extLst>
          </p:cNvPr>
          <p:cNvPicPr>
            <a:picLocks noChangeAspect="1"/>
          </p:cNvPicPr>
          <p:nvPr/>
        </p:nvPicPr>
        <p:blipFill>
          <a:blip r:embed="rId2"/>
          <a:stretch>
            <a:fillRect/>
          </a:stretch>
        </p:blipFill>
        <p:spPr>
          <a:xfrm>
            <a:off x="9261408" y="132773"/>
            <a:ext cx="2706859" cy="2499577"/>
          </a:xfrm>
          <a:prstGeom prst="rect">
            <a:avLst/>
          </a:prstGeom>
        </p:spPr>
      </p:pic>
      <p:sp>
        <p:nvSpPr>
          <p:cNvPr id="6" name="TextBox 5">
            <a:extLst>
              <a:ext uri="{FF2B5EF4-FFF2-40B4-BE49-F238E27FC236}">
                <a16:creationId xmlns:a16="http://schemas.microsoft.com/office/drawing/2014/main" id="{544CABA8-409E-A84D-B889-17585B838B7C}"/>
              </a:ext>
            </a:extLst>
          </p:cNvPr>
          <p:cNvSpPr txBox="1"/>
          <p:nvPr/>
        </p:nvSpPr>
        <p:spPr>
          <a:xfrm>
            <a:off x="5252483" y="5989349"/>
            <a:ext cx="6450419" cy="584775"/>
          </a:xfrm>
          <a:prstGeom prst="rect">
            <a:avLst/>
          </a:prstGeom>
          <a:noFill/>
        </p:spPr>
        <p:txBody>
          <a:bodyPr wrap="square" rtlCol="0">
            <a:spAutoFit/>
          </a:bodyPr>
          <a:lstStyle/>
          <a:p>
            <a:pPr algn="r">
              <a:spcAft>
                <a:spcPts val="800"/>
              </a:spcAft>
            </a:pPr>
            <a:r>
              <a:rPr lang="en-US" sz="1600" i="1" dirty="0">
                <a:effectLst/>
                <a:ea typeface="Arial" panose="020B0604020202020204" pitchFamily="34" charset="0"/>
              </a:rPr>
              <a:t>e.g., Chaffin et al., 2004, 2009</a:t>
            </a:r>
            <a:r>
              <a:rPr lang="en-US" sz="1600" i="1" dirty="0">
                <a:ea typeface="Arial" panose="020B0604020202020204" pitchFamily="34" charset="0"/>
              </a:rPr>
              <a:t>; </a:t>
            </a:r>
            <a:r>
              <a:rPr kumimoji="0" lang="en-US" sz="1600" b="0" i="1" u="none" strike="noStrike" kern="0" cap="none" spc="0" normalizeH="0" baseline="0" noProof="0" dirty="0">
                <a:ln>
                  <a:noFill/>
                </a:ln>
                <a:solidFill>
                  <a:srgbClr val="E7E6E6">
                    <a:lumMod val="25000"/>
                  </a:srgbClr>
                </a:solidFill>
                <a:effectLst/>
                <a:uLnTx/>
                <a:uFillTx/>
                <a:ea typeface="+mn-ea"/>
                <a:cs typeface="+mn-cs"/>
              </a:rPr>
              <a:t>Eyberg et al., 2001; Funderburk et al., 2014; </a:t>
            </a:r>
            <a:r>
              <a:rPr lang="en-US" sz="1600" i="1" dirty="0">
                <a:ea typeface="Arial" panose="020B0604020202020204" pitchFamily="34" charset="0"/>
              </a:rPr>
              <a:t>Kennedy, et al., 2016; </a:t>
            </a:r>
            <a:r>
              <a:rPr lang="en-US" sz="1600" i="1" dirty="0">
                <a:effectLst/>
                <a:ea typeface="Arial" panose="020B0604020202020204" pitchFamily="34" charset="0"/>
              </a:rPr>
              <a:t>Thomas et al., 2017</a:t>
            </a:r>
            <a:endParaRPr lang="en-US" sz="1600" i="1" dirty="0"/>
          </a:p>
        </p:txBody>
      </p:sp>
    </p:spTree>
    <p:extLst>
      <p:ext uri="{BB962C8B-B14F-4D97-AF65-F5344CB8AC3E}">
        <p14:creationId xmlns:p14="http://schemas.microsoft.com/office/powerpoint/2010/main" val="1479949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1152" y="1836826"/>
            <a:ext cx="8095785" cy="4220165"/>
          </a:xfrm>
        </p:spPr>
        <p:txBody>
          <a:bodyPr>
            <a:normAutofit/>
          </a:bodyPr>
          <a:lstStyle/>
          <a:p>
            <a:pPr lvl="2"/>
            <a:r>
              <a:rPr lang="en-US" sz="2400" dirty="0"/>
              <a:t>Families w/children ages 2-7 </a:t>
            </a:r>
          </a:p>
          <a:p>
            <a:pPr lvl="2"/>
            <a:r>
              <a:rPr lang="en-US" sz="2400" dirty="0"/>
              <a:t>Live-coaching format</a:t>
            </a:r>
          </a:p>
          <a:p>
            <a:pPr lvl="2"/>
            <a:r>
              <a:rPr lang="en-US" sz="2400" dirty="0"/>
              <a:t>Assessment-driven </a:t>
            </a:r>
          </a:p>
          <a:p>
            <a:pPr lvl="2"/>
            <a:r>
              <a:rPr lang="en-US" sz="2400" dirty="0"/>
              <a:t>Designed to treat disruptive child behavior disorders</a:t>
            </a:r>
          </a:p>
          <a:p>
            <a:pPr lvl="2"/>
            <a:r>
              <a:rPr lang="en-US" sz="2400" dirty="0"/>
              <a:t>Effective with ethnic/racially diverse families</a:t>
            </a:r>
          </a:p>
          <a:p>
            <a:pPr marL="914377" lvl="2" indent="0" algn="r">
              <a:buNone/>
            </a:pPr>
            <a:r>
              <a:rPr lang="en-US" sz="1600" i="1" dirty="0"/>
              <a:t>                                                                                   </a:t>
            </a:r>
          </a:p>
          <a:p>
            <a:pPr marL="914377" lvl="2" indent="0" algn="r">
              <a:buNone/>
            </a:pPr>
            <a:r>
              <a:rPr lang="en-US" sz="1600" i="1" dirty="0"/>
              <a:t> </a:t>
            </a:r>
          </a:p>
          <a:p>
            <a:pPr marL="914377" lvl="2" indent="0">
              <a:buNone/>
            </a:pPr>
            <a:endParaRPr lang="en-US" sz="900" dirty="0"/>
          </a:p>
          <a:p>
            <a:pPr marL="1371566" lvl="3" indent="0">
              <a:buNone/>
            </a:pPr>
            <a:r>
              <a:rPr lang="en-US" dirty="0"/>
              <a:t>	</a:t>
            </a:r>
            <a:endParaRPr lang="en-US" sz="975" dirty="0"/>
          </a:p>
        </p:txBody>
      </p:sp>
      <p:sp>
        <p:nvSpPr>
          <p:cNvPr id="5" name="Footer Placeholder 4"/>
          <p:cNvSpPr>
            <a:spLocks noGrp="1"/>
          </p:cNvSpPr>
          <p:nvPr>
            <p:ph type="ftr" sz="quarter" idx="11"/>
          </p:nvPr>
        </p:nvSpPr>
        <p:spPr>
          <a:xfrm>
            <a:off x="1524000" y="5665788"/>
            <a:ext cx="3581400" cy="274637"/>
          </a:xfrm>
          <a:prstGeom prst="rect">
            <a:avLst/>
          </a:prstGeom>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935"/>
                </a:solidFill>
                <a:effectLst/>
                <a:uLnTx/>
                <a:uFillTx/>
                <a:latin typeface="Calibri"/>
                <a:ea typeface="+mn-ea"/>
                <a:cs typeface="+mn-cs"/>
              </a:rPr>
              <a:t> </a:t>
            </a:r>
          </a:p>
        </p:txBody>
      </p:sp>
      <p:sp>
        <p:nvSpPr>
          <p:cNvPr id="2" name="Rectangle 1"/>
          <p:cNvSpPr/>
          <p:nvPr/>
        </p:nvSpPr>
        <p:spPr>
          <a:xfrm>
            <a:off x="428793" y="563632"/>
            <a:ext cx="8404673" cy="707886"/>
          </a:xfrm>
          <a:prstGeom prst="rect">
            <a:avLst/>
          </a:prstGeom>
        </p:spPr>
        <p:txBody>
          <a:bodyPr wrap="non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6"/>
                </a:solidFill>
                <a:effectLst/>
                <a:uLnTx/>
                <a:uFillTx/>
                <a:latin typeface="Calibri"/>
                <a:ea typeface="+mn-ea"/>
                <a:cs typeface="+mn-cs"/>
              </a:rPr>
              <a:t>Parent-Child Interaction Therapy (PCIT) </a:t>
            </a:r>
          </a:p>
        </p:txBody>
      </p:sp>
      <p:pic>
        <p:nvPicPr>
          <p:cNvPr id="4" name="Picture 3">
            <a:extLst>
              <a:ext uri="{FF2B5EF4-FFF2-40B4-BE49-F238E27FC236}">
                <a16:creationId xmlns:a16="http://schemas.microsoft.com/office/drawing/2014/main" id="{31B908C2-9E26-7C84-0A4D-6E5EEFCB181F}"/>
              </a:ext>
            </a:extLst>
          </p:cNvPr>
          <p:cNvPicPr>
            <a:picLocks noChangeAspect="1"/>
          </p:cNvPicPr>
          <p:nvPr/>
        </p:nvPicPr>
        <p:blipFill>
          <a:blip r:embed="rId3"/>
          <a:stretch>
            <a:fillRect/>
          </a:stretch>
        </p:blipFill>
        <p:spPr>
          <a:xfrm>
            <a:off x="8986174" y="1836826"/>
            <a:ext cx="2702082" cy="2504622"/>
          </a:xfrm>
          <a:prstGeom prst="rect">
            <a:avLst/>
          </a:prstGeom>
        </p:spPr>
      </p:pic>
      <p:sp>
        <p:nvSpPr>
          <p:cNvPr id="6" name="TextBox 5">
            <a:extLst>
              <a:ext uri="{FF2B5EF4-FFF2-40B4-BE49-F238E27FC236}">
                <a16:creationId xmlns:a16="http://schemas.microsoft.com/office/drawing/2014/main" id="{82190AE2-2E39-9FA5-001C-8F2CD61BD107}"/>
              </a:ext>
            </a:extLst>
          </p:cNvPr>
          <p:cNvSpPr txBox="1"/>
          <p:nvPr/>
        </p:nvSpPr>
        <p:spPr>
          <a:xfrm>
            <a:off x="4339045" y="5201761"/>
            <a:ext cx="7477347" cy="1477328"/>
          </a:xfrm>
          <a:prstGeom prst="rect">
            <a:avLst/>
          </a:prstGeom>
          <a:noFill/>
        </p:spPr>
        <p:txBody>
          <a:bodyPr wrap="square" rtlCol="0">
            <a:spAutoFit/>
          </a:bodyPr>
          <a:lstStyle/>
          <a:p>
            <a:pPr marL="914377" lvl="2" indent="0" algn="r">
              <a:buNone/>
            </a:pPr>
            <a:r>
              <a:rPr lang="en-US" sz="1800" i="1" dirty="0"/>
              <a:t>Chaffin et al., 2004, 2011; </a:t>
            </a:r>
          </a:p>
          <a:p>
            <a:pPr marL="914377" lvl="2" indent="0" algn="r">
              <a:buNone/>
            </a:pPr>
            <a:r>
              <a:rPr lang="en-US" sz="1800" i="1" dirty="0"/>
              <a:t>Eyberg et al., 2001; </a:t>
            </a:r>
          </a:p>
          <a:p>
            <a:pPr marL="914377" lvl="2" indent="0" algn="r">
              <a:buNone/>
            </a:pPr>
            <a:r>
              <a:rPr lang="en-US" sz="1800" i="1" dirty="0"/>
              <a:t>Funderburk et al., 2014;</a:t>
            </a:r>
          </a:p>
          <a:p>
            <a:pPr marL="914377" lvl="2" indent="0" algn="r">
              <a:buNone/>
            </a:pPr>
            <a:r>
              <a:rPr lang="en-US" i="1" dirty="0"/>
              <a:t>Skowron et al., 2024</a:t>
            </a:r>
            <a:r>
              <a:rPr lang="en-US" sz="1800" i="1" dirty="0"/>
              <a:t> </a:t>
            </a:r>
          </a:p>
          <a:p>
            <a:pPr marL="914377" lvl="2" indent="0" algn="r">
              <a:buNone/>
            </a:pPr>
            <a:r>
              <a:rPr lang="en-US" sz="1800" i="1" dirty="0"/>
              <a:t>Thomas &amp; Zimmer-</a:t>
            </a:r>
            <a:r>
              <a:rPr lang="en-US" sz="1800" i="1" dirty="0" err="1"/>
              <a:t>Gembeck</a:t>
            </a:r>
            <a:r>
              <a:rPr lang="en-US" sz="1800" i="1" dirty="0"/>
              <a:t>, 2011</a:t>
            </a:r>
            <a:endParaRPr lang="en-US" dirty="0"/>
          </a:p>
        </p:txBody>
      </p:sp>
    </p:spTree>
    <p:extLst>
      <p:ext uri="{BB962C8B-B14F-4D97-AF65-F5344CB8AC3E}">
        <p14:creationId xmlns:p14="http://schemas.microsoft.com/office/powerpoint/2010/main" val="216015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99" y="196102"/>
            <a:ext cx="10851573" cy="1174173"/>
          </a:xfrm>
        </p:spPr>
        <p:txBody>
          <a:bodyPr>
            <a:normAutofit/>
          </a:bodyPr>
          <a:lstStyle/>
          <a:p>
            <a:r>
              <a:rPr lang="en-US" sz="4000" dirty="0">
                <a:solidFill>
                  <a:schemeClr val="accent6"/>
                </a:solidFill>
              </a:rPr>
              <a:t>PCIT strengthens contingent positive parenting… </a:t>
            </a:r>
            <a:br>
              <a:rPr lang="en-US" sz="3200" dirty="0">
                <a:solidFill>
                  <a:schemeClr val="accent4">
                    <a:lumMod val="60000"/>
                    <a:lumOff val="40000"/>
                  </a:schemeClr>
                </a:solidFill>
              </a:rPr>
            </a:br>
            <a:endParaRPr lang="en-US" sz="2400" dirty="0">
              <a:solidFill>
                <a:schemeClr val="accent4">
                  <a:lumMod val="60000"/>
                  <a:lumOff val="40000"/>
                </a:schemeClr>
              </a:solidFill>
            </a:endParaRPr>
          </a:p>
        </p:txBody>
      </p:sp>
      <p:grpSp>
        <p:nvGrpSpPr>
          <p:cNvPr id="13" name="Group 12"/>
          <p:cNvGrpSpPr/>
          <p:nvPr/>
        </p:nvGrpSpPr>
        <p:grpSpPr>
          <a:xfrm>
            <a:off x="1006976" y="2261250"/>
            <a:ext cx="5603951" cy="3734030"/>
            <a:chOff x="-31426" y="2394169"/>
            <a:chExt cx="5603950" cy="3734029"/>
          </a:xfrm>
        </p:grpSpPr>
        <p:pic>
          <p:nvPicPr>
            <p:cNvPr id="10" name="Picture 9"/>
            <p:cNvPicPr>
              <a:picLocks noChangeAspect="1"/>
            </p:cNvPicPr>
            <p:nvPr/>
          </p:nvPicPr>
          <p:blipFill>
            <a:blip r:embed="rId3"/>
            <a:stretch>
              <a:fillRect/>
            </a:stretch>
          </p:blipFill>
          <p:spPr>
            <a:xfrm>
              <a:off x="329510" y="2805590"/>
              <a:ext cx="5243014" cy="3322608"/>
            </a:xfrm>
            <a:prstGeom prst="rect">
              <a:avLst/>
            </a:prstGeom>
          </p:spPr>
        </p:pic>
        <p:sp>
          <p:nvSpPr>
            <p:cNvPr id="11" name="TextBox 10"/>
            <p:cNvSpPr txBox="1"/>
            <p:nvPr/>
          </p:nvSpPr>
          <p:spPr>
            <a:xfrm>
              <a:off x="-31426" y="2394169"/>
              <a:ext cx="4208214" cy="40011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a:ea typeface="+mn-ea"/>
                  <a:cs typeface="+mn-cs"/>
                </a:rPr>
                <a:t>CM Parent</a:t>
              </a:r>
              <a:r>
                <a:rPr kumimoji="0" lang="en-US" sz="1800" b="0" i="0" u="none" strike="noStrike" kern="1200" cap="none" spc="0" normalizeH="0" baseline="0" noProof="0" dirty="0">
                  <a:ln>
                    <a:noFill/>
                  </a:ln>
                  <a:effectLst/>
                  <a:uLnTx/>
                  <a:uFillTx/>
                  <a:latin typeface="Calibri"/>
                  <a:ea typeface="+mn-ea"/>
                  <a:cs typeface="+mn-cs"/>
                </a:rPr>
                <a:t> Responding at Pre-Treatment</a:t>
              </a:r>
            </a:p>
          </p:txBody>
        </p:sp>
      </p:grpSp>
      <p:sp>
        <p:nvSpPr>
          <p:cNvPr id="14" name="Oval 13"/>
          <p:cNvSpPr/>
          <p:nvPr/>
        </p:nvSpPr>
        <p:spPr>
          <a:xfrm>
            <a:off x="1772810" y="5508082"/>
            <a:ext cx="2192483" cy="697035"/>
          </a:xfrm>
          <a:prstGeom prst="ellipse">
            <a:avLst/>
          </a:prstGeom>
          <a:noFill/>
          <a:ln w="38100">
            <a:solidFill>
              <a:srgbClr val="FFF45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3750291" y="5496771"/>
            <a:ext cx="1381633" cy="660991"/>
          </a:xfrm>
          <a:prstGeom prst="ellipse">
            <a:avLst/>
          </a:prstGeom>
          <a:noFill/>
          <a:ln w="381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944471" y="3778047"/>
            <a:ext cx="2405856" cy="700436"/>
          </a:xfrm>
          <a:prstGeom prst="rect">
            <a:avLst/>
          </a:prstGeom>
          <a:noFill/>
          <a:ln w="28575">
            <a:solidFill>
              <a:srgbClr val="FFF45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a:off x="4350327" y="2859078"/>
            <a:ext cx="701787" cy="519691"/>
          </a:xfrm>
          <a:prstGeom prst="ellipse">
            <a:avLst/>
          </a:prstGeom>
          <a:noFill/>
          <a:ln w="381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p:cNvGrpSpPr/>
          <p:nvPr/>
        </p:nvGrpSpPr>
        <p:grpSpPr>
          <a:xfrm>
            <a:off x="6780262" y="1935428"/>
            <a:ext cx="4928365" cy="4105838"/>
            <a:chOff x="4178906" y="1839419"/>
            <a:chExt cx="4928365" cy="4105839"/>
          </a:xfrm>
        </p:grpSpPr>
        <p:pic>
          <p:nvPicPr>
            <p:cNvPr id="4" name="Picture 3"/>
            <p:cNvPicPr>
              <a:picLocks noChangeAspect="1"/>
            </p:cNvPicPr>
            <p:nvPr/>
          </p:nvPicPr>
          <p:blipFill rotWithShape="1">
            <a:blip r:embed="rId4"/>
            <a:srcRect r="19240" b="4020"/>
            <a:stretch/>
          </p:blipFill>
          <p:spPr>
            <a:xfrm>
              <a:off x="4178906" y="1839419"/>
              <a:ext cx="4928365" cy="3721374"/>
            </a:xfrm>
            <a:prstGeom prst="rect">
              <a:avLst/>
            </a:prstGeom>
          </p:spPr>
        </p:pic>
        <p:sp>
          <p:nvSpPr>
            <p:cNvPr id="6" name="TextBox 5"/>
            <p:cNvSpPr txBox="1"/>
            <p:nvPr/>
          </p:nvSpPr>
          <p:spPr>
            <a:xfrm>
              <a:off x="6057899" y="5575926"/>
              <a:ext cx="2202873" cy="369332"/>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PCIT Session Number</a:t>
              </a:r>
            </a:p>
          </p:txBody>
        </p:sp>
      </p:grpSp>
      <p:cxnSp>
        <p:nvCxnSpPr>
          <p:cNvPr id="9" name="Straight Connector 8"/>
          <p:cNvCxnSpPr/>
          <p:nvPr/>
        </p:nvCxnSpPr>
        <p:spPr>
          <a:xfrm>
            <a:off x="8914896" y="1882064"/>
            <a:ext cx="0" cy="3388821"/>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E6AEE3F6-7C9E-B6AC-4BFA-C04E2BBA088C}"/>
              </a:ext>
            </a:extLst>
          </p:cNvPr>
          <p:cNvPicPr>
            <a:picLocks noChangeAspect="1"/>
          </p:cNvPicPr>
          <p:nvPr/>
        </p:nvPicPr>
        <p:blipFill>
          <a:blip r:embed="rId5"/>
          <a:stretch>
            <a:fillRect/>
          </a:stretch>
        </p:blipFill>
        <p:spPr>
          <a:xfrm>
            <a:off x="409599" y="5860453"/>
            <a:ext cx="11638273" cy="938865"/>
          </a:xfrm>
          <a:prstGeom prst="rect">
            <a:avLst/>
          </a:prstGeom>
        </p:spPr>
      </p:pic>
    </p:spTree>
    <p:extLst>
      <p:ext uri="{BB962C8B-B14F-4D97-AF65-F5344CB8AC3E}">
        <p14:creationId xmlns:p14="http://schemas.microsoft.com/office/powerpoint/2010/main" val="159746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43490" y="76716"/>
            <a:ext cx="11784445" cy="1143000"/>
          </a:xfrm>
        </p:spPr>
        <p:txBody>
          <a:bodyPr>
            <a:normAutofit/>
          </a:bodyPr>
          <a:lstStyle/>
          <a:p>
            <a:r>
              <a:rPr lang="en-US" altLang="en-US" sz="3600" dirty="0">
                <a:solidFill>
                  <a:schemeClr val="accent6"/>
                </a:solidFill>
                <a:ea typeface="ＭＳ Ｐゴシック" panose="020B0600070205080204" pitchFamily="34" charset="-128"/>
              </a:rPr>
              <a:t>…and lowers CM re-abuse risk up to 3 years after treatment</a:t>
            </a:r>
          </a:p>
        </p:txBody>
      </p:sp>
      <p:sp>
        <p:nvSpPr>
          <p:cNvPr id="7171" name="Rectangle 6"/>
          <p:cNvSpPr>
            <a:spLocks noChangeArrowheads="1"/>
          </p:cNvSpPr>
          <p:nvPr/>
        </p:nvSpPr>
        <p:spPr bwMode="auto">
          <a:xfrm>
            <a:off x="4381500" y="20574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7935"/>
              </a:solidFill>
              <a:effectLst/>
              <a:uLnTx/>
              <a:uFillTx/>
              <a:latin typeface="Arial" panose="020B0604020202020204" pitchFamily="34" charset="0"/>
              <a:ea typeface="ＭＳ Ｐゴシック" panose="020B0600070205080204" pitchFamily="34" charset="-128"/>
              <a:cs typeface="+mn-cs"/>
            </a:endParaRPr>
          </a:p>
        </p:txBody>
      </p:sp>
      <p:sp>
        <p:nvSpPr>
          <p:cNvPr id="7173" name="Line 208"/>
          <p:cNvSpPr>
            <a:spLocks noChangeShapeType="1"/>
          </p:cNvSpPr>
          <p:nvPr/>
        </p:nvSpPr>
        <p:spPr bwMode="auto">
          <a:xfrm>
            <a:off x="4337051" y="3087689"/>
            <a:ext cx="1588" cy="149225"/>
          </a:xfrm>
          <a:prstGeom prst="line">
            <a:avLst/>
          </a:prstGeom>
          <a:noFill/>
          <a:ln w="11113">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75" name="Line 210"/>
          <p:cNvSpPr>
            <a:spLocks noChangeShapeType="1"/>
          </p:cNvSpPr>
          <p:nvPr/>
        </p:nvSpPr>
        <p:spPr bwMode="auto">
          <a:xfrm>
            <a:off x="4273551" y="3087689"/>
            <a:ext cx="1588" cy="1587"/>
          </a:xfrm>
          <a:prstGeom prst="line">
            <a:avLst/>
          </a:prstGeom>
          <a:noFill/>
          <a:ln w="11113">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76" name="Line 211"/>
          <p:cNvSpPr>
            <a:spLocks noChangeShapeType="1"/>
          </p:cNvSpPr>
          <p:nvPr/>
        </p:nvSpPr>
        <p:spPr bwMode="auto">
          <a:xfrm>
            <a:off x="4208465" y="3087689"/>
            <a:ext cx="65087" cy="1587"/>
          </a:xfrm>
          <a:prstGeom prst="line">
            <a:avLst/>
          </a:prstGeom>
          <a:noFill/>
          <a:ln w="11113">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77" name="Line 212"/>
          <p:cNvSpPr>
            <a:spLocks noChangeShapeType="1"/>
          </p:cNvSpPr>
          <p:nvPr/>
        </p:nvSpPr>
        <p:spPr bwMode="auto">
          <a:xfrm>
            <a:off x="4208464" y="2938465"/>
            <a:ext cx="1587" cy="149225"/>
          </a:xfrm>
          <a:prstGeom prst="line">
            <a:avLst/>
          </a:prstGeom>
          <a:noFill/>
          <a:ln w="11113">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80" name="Line 215"/>
          <p:cNvSpPr>
            <a:spLocks noChangeShapeType="1"/>
          </p:cNvSpPr>
          <p:nvPr/>
        </p:nvSpPr>
        <p:spPr bwMode="auto">
          <a:xfrm>
            <a:off x="4081463" y="2501901"/>
            <a:ext cx="63500" cy="1588"/>
          </a:xfrm>
          <a:prstGeom prst="line">
            <a:avLst/>
          </a:prstGeom>
          <a:noFill/>
          <a:ln w="11113">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81" name="Line 216"/>
          <p:cNvSpPr>
            <a:spLocks noChangeShapeType="1"/>
          </p:cNvSpPr>
          <p:nvPr/>
        </p:nvSpPr>
        <p:spPr bwMode="auto">
          <a:xfrm>
            <a:off x="4081464" y="2501901"/>
            <a:ext cx="1587" cy="1588"/>
          </a:xfrm>
          <a:prstGeom prst="line">
            <a:avLst/>
          </a:prstGeom>
          <a:noFill/>
          <a:ln w="11113">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82" name="Line 217"/>
          <p:cNvSpPr>
            <a:spLocks noChangeShapeType="1"/>
          </p:cNvSpPr>
          <p:nvPr/>
        </p:nvSpPr>
        <p:spPr bwMode="auto">
          <a:xfrm>
            <a:off x="4017963" y="2501901"/>
            <a:ext cx="63500" cy="1588"/>
          </a:xfrm>
          <a:prstGeom prst="line">
            <a:avLst/>
          </a:prstGeom>
          <a:noFill/>
          <a:ln w="11113">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83" name="Line 218"/>
          <p:cNvSpPr>
            <a:spLocks noChangeShapeType="1"/>
          </p:cNvSpPr>
          <p:nvPr/>
        </p:nvSpPr>
        <p:spPr bwMode="auto">
          <a:xfrm>
            <a:off x="4017964" y="2501901"/>
            <a:ext cx="1587" cy="1588"/>
          </a:xfrm>
          <a:prstGeom prst="line">
            <a:avLst/>
          </a:prstGeom>
          <a:noFill/>
          <a:ln w="11113">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84" name="Line 219"/>
          <p:cNvSpPr>
            <a:spLocks noChangeShapeType="1"/>
          </p:cNvSpPr>
          <p:nvPr/>
        </p:nvSpPr>
        <p:spPr bwMode="auto">
          <a:xfrm>
            <a:off x="3954463" y="2501901"/>
            <a:ext cx="63500" cy="1588"/>
          </a:xfrm>
          <a:prstGeom prst="line">
            <a:avLst/>
          </a:prstGeom>
          <a:noFill/>
          <a:ln w="11113">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85" name="Line 220"/>
          <p:cNvSpPr>
            <a:spLocks noChangeShapeType="1"/>
          </p:cNvSpPr>
          <p:nvPr/>
        </p:nvSpPr>
        <p:spPr bwMode="auto">
          <a:xfrm>
            <a:off x="3954464" y="2501901"/>
            <a:ext cx="1587" cy="1588"/>
          </a:xfrm>
          <a:prstGeom prst="line">
            <a:avLst/>
          </a:prstGeom>
          <a:noFill/>
          <a:ln w="11113">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86" name="Line 221"/>
          <p:cNvSpPr>
            <a:spLocks noChangeShapeType="1"/>
          </p:cNvSpPr>
          <p:nvPr/>
        </p:nvSpPr>
        <p:spPr bwMode="auto">
          <a:xfrm>
            <a:off x="3890963" y="2501901"/>
            <a:ext cx="63500" cy="1588"/>
          </a:xfrm>
          <a:prstGeom prst="line">
            <a:avLst/>
          </a:prstGeom>
          <a:noFill/>
          <a:ln w="11113">
            <a:solidFill>
              <a:srgbClr val="00FF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87" name="Line 222"/>
          <p:cNvSpPr>
            <a:spLocks noChangeShapeType="1"/>
          </p:cNvSpPr>
          <p:nvPr/>
        </p:nvSpPr>
        <p:spPr bwMode="auto">
          <a:xfrm>
            <a:off x="6464301" y="3576639"/>
            <a:ext cx="1588"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88" name="Line 223"/>
          <p:cNvSpPr>
            <a:spLocks noChangeShapeType="1"/>
          </p:cNvSpPr>
          <p:nvPr/>
        </p:nvSpPr>
        <p:spPr bwMode="auto">
          <a:xfrm>
            <a:off x="6464301" y="3576639"/>
            <a:ext cx="1588"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89" name="Line 224"/>
          <p:cNvSpPr>
            <a:spLocks noChangeShapeType="1"/>
          </p:cNvSpPr>
          <p:nvPr/>
        </p:nvSpPr>
        <p:spPr bwMode="auto">
          <a:xfrm>
            <a:off x="6464301" y="3576639"/>
            <a:ext cx="1588"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90" name="Line 225"/>
          <p:cNvSpPr>
            <a:spLocks noChangeShapeType="1"/>
          </p:cNvSpPr>
          <p:nvPr/>
        </p:nvSpPr>
        <p:spPr bwMode="auto">
          <a:xfrm>
            <a:off x="6400801" y="3576639"/>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91" name="Line 226"/>
          <p:cNvSpPr>
            <a:spLocks noChangeShapeType="1"/>
          </p:cNvSpPr>
          <p:nvPr/>
        </p:nvSpPr>
        <p:spPr bwMode="auto">
          <a:xfrm>
            <a:off x="6400801" y="3576639"/>
            <a:ext cx="1588"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92" name="Line 227"/>
          <p:cNvSpPr>
            <a:spLocks noChangeShapeType="1"/>
          </p:cNvSpPr>
          <p:nvPr/>
        </p:nvSpPr>
        <p:spPr bwMode="auto">
          <a:xfrm>
            <a:off x="6335714" y="3576639"/>
            <a:ext cx="65087"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93" name="Line 228"/>
          <p:cNvSpPr>
            <a:spLocks noChangeShapeType="1"/>
          </p:cNvSpPr>
          <p:nvPr/>
        </p:nvSpPr>
        <p:spPr bwMode="auto">
          <a:xfrm>
            <a:off x="6335713" y="3576639"/>
            <a:ext cx="1587"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94" name="Line 229"/>
          <p:cNvSpPr>
            <a:spLocks noChangeShapeType="1"/>
          </p:cNvSpPr>
          <p:nvPr/>
        </p:nvSpPr>
        <p:spPr bwMode="auto">
          <a:xfrm>
            <a:off x="6272214" y="3576639"/>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95" name="Line 230"/>
          <p:cNvSpPr>
            <a:spLocks noChangeShapeType="1"/>
          </p:cNvSpPr>
          <p:nvPr/>
        </p:nvSpPr>
        <p:spPr bwMode="auto">
          <a:xfrm>
            <a:off x="6272213" y="3576639"/>
            <a:ext cx="1587"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96" name="Line 231"/>
          <p:cNvSpPr>
            <a:spLocks noChangeShapeType="1"/>
          </p:cNvSpPr>
          <p:nvPr/>
        </p:nvSpPr>
        <p:spPr bwMode="auto">
          <a:xfrm>
            <a:off x="6208714" y="3576639"/>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97" name="Line 232"/>
          <p:cNvSpPr>
            <a:spLocks noChangeShapeType="1"/>
          </p:cNvSpPr>
          <p:nvPr/>
        </p:nvSpPr>
        <p:spPr bwMode="auto">
          <a:xfrm>
            <a:off x="6208713" y="3576639"/>
            <a:ext cx="1587"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98" name="Line 233"/>
          <p:cNvSpPr>
            <a:spLocks noChangeShapeType="1"/>
          </p:cNvSpPr>
          <p:nvPr/>
        </p:nvSpPr>
        <p:spPr bwMode="auto">
          <a:xfrm>
            <a:off x="6145214" y="3576639"/>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199" name="Line 234"/>
          <p:cNvSpPr>
            <a:spLocks noChangeShapeType="1"/>
          </p:cNvSpPr>
          <p:nvPr/>
        </p:nvSpPr>
        <p:spPr bwMode="auto">
          <a:xfrm>
            <a:off x="6145213" y="3576639"/>
            <a:ext cx="1587"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00" name="Line 235"/>
          <p:cNvSpPr>
            <a:spLocks noChangeShapeType="1"/>
          </p:cNvSpPr>
          <p:nvPr/>
        </p:nvSpPr>
        <p:spPr bwMode="auto">
          <a:xfrm>
            <a:off x="6070600" y="3576639"/>
            <a:ext cx="74613"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01" name="Line 236"/>
          <p:cNvSpPr>
            <a:spLocks noChangeShapeType="1"/>
          </p:cNvSpPr>
          <p:nvPr/>
        </p:nvSpPr>
        <p:spPr bwMode="auto">
          <a:xfrm>
            <a:off x="6070601" y="3576639"/>
            <a:ext cx="1588"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02" name="Line 237"/>
          <p:cNvSpPr>
            <a:spLocks noChangeShapeType="1"/>
          </p:cNvSpPr>
          <p:nvPr/>
        </p:nvSpPr>
        <p:spPr bwMode="auto">
          <a:xfrm>
            <a:off x="6007101" y="3576639"/>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03" name="Line 238"/>
          <p:cNvSpPr>
            <a:spLocks noChangeShapeType="1"/>
          </p:cNvSpPr>
          <p:nvPr/>
        </p:nvSpPr>
        <p:spPr bwMode="auto">
          <a:xfrm>
            <a:off x="6007101" y="3576639"/>
            <a:ext cx="1588"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04" name="Line 239"/>
          <p:cNvSpPr>
            <a:spLocks noChangeShapeType="1"/>
          </p:cNvSpPr>
          <p:nvPr/>
        </p:nvSpPr>
        <p:spPr bwMode="auto">
          <a:xfrm>
            <a:off x="5943601" y="3576639"/>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05" name="Line 240"/>
          <p:cNvSpPr>
            <a:spLocks noChangeShapeType="1"/>
          </p:cNvSpPr>
          <p:nvPr/>
        </p:nvSpPr>
        <p:spPr bwMode="auto">
          <a:xfrm>
            <a:off x="5943601" y="3576639"/>
            <a:ext cx="1588"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06" name="Line 241"/>
          <p:cNvSpPr>
            <a:spLocks noChangeShapeType="1"/>
          </p:cNvSpPr>
          <p:nvPr/>
        </p:nvSpPr>
        <p:spPr bwMode="auto">
          <a:xfrm>
            <a:off x="5878514" y="3576639"/>
            <a:ext cx="65087"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07" name="Line 242"/>
          <p:cNvSpPr>
            <a:spLocks noChangeShapeType="1"/>
          </p:cNvSpPr>
          <p:nvPr/>
        </p:nvSpPr>
        <p:spPr bwMode="auto">
          <a:xfrm>
            <a:off x="5878513" y="3576639"/>
            <a:ext cx="1587"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08" name="Line 243"/>
          <p:cNvSpPr>
            <a:spLocks noChangeShapeType="1"/>
          </p:cNvSpPr>
          <p:nvPr/>
        </p:nvSpPr>
        <p:spPr bwMode="auto">
          <a:xfrm>
            <a:off x="5815014" y="3576639"/>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09" name="Line 244"/>
          <p:cNvSpPr>
            <a:spLocks noChangeShapeType="1"/>
          </p:cNvSpPr>
          <p:nvPr/>
        </p:nvSpPr>
        <p:spPr bwMode="auto">
          <a:xfrm>
            <a:off x="5815013" y="3576639"/>
            <a:ext cx="1587"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10" name="Line 245"/>
          <p:cNvSpPr>
            <a:spLocks noChangeShapeType="1"/>
          </p:cNvSpPr>
          <p:nvPr/>
        </p:nvSpPr>
        <p:spPr bwMode="auto">
          <a:xfrm>
            <a:off x="5751514" y="3576639"/>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11" name="Line 246"/>
          <p:cNvSpPr>
            <a:spLocks noChangeShapeType="1"/>
          </p:cNvSpPr>
          <p:nvPr/>
        </p:nvSpPr>
        <p:spPr bwMode="auto">
          <a:xfrm>
            <a:off x="5751513" y="3332164"/>
            <a:ext cx="1587" cy="244475"/>
          </a:xfrm>
          <a:prstGeom prst="line">
            <a:avLst/>
          </a:prstGeom>
          <a:noFill/>
          <a:ln w="11113" cmpd="sng">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935"/>
              </a:solidFill>
              <a:effectLst/>
              <a:uLnTx/>
              <a:uFillTx/>
              <a:latin typeface="Calibri"/>
              <a:ea typeface="+mn-ea"/>
              <a:cs typeface="+mn-cs"/>
            </a:endParaRPr>
          </a:p>
        </p:txBody>
      </p:sp>
      <p:sp>
        <p:nvSpPr>
          <p:cNvPr id="7212" name="Line 247"/>
          <p:cNvSpPr>
            <a:spLocks noChangeShapeType="1"/>
          </p:cNvSpPr>
          <p:nvPr/>
        </p:nvSpPr>
        <p:spPr bwMode="auto">
          <a:xfrm>
            <a:off x="5688014" y="3332164"/>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13" name="Line 248"/>
          <p:cNvSpPr>
            <a:spLocks noChangeShapeType="1"/>
          </p:cNvSpPr>
          <p:nvPr/>
        </p:nvSpPr>
        <p:spPr bwMode="auto">
          <a:xfrm>
            <a:off x="5688013" y="3332164"/>
            <a:ext cx="1587"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14" name="Line 249"/>
          <p:cNvSpPr>
            <a:spLocks noChangeShapeType="1"/>
          </p:cNvSpPr>
          <p:nvPr/>
        </p:nvSpPr>
        <p:spPr bwMode="auto">
          <a:xfrm>
            <a:off x="5624514" y="3332164"/>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15" name="Line 250"/>
          <p:cNvSpPr>
            <a:spLocks noChangeShapeType="1"/>
          </p:cNvSpPr>
          <p:nvPr/>
        </p:nvSpPr>
        <p:spPr bwMode="auto">
          <a:xfrm>
            <a:off x="5624513" y="3332164"/>
            <a:ext cx="1587"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16" name="Line 251"/>
          <p:cNvSpPr>
            <a:spLocks noChangeShapeType="1"/>
          </p:cNvSpPr>
          <p:nvPr/>
        </p:nvSpPr>
        <p:spPr bwMode="auto">
          <a:xfrm>
            <a:off x="5561014" y="3332164"/>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17" name="Line 252"/>
          <p:cNvSpPr>
            <a:spLocks noChangeShapeType="1"/>
          </p:cNvSpPr>
          <p:nvPr/>
        </p:nvSpPr>
        <p:spPr bwMode="auto">
          <a:xfrm>
            <a:off x="5561013" y="3332164"/>
            <a:ext cx="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18" name="Line 253"/>
          <p:cNvSpPr>
            <a:spLocks noChangeShapeType="1"/>
          </p:cNvSpPr>
          <p:nvPr/>
        </p:nvSpPr>
        <p:spPr bwMode="auto">
          <a:xfrm>
            <a:off x="5497514" y="3332164"/>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19" name="Line 254"/>
          <p:cNvSpPr>
            <a:spLocks noChangeShapeType="1"/>
          </p:cNvSpPr>
          <p:nvPr/>
        </p:nvSpPr>
        <p:spPr bwMode="auto">
          <a:xfrm>
            <a:off x="5497513" y="3332164"/>
            <a:ext cx="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20" name="Line 255"/>
          <p:cNvSpPr>
            <a:spLocks noChangeShapeType="1"/>
          </p:cNvSpPr>
          <p:nvPr/>
        </p:nvSpPr>
        <p:spPr bwMode="auto">
          <a:xfrm>
            <a:off x="5434014" y="3332164"/>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21" name="Line 256"/>
          <p:cNvSpPr>
            <a:spLocks noChangeShapeType="1"/>
          </p:cNvSpPr>
          <p:nvPr/>
        </p:nvSpPr>
        <p:spPr bwMode="auto">
          <a:xfrm>
            <a:off x="5434013" y="3332164"/>
            <a:ext cx="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22" name="Line 257"/>
          <p:cNvSpPr>
            <a:spLocks noChangeShapeType="1"/>
          </p:cNvSpPr>
          <p:nvPr/>
        </p:nvSpPr>
        <p:spPr bwMode="auto">
          <a:xfrm>
            <a:off x="5370514" y="3332164"/>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23" name="Line 258"/>
          <p:cNvSpPr>
            <a:spLocks noChangeShapeType="1"/>
          </p:cNvSpPr>
          <p:nvPr/>
        </p:nvSpPr>
        <p:spPr bwMode="auto">
          <a:xfrm>
            <a:off x="5370513" y="3332164"/>
            <a:ext cx="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24" name="Line 259"/>
          <p:cNvSpPr>
            <a:spLocks noChangeShapeType="1"/>
          </p:cNvSpPr>
          <p:nvPr/>
        </p:nvSpPr>
        <p:spPr bwMode="auto">
          <a:xfrm>
            <a:off x="5307014" y="3332164"/>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25" name="Line 260"/>
          <p:cNvSpPr>
            <a:spLocks noChangeShapeType="1"/>
          </p:cNvSpPr>
          <p:nvPr/>
        </p:nvSpPr>
        <p:spPr bwMode="auto">
          <a:xfrm>
            <a:off x="5307013" y="3332164"/>
            <a:ext cx="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26" name="Line 261"/>
          <p:cNvSpPr>
            <a:spLocks noChangeShapeType="1"/>
          </p:cNvSpPr>
          <p:nvPr/>
        </p:nvSpPr>
        <p:spPr bwMode="auto">
          <a:xfrm>
            <a:off x="5240339" y="3332164"/>
            <a:ext cx="66675"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27" name="Line 262"/>
          <p:cNvSpPr>
            <a:spLocks noChangeShapeType="1"/>
          </p:cNvSpPr>
          <p:nvPr/>
        </p:nvSpPr>
        <p:spPr bwMode="auto">
          <a:xfrm>
            <a:off x="5240339" y="3332164"/>
            <a:ext cx="3175"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28" name="Line 263"/>
          <p:cNvSpPr>
            <a:spLocks noChangeShapeType="1"/>
          </p:cNvSpPr>
          <p:nvPr/>
        </p:nvSpPr>
        <p:spPr bwMode="auto">
          <a:xfrm>
            <a:off x="5176839" y="3332164"/>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29" name="Line 264"/>
          <p:cNvSpPr>
            <a:spLocks noChangeShapeType="1"/>
          </p:cNvSpPr>
          <p:nvPr/>
        </p:nvSpPr>
        <p:spPr bwMode="auto">
          <a:xfrm>
            <a:off x="5176839" y="3332164"/>
            <a:ext cx="3175"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30" name="Line 265"/>
          <p:cNvSpPr>
            <a:spLocks noChangeShapeType="1"/>
          </p:cNvSpPr>
          <p:nvPr/>
        </p:nvSpPr>
        <p:spPr bwMode="auto">
          <a:xfrm>
            <a:off x="5113339" y="3332164"/>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31" name="Line 266"/>
          <p:cNvSpPr>
            <a:spLocks noChangeShapeType="1"/>
          </p:cNvSpPr>
          <p:nvPr/>
        </p:nvSpPr>
        <p:spPr bwMode="auto">
          <a:xfrm>
            <a:off x="5113339" y="3332164"/>
            <a:ext cx="3175"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32" name="Line 267"/>
          <p:cNvSpPr>
            <a:spLocks noChangeShapeType="1"/>
          </p:cNvSpPr>
          <p:nvPr/>
        </p:nvSpPr>
        <p:spPr bwMode="auto">
          <a:xfrm>
            <a:off x="5049839" y="3332164"/>
            <a:ext cx="63500"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33" name="Line 268"/>
          <p:cNvSpPr>
            <a:spLocks noChangeShapeType="1"/>
          </p:cNvSpPr>
          <p:nvPr/>
        </p:nvSpPr>
        <p:spPr bwMode="auto">
          <a:xfrm>
            <a:off x="5049839" y="3194052"/>
            <a:ext cx="3175" cy="138113"/>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34" name="Line 269"/>
          <p:cNvSpPr>
            <a:spLocks noChangeShapeType="1"/>
          </p:cNvSpPr>
          <p:nvPr/>
        </p:nvSpPr>
        <p:spPr bwMode="auto">
          <a:xfrm>
            <a:off x="4986339" y="319405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35" name="Line 270"/>
          <p:cNvSpPr>
            <a:spLocks noChangeShapeType="1"/>
          </p:cNvSpPr>
          <p:nvPr/>
        </p:nvSpPr>
        <p:spPr bwMode="auto">
          <a:xfrm>
            <a:off x="4986339" y="3194051"/>
            <a:ext cx="3175"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36" name="Line 271"/>
          <p:cNvSpPr>
            <a:spLocks noChangeShapeType="1"/>
          </p:cNvSpPr>
          <p:nvPr/>
        </p:nvSpPr>
        <p:spPr bwMode="auto">
          <a:xfrm>
            <a:off x="4921251" y="3194051"/>
            <a:ext cx="65088"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37" name="Line 272"/>
          <p:cNvSpPr>
            <a:spLocks noChangeShapeType="1"/>
          </p:cNvSpPr>
          <p:nvPr/>
        </p:nvSpPr>
        <p:spPr bwMode="auto">
          <a:xfrm>
            <a:off x="4921251" y="3194051"/>
            <a:ext cx="1588"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38" name="Line 273"/>
          <p:cNvSpPr>
            <a:spLocks noChangeShapeType="1"/>
          </p:cNvSpPr>
          <p:nvPr/>
        </p:nvSpPr>
        <p:spPr bwMode="auto">
          <a:xfrm>
            <a:off x="4857751" y="319405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39" name="Line 274"/>
          <p:cNvSpPr>
            <a:spLocks noChangeShapeType="1"/>
          </p:cNvSpPr>
          <p:nvPr/>
        </p:nvSpPr>
        <p:spPr bwMode="auto">
          <a:xfrm>
            <a:off x="4857751" y="3194051"/>
            <a:ext cx="1588"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40" name="Line 275"/>
          <p:cNvSpPr>
            <a:spLocks noChangeShapeType="1"/>
          </p:cNvSpPr>
          <p:nvPr/>
        </p:nvSpPr>
        <p:spPr bwMode="auto">
          <a:xfrm>
            <a:off x="4794251" y="319405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41" name="Line 276"/>
          <p:cNvSpPr>
            <a:spLocks noChangeShapeType="1"/>
          </p:cNvSpPr>
          <p:nvPr/>
        </p:nvSpPr>
        <p:spPr bwMode="auto">
          <a:xfrm>
            <a:off x="4794251" y="3194051"/>
            <a:ext cx="1588"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42" name="Line 277"/>
          <p:cNvSpPr>
            <a:spLocks noChangeShapeType="1"/>
          </p:cNvSpPr>
          <p:nvPr/>
        </p:nvSpPr>
        <p:spPr bwMode="auto">
          <a:xfrm>
            <a:off x="4730751" y="319405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43" name="Line 278"/>
          <p:cNvSpPr>
            <a:spLocks noChangeShapeType="1"/>
          </p:cNvSpPr>
          <p:nvPr/>
        </p:nvSpPr>
        <p:spPr bwMode="auto">
          <a:xfrm>
            <a:off x="4730751" y="3194051"/>
            <a:ext cx="1588"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44" name="Line 279"/>
          <p:cNvSpPr>
            <a:spLocks noChangeShapeType="1"/>
          </p:cNvSpPr>
          <p:nvPr/>
        </p:nvSpPr>
        <p:spPr bwMode="auto">
          <a:xfrm>
            <a:off x="4667251" y="319405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45" name="Line 280"/>
          <p:cNvSpPr>
            <a:spLocks noChangeShapeType="1"/>
          </p:cNvSpPr>
          <p:nvPr/>
        </p:nvSpPr>
        <p:spPr bwMode="auto">
          <a:xfrm>
            <a:off x="4667251" y="3076576"/>
            <a:ext cx="1588" cy="117475"/>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46" name="Line 281"/>
          <p:cNvSpPr>
            <a:spLocks noChangeShapeType="1"/>
          </p:cNvSpPr>
          <p:nvPr/>
        </p:nvSpPr>
        <p:spPr bwMode="auto">
          <a:xfrm>
            <a:off x="4592639" y="3076575"/>
            <a:ext cx="74612"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47" name="Line 282"/>
          <p:cNvSpPr>
            <a:spLocks noChangeShapeType="1"/>
          </p:cNvSpPr>
          <p:nvPr/>
        </p:nvSpPr>
        <p:spPr bwMode="auto">
          <a:xfrm>
            <a:off x="4592639" y="3076575"/>
            <a:ext cx="3175"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48" name="Line 283"/>
          <p:cNvSpPr>
            <a:spLocks noChangeShapeType="1"/>
          </p:cNvSpPr>
          <p:nvPr/>
        </p:nvSpPr>
        <p:spPr bwMode="auto">
          <a:xfrm>
            <a:off x="4527551" y="3076575"/>
            <a:ext cx="65088"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49" name="Line 284"/>
          <p:cNvSpPr>
            <a:spLocks noChangeShapeType="1"/>
          </p:cNvSpPr>
          <p:nvPr/>
        </p:nvSpPr>
        <p:spPr bwMode="auto">
          <a:xfrm>
            <a:off x="4527551" y="2959101"/>
            <a:ext cx="1588" cy="117475"/>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50" name="Line 285"/>
          <p:cNvSpPr>
            <a:spLocks noChangeShapeType="1"/>
          </p:cNvSpPr>
          <p:nvPr/>
        </p:nvSpPr>
        <p:spPr bwMode="auto">
          <a:xfrm>
            <a:off x="4464051" y="295910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51" name="Line 286"/>
          <p:cNvSpPr>
            <a:spLocks noChangeShapeType="1"/>
          </p:cNvSpPr>
          <p:nvPr/>
        </p:nvSpPr>
        <p:spPr bwMode="auto">
          <a:xfrm>
            <a:off x="4464051" y="2959101"/>
            <a:ext cx="1588"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52" name="Line 287"/>
          <p:cNvSpPr>
            <a:spLocks noChangeShapeType="1"/>
          </p:cNvSpPr>
          <p:nvPr/>
        </p:nvSpPr>
        <p:spPr bwMode="auto">
          <a:xfrm>
            <a:off x="4400551" y="295910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53" name="Line 288"/>
          <p:cNvSpPr>
            <a:spLocks noChangeShapeType="1"/>
          </p:cNvSpPr>
          <p:nvPr/>
        </p:nvSpPr>
        <p:spPr bwMode="auto">
          <a:xfrm>
            <a:off x="4400551" y="2959101"/>
            <a:ext cx="1588"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54" name="Line 289"/>
          <p:cNvSpPr>
            <a:spLocks noChangeShapeType="1"/>
          </p:cNvSpPr>
          <p:nvPr/>
        </p:nvSpPr>
        <p:spPr bwMode="auto">
          <a:xfrm>
            <a:off x="4337051" y="295910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55" name="Line 290"/>
          <p:cNvSpPr>
            <a:spLocks noChangeShapeType="1"/>
          </p:cNvSpPr>
          <p:nvPr/>
        </p:nvSpPr>
        <p:spPr bwMode="auto">
          <a:xfrm>
            <a:off x="4337051" y="2959101"/>
            <a:ext cx="1588"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56" name="Line 291"/>
          <p:cNvSpPr>
            <a:spLocks noChangeShapeType="1"/>
          </p:cNvSpPr>
          <p:nvPr/>
        </p:nvSpPr>
        <p:spPr bwMode="auto">
          <a:xfrm>
            <a:off x="4273551" y="295910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58" name="Line 293"/>
          <p:cNvSpPr>
            <a:spLocks noChangeShapeType="1"/>
          </p:cNvSpPr>
          <p:nvPr/>
        </p:nvSpPr>
        <p:spPr bwMode="auto">
          <a:xfrm>
            <a:off x="4208465" y="2843213"/>
            <a:ext cx="65087" cy="1587"/>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59" name="Line 294"/>
          <p:cNvSpPr>
            <a:spLocks noChangeShapeType="1"/>
          </p:cNvSpPr>
          <p:nvPr/>
        </p:nvSpPr>
        <p:spPr bwMode="auto">
          <a:xfrm>
            <a:off x="4208464" y="2736851"/>
            <a:ext cx="1587" cy="106363"/>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60" name="Line 295"/>
          <p:cNvSpPr>
            <a:spLocks noChangeShapeType="1"/>
          </p:cNvSpPr>
          <p:nvPr/>
        </p:nvSpPr>
        <p:spPr bwMode="auto">
          <a:xfrm>
            <a:off x="4144963" y="273685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61" name="Line 296"/>
          <p:cNvSpPr>
            <a:spLocks noChangeShapeType="1"/>
          </p:cNvSpPr>
          <p:nvPr/>
        </p:nvSpPr>
        <p:spPr bwMode="auto">
          <a:xfrm>
            <a:off x="4144964" y="2736851"/>
            <a:ext cx="1587"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62" name="Line 297"/>
          <p:cNvSpPr>
            <a:spLocks noChangeShapeType="1"/>
          </p:cNvSpPr>
          <p:nvPr/>
        </p:nvSpPr>
        <p:spPr bwMode="auto">
          <a:xfrm>
            <a:off x="4081463" y="273685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63" name="Line 298"/>
          <p:cNvSpPr>
            <a:spLocks noChangeShapeType="1"/>
          </p:cNvSpPr>
          <p:nvPr/>
        </p:nvSpPr>
        <p:spPr bwMode="auto">
          <a:xfrm>
            <a:off x="4081464" y="2619376"/>
            <a:ext cx="1587" cy="117475"/>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64" name="Line 299"/>
          <p:cNvSpPr>
            <a:spLocks noChangeShapeType="1"/>
          </p:cNvSpPr>
          <p:nvPr/>
        </p:nvSpPr>
        <p:spPr bwMode="auto">
          <a:xfrm>
            <a:off x="4017963" y="2619375"/>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66" name="Line 301"/>
          <p:cNvSpPr>
            <a:spLocks noChangeShapeType="1"/>
          </p:cNvSpPr>
          <p:nvPr/>
        </p:nvSpPr>
        <p:spPr bwMode="auto">
          <a:xfrm>
            <a:off x="3954463" y="250190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67" name="Line 302"/>
          <p:cNvSpPr>
            <a:spLocks noChangeShapeType="1"/>
          </p:cNvSpPr>
          <p:nvPr/>
        </p:nvSpPr>
        <p:spPr bwMode="auto">
          <a:xfrm>
            <a:off x="3954464" y="2501901"/>
            <a:ext cx="1587"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68" name="Line 303"/>
          <p:cNvSpPr>
            <a:spLocks noChangeShapeType="1"/>
          </p:cNvSpPr>
          <p:nvPr/>
        </p:nvSpPr>
        <p:spPr bwMode="auto">
          <a:xfrm>
            <a:off x="3890963" y="2501901"/>
            <a:ext cx="63500" cy="1588"/>
          </a:xfrm>
          <a:prstGeom prst="line">
            <a:avLst/>
          </a:prstGeom>
          <a:noFill/>
          <a:ln w="11113">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sp>
        <p:nvSpPr>
          <p:cNvPr id="7269" name="Line 304"/>
          <p:cNvSpPr>
            <a:spLocks noChangeShapeType="1"/>
          </p:cNvSpPr>
          <p:nvPr/>
        </p:nvSpPr>
        <p:spPr bwMode="auto">
          <a:xfrm>
            <a:off x="3890964" y="5395913"/>
            <a:ext cx="2998787"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935"/>
              </a:solidFill>
              <a:effectLst/>
              <a:uLnTx/>
              <a:uFillTx/>
              <a:latin typeface="Calibri"/>
              <a:ea typeface="+mn-ea"/>
              <a:cs typeface="+mn-cs"/>
            </a:endParaRPr>
          </a:p>
        </p:txBody>
      </p:sp>
      <p:pic>
        <p:nvPicPr>
          <p:cNvPr id="2" name="Picture 1"/>
          <p:cNvPicPr>
            <a:picLocks noChangeAspect="1"/>
          </p:cNvPicPr>
          <p:nvPr/>
        </p:nvPicPr>
        <p:blipFill rotWithShape="1">
          <a:blip r:embed="rId3"/>
          <a:srcRect l="8178" t="4021" r="1457" b="19303"/>
          <a:stretch/>
        </p:blipFill>
        <p:spPr>
          <a:xfrm>
            <a:off x="2074717" y="1797627"/>
            <a:ext cx="4862947" cy="3917375"/>
          </a:xfrm>
          <a:prstGeom prst="rect">
            <a:avLst/>
          </a:prstGeom>
        </p:spPr>
      </p:pic>
      <p:sp>
        <p:nvSpPr>
          <p:cNvPr id="3" name="TextBox 2"/>
          <p:cNvSpPr txBox="1"/>
          <p:nvPr/>
        </p:nvSpPr>
        <p:spPr>
          <a:xfrm>
            <a:off x="7010445" y="2102644"/>
            <a:ext cx="3671657" cy="246221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solidFill>
                <a:effectLst/>
                <a:uLnTx/>
                <a:uFillTx/>
                <a:latin typeface="Calibri"/>
                <a:ea typeface="+mn-ea"/>
                <a:cs typeface="+mn-cs"/>
              </a:rPr>
              <a:t>19% PCIT families re-abused</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solidFill>
                <a:effectLst/>
                <a:uLnTx/>
                <a:uFillTx/>
                <a:latin typeface="Calibri"/>
                <a:ea typeface="+mn-ea"/>
                <a:cs typeface="+mn-cs"/>
              </a:rPr>
              <a:t>49% Control group families (SAU)     re-abused</a:t>
            </a:r>
          </a:p>
        </p:txBody>
      </p:sp>
      <p:cxnSp>
        <p:nvCxnSpPr>
          <p:cNvPr id="5" name="Straight Arrow Connector 4"/>
          <p:cNvCxnSpPr/>
          <p:nvPr/>
        </p:nvCxnSpPr>
        <p:spPr>
          <a:xfrm flipH="1">
            <a:off x="6013004" y="3013075"/>
            <a:ext cx="1050867" cy="201612"/>
          </a:xfrm>
          <a:prstGeom prst="straightConnector1">
            <a:avLst/>
          </a:prstGeom>
          <a:ln w="381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6038851" y="4257677"/>
            <a:ext cx="987367" cy="593724"/>
          </a:xfrm>
          <a:prstGeom prst="straightConnector1">
            <a:avLst/>
          </a:prstGeom>
          <a:ln w="381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170789" y="6127751"/>
            <a:ext cx="2802977" cy="523220"/>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mn-ea"/>
                <a:cs typeface="+mn-cs"/>
              </a:rPr>
              <a:t>Med </a:t>
            </a:r>
            <a:r>
              <a:rPr kumimoji="0" lang="en-US" sz="1400" b="0" i="0" u="none" strike="noStrike" kern="1200" cap="none" spc="0" normalizeH="0" baseline="0" noProof="0" dirty="0">
                <a:ln>
                  <a:noFill/>
                </a:ln>
                <a:solidFill>
                  <a:prstClr val="white"/>
                </a:solidFill>
                <a:effectLst/>
                <a:uLnTx/>
                <a:uFillTx/>
                <a:latin typeface="Calibri"/>
                <a:ea typeface="+mn-ea"/>
                <a:cs typeface="+mn-cs"/>
              </a:rPr>
              <a:t>= 850 days post-PCIT</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10" name="TextBox 9"/>
          <p:cNvSpPr txBox="1"/>
          <p:nvPr/>
        </p:nvSpPr>
        <p:spPr>
          <a:xfrm>
            <a:off x="2726820" y="5798385"/>
            <a:ext cx="3880861" cy="369332"/>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Physical Abuse Survival Time in Days</a:t>
            </a:r>
          </a:p>
        </p:txBody>
      </p:sp>
      <p:sp>
        <p:nvSpPr>
          <p:cNvPr id="11" name="TextBox 10"/>
          <p:cNvSpPr txBox="1"/>
          <p:nvPr/>
        </p:nvSpPr>
        <p:spPr>
          <a:xfrm rot="16200000">
            <a:off x="600484" y="3030022"/>
            <a:ext cx="2366963" cy="369332"/>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Cumulative Survival</a:t>
            </a:r>
          </a:p>
        </p:txBody>
      </p:sp>
      <p:sp>
        <p:nvSpPr>
          <p:cNvPr id="4" name="TextBox 3"/>
          <p:cNvSpPr txBox="1"/>
          <p:nvPr/>
        </p:nvSpPr>
        <p:spPr>
          <a:xfrm>
            <a:off x="8266772" y="6081562"/>
            <a:ext cx="2943921"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a:ea typeface="+mn-ea"/>
                <a:cs typeface="+mn-cs"/>
              </a:rPr>
              <a:t>Chaffin et al. 2004</a:t>
            </a:r>
          </a:p>
        </p:txBody>
      </p:sp>
    </p:spTree>
    <p:extLst>
      <p:ext uri="{BB962C8B-B14F-4D97-AF65-F5344CB8AC3E}">
        <p14:creationId xmlns:p14="http://schemas.microsoft.com/office/powerpoint/2010/main" val="343343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46" y="0"/>
            <a:ext cx="10515600" cy="1325563"/>
          </a:xfrm>
        </p:spPr>
        <p:txBody>
          <a:bodyPr/>
          <a:lstStyle/>
          <a:p>
            <a:r>
              <a:rPr lang="en-US" b="1" dirty="0">
                <a:solidFill>
                  <a:schemeClr val="accent6"/>
                </a:solidFill>
              </a:rPr>
              <a:t>Why PCIT for Child Welfare Involved Families?</a:t>
            </a:r>
            <a:endParaRPr lang="en-US" dirty="0"/>
          </a:p>
        </p:txBody>
      </p:sp>
      <p:sp>
        <p:nvSpPr>
          <p:cNvPr id="3" name="Content Placeholder 2"/>
          <p:cNvSpPr>
            <a:spLocks noGrp="1"/>
          </p:cNvSpPr>
          <p:nvPr>
            <p:ph idx="1"/>
          </p:nvPr>
        </p:nvSpPr>
        <p:spPr>
          <a:xfrm>
            <a:off x="674653" y="1581577"/>
            <a:ext cx="8302628" cy="4546299"/>
          </a:xfrm>
        </p:spPr>
        <p:txBody>
          <a:bodyPr>
            <a:normAutofit/>
          </a:bodyPr>
          <a:lstStyle/>
          <a:p>
            <a:r>
              <a:rPr lang="en-US" dirty="0"/>
              <a:t>Parents practice new skills during therapy sessions</a:t>
            </a:r>
            <a:r>
              <a:rPr lang="en-US" baseline="30000" dirty="0"/>
              <a:t>1,2</a:t>
            </a:r>
            <a:r>
              <a:rPr lang="en-US" dirty="0"/>
              <a:t> </a:t>
            </a:r>
          </a:p>
          <a:p>
            <a:pPr lvl="2"/>
            <a:r>
              <a:rPr lang="en-US" dirty="0"/>
              <a:t>Warm, responsive caregiving; following child’s lead in play</a:t>
            </a:r>
          </a:p>
          <a:p>
            <a:pPr lvl="2"/>
            <a:r>
              <a:rPr lang="en-US" dirty="0"/>
              <a:t>Positive discipline/limit-setting training</a:t>
            </a:r>
          </a:p>
          <a:p>
            <a:pPr marL="457200" lvl="1" indent="0">
              <a:buNone/>
            </a:pPr>
            <a:endParaRPr lang="en-US" dirty="0"/>
          </a:p>
          <a:p>
            <a:r>
              <a:rPr lang="en-US" dirty="0"/>
              <a:t>Therapists provide live (real-time) coaching to parents </a:t>
            </a:r>
          </a:p>
          <a:p>
            <a:pPr lvl="2"/>
            <a:r>
              <a:rPr lang="en-US" dirty="0"/>
              <a:t>Provide in-vivo social regulation / scaffolding</a:t>
            </a:r>
            <a:r>
              <a:rPr lang="en-US" baseline="30000" dirty="0"/>
              <a:t>3</a:t>
            </a:r>
            <a:endParaRPr lang="en-US" dirty="0"/>
          </a:p>
          <a:p>
            <a:pPr lvl="2"/>
            <a:r>
              <a:rPr lang="en-US" dirty="0"/>
              <a:t>Gently block negative behaviors, coach positive PRIDE skills use</a:t>
            </a:r>
          </a:p>
          <a:p>
            <a:pPr lvl="2"/>
            <a:endParaRPr lang="en-US" dirty="0"/>
          </a:p>
          <a:p>
            <a:pPr lvl="3"/>
            <a:r>
              <a:rPr lang="en-US" dirty="0"/>
              <a:t>Positive caregiver-child interactions become self-sustaining over time?</a:t>
            </a:r>
          </a:p>
          <a:p>
            <a:pPr lvl="3"/>
            <a:r>
              <a:rPr lang="en-US" dirty="0"/>
              <a:t>Parents’ experiences with their child become more enjoyable and rewarding?</a:t>
            </a:r>
          </a:p>
          <a:p>
            <a:endParaRPr lang="en-US" dirty="0"/>
          </a:p>
          <a:p>
            <a:pPr marL="0" indent="0">
              <a:buNone/>
            </a:pPr>
            <a:endParaRPr lang="en-US" sz="2400" dirty="0"/>
          </a:p>
        </p:txBody>
      </p:sp>
      <p:pic>
        <p:nvPicPr>
          <p:cNvPr id="7" name="Picture 6"/>
          <p:cNvPicPr>
            <a:picLocks noChangeAspect="1"/>
          </p:cNvPicPr>
          <p:nvPr/>
        </p:nvPicPr>
        <p:blipFill rotWithShape="1">
          <a:blip r:embed="rId3"/>
          <a:srcRect l="6772" t="9151" r="18148" b="7667"/>
          <a:stretch/>
        </p:blipFill>
        <p:spPr>
          <a:xfrm rot="292316">
            <a:off x="10588285" y="3960837"/>
            <a:ext cx="1387365" cy="2060029"/>
          </a:xfrm>
          <a:prstGeom prst="rect">
            <a:avLst/>
          </a:prstGeom>
        </p:spPr>
      </p:pic>
      <p:pic>
        <p:nvPicPr>
          <p:cNvPr id="9" name="Picture 8"/>
          <p:cNvPicPr>
            <a:picLocks noChangeAspect="1"/>
          </p:cNvPicPr>
          <p:nvPr/>
        </p:nvPicPr>
        <p:blipFill rotWithShape="1">
          <a:blip r:embed="rId4"/>
          <a:srcRect r="18859" b="802"/>
          <a:stretch/>
        </p:blipFill>
        <p:spPr>
          <a:xfrm rot="713462">
            <a:off x="10267807" y="1042989"/>
            <a:ext cx="1768126" cy="1438459"/>
          </a:xfrm>
          <a:prstGeom prst="rect">
            <a:avLst/>
          </a:prstGeom>
        </p:spPr>
      </p:pic>
      <p:pic>
        <p:nvPicPr>
          <p:cNvPr id="8" name="Picture 7"/>
          <p:cNvPicPr>
            <a:picLocks noChangeAspect="1"/>
          </p:cNvPicPr>
          <p:nvPr/>
        </p:nvPicPr>
        <p:blipFill rotWithShape="1">
          <a:blip r:embed="rId5"/>
          <a:srcRect l="7958" t="1606" b="56497"/>
          <a:stretch/>
        </p:blipFill>
        <p:spPr>
          <a:xfrm>
            <a:off x="9192648" y="2417059"/>
            <a:ext cx="2471156" cy="1555532"/>
          </a:xfrm>
          <a:prstGeom prst="rect">
            <a:avLst/>
          </a:prstGeom>
        </p:spPr>
      </p:pic>
      <p:sp>
        <p:nvSpPr>
          <p:cNvPr id="4" name="TextBox 3">
            <a:extLst>
              <a:ext uri="{FF2B5EF4-FFF2-40B4-BE49-F238E27FC236}">
                <a16:creationId xmlns:a16="http://schemas.microsoft.com/office/drawing/2014/main" id="{BF8DBBCA-806C-48C8-AFC3-FBB1FA862945}"/>
              </a:ext>
            </a:extLst>
          </p:cNvPr>
          <p:cNvSpPr txBox="1"/>
          <p:nvPr/>
        </p:nvSpPr>
        <p:spPr>
          <a:xfrm>
            <a:off x="5962693" y="6487525"/>
            <a:ext cx="62293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Kaminski et al 2008; </a:t>
            </a:r>
            <a:r>
              <a:rPr kumimoji="0" lang="en-US" sz="1600" b="0" i="1"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Hakman et al 2009; </a:t>
            </a:r>
            <a:r>
              <a:rPr kumimoji="0" lang="en-US" sz="1600" b="0" i="1"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Skowron &amp; Funderburk, 2022</a:t>
            </a:r>
          </a:p>
        </p:txBody>
      </p:sp>
    </p:spTree>
    <p:extLst>
      <p:ext uri="{BB962C8B-B14F-4D97-AF65-F5344CB8AC3E}">
        <p14:creationId xmlns:p14="http://schemas.microsoft.com/office/powerpoint/2010/main" val="30029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383" y="1534938"/>
            <a:ext cx="8632533" cy="5010827"/>
          </a:xfrm>
        </p:spPr>
        <p:txBody>
          <a:bodyPr>
            <a:noAutofit/>
          </a:bodyPr>
          <a:lstStyle/>
          <a:p>
            <a:pPr lvl="1">
              <a:buFont typeface="Wingdings" panose="05000000000000000000" pitchFamily="2" charset="2"/>
              <a:buChar char="§"/>
            </a:pPr>
            <a:r>
              <a:rPr lang="en-US" sz="2800" dirty="0">
                <a:solidFill>
                  <a:schemeClr val="tx2">
                    <a:lumMod val="75000"/>
                  </a:schemeClr>
                </a:solidFill>
                <a:latin typeface="+mj-lt"/>
              </a:rPr>
              <a:t>Parents learn </a:t>
            </a:r>
          </a:p>
          <a:p>
            <a:pPr lvl="2">
              <a:buFont typeface="Wingdings" panose="05000000000000000000" pitchFamily="2" charset="2"/>
              <a:buChar char="§"/>
            </a:pPr>
            <a:r>
              <a:rPr lang="en-US" sz="2800" dirty="0">
                <a:solidFill>
                  <a:schemeClr val="tx2">
                    <a:lumMod val="75000"/>
                  </a:schemeClr>
                </a:solidFill>
                <a:latin typeface="+mj-lt"/>
              </a:rPr>
              <a:t>To follow their child’s lead in the play</a:t>
            </a:r>
          </a:p>
          <a:p>
            <a:pPr lvl="2">
              <a:buFont typeface="Wingdings" panose="05000000000000000000" pitchFamily="2" charset="2"/>
              <a:buChar char="§"/>
            </a:pPr>
            <a:r>
              <a:rPr lang="en-US" sz="2800" dirty="0">
                <a:solidFill>
                  <a:schemeClr val="tx2">
                    <a:lumMod val="75000"/>
                  </a:schemeClr>
                </a:solidFill>
                <a:latin typeface="+mj-lt"/>
              </a:rPr>
              <a:t>PRIDE skills: Specific, positive parenting skills</a:t>
            </a:r>
          </a:p>
          <a:p>
            <a:pPr lvl="3">
              <a:buFont typeface="Wingdings" panose="05000000000000000000" pitchFamily="2" charset="2"/>
              <a:buChar char="§"/>
            </a:pPr>
            <a:r>
              <a:rPr lang="en-US" sz="2800" dirty="0">
                <a:solidFill>
                  <a:schemeClr val="tx2">
                    <a:lumMod val="75000"/>
                  </a:schemeClr>
                </a:solidFill>
                <a:latin typeface="+mj-lt"/>
              </a:rPr>
              <a:t>(labelled) </a:t>
            </a:r>
            <a:r>
              <a:rPr lang="en-US" sz="2800" b="1" u="sng" dirty="0">
                <a:solidFill>
                  <a:schemeClr val="tx2">
                    <a:lumMod val="75000"/>
                  </a:schemeClr>
                </a:solidFill>
                <a:latin typeface="+mj-lt"/>
              </a:rPr>
              <a:t>P</a:t>
            </a:r>
            <a:r>
              <a:rPr lang="en-US" sz="2800" dirty="0">
                <a:solidFill>
                  <a:schemeClr val="tx2">
                    <a:lumMod val="75000"/>
                  </a:schemeClr>
                </a:solidFill>
                <a:latin typeface="+mj-lt"/>
              </a:rPr>
              <a:t>raise</a:t>
            </a:r>
          </a:p>
          <a:p>
            <a:pPr lvl="3">
              <a:buFont typeface="Wingdings" panose="05000000000000000000" pitchFamily="2" charset="2"/>
              <a:buChar char="§"/>
            </a:pPr>
            <a:r>
              <a:rPr lang="en-US" sz="2800" b="1" u="sng" dirty="0">
                <a:solidFill>
                  <a:schemeClr val="tx2">
                    <a:lumMod val="75000"/>
                  </a:schemeClr>
                </a:solidFill>
                <a:latin typeface="+mj-lt"/>
              </a:rPr>
              <a:t>R</a:t>
            </a:r>
            <a:r>
              <a:rPr lang="en-US" sz="2800" dirty="0">
                <a:solidFill>
                  <a:schemeClr val="tx2">
                    <a:lumMod val="75000"/>
                  </a:schemeClr>
                </a:solidFill>
                <a:latin typeface="+mj-lt"/>
              </a:rPr>
              <a:t>eflections</a:t>
            </a:r>
          </a:p>
          <a:p>
            <a:pPr lvl="3">
              <a:buFont typeface="Wingdings" panose="05000000000000000000" pitchFamily="2" charset="2"/>
              <a:buChar char="§"/>
            </a:pPr>
            <a:r>
              <a:rPr lang="en-US" sz="2800" b="1" u="sng" dirty="0">
                <a:solidFill>
                  <a:schemeClr val="tx2">
                    <a:lumMod val="75000"/>
                  </a:schemeClr>
                </a:solidFill>
                <a:latin typeface="+mj-lt"/>
              </a:rPr>
              <a:t>I</a:t>
            </a:r>
            <a:r>
              <a:rPr lang="en-US" sz="2800" dirty="0">
                <a:solidFill>
                  <a:schemeClr val="tx2">
                    <a:lumMod val="75000"/>
                  </a:schemeClr>
                </a:solidFill>
                <a:latin typeface="+mj-lt"/>
              </a:rPr>
              <a:t>mitation</a:t>
            </a:r>
          </a:p>
          <a:p>
            <a:pPr lvl="3">
              <a:buFont typeface="Wingdings" panose="05000000000000000000" pitchFamily="2" charset="2"/>
              <a:buChar char="§"/>
            </a:pPr>
            <a:r>
              <a:rPr lang="en-US" sz="2800" dirty="0">
                <a:solidFill>
                  <a:schemeClr val="tx2">
                    <a:lumMod val="75000"/>
                  </a:schemeClr>
                </a:solidFill>
                <a:latin typeface="+mj-lt"/>
              </a:rPr>
              <a:t>(behavior) </a:t>
            </a:r>
            <a:r>
              <a:rPr lang="en-US" sz="2800" b="1" u="sng" dirty="0">
                <a:solidFill>
                  <a:schemeClr val="tx2">
                    <a:lumMod val="75000"/>
                  </a:schemeClr>
                </a:solidFill>
                <a:latin typeface="+mj-lt"/>
              </a:rPr>
              <a:t>D</a:t>
            </a:r>
            <a:r>
              <a:rPr lang="en-US" sz="2800" dirty="0">
                <a:solidFill>
                  <a:schemeClr val="tx2">
                    <a:lumMod val="75000"/>
                  </a:schemeClr>
                </a:solidFill>
                <a:latin typeface="+mj-lt"/>
              </a:rPr>
              <a:t>escriptions</a:t>
            </a:r>
          </a:p>
          <a:p>
            <a:pPr lvl="3">
              <a:buFont typeface="Wingdings" panose="05000000000000000000" pitchFamily="2" charset="2"/>
              <a:buChar char="§"/>
            </a:pPr>
            <a:r>
              <a:rPr lang="en-US" sz="2800" b="1" u="sng" dirty="0">
                <a:solidFill>
                  <a:schemeClr val="tx2">
                    <a:lumMod val="75000"/>
                  </a:schemeClr>
                </a:solidFill>
                <a:latin typeface="+mj-lt"/>
              </a:rPr>
              <a:t>E</a:t>
            </a:r>
            <a:r>
              <a:rPr lang="en-US" sz="2800" dirty="0">
                <a:solidFill>
                  <a:schemeClr val="tx2">
                    <a:lumMod val="75000"/>
                  </a:schemeClr>
                </a:solidFill>
                <a:latin typeface="+mj-lt"/>
              </a:rPr>
              <a:t>njoyment</a:t>
            </a:r>
          </a:p>
          <a:p>
            <a:pPr lvl="2">
              <a:buFont typeface="Wingdings" panose="05000000000000000000" pitchFamily="2" charset="2"/>
              <a:buChar char="§"/>
            </a:pPr>
            <a:r>
              <a:rPr lang="en-US" sz="2800" dirty="0">
                <a:solidFill>
                  <a:schemeClr val="tx2">
                    <a:lumMod val="75000"/>
                  </a:schemeClr>
                </a:solidFill>
                <a:latin typeface="+mj-lt"/>
              </a:rPr>
              <a:t>In-session skills practice with real-time therapist support</a:t>
            </a:r>
          </a:p>
          <a:p>
            <a:pPr lvl="2">
              <a:buFont typeface="Wingdings" panose="05000000000000000000" pitchFamily="2" charset="2"/>
              <a:buChar char="§"/>
            </a:pPr>
            <a:r>
              <a:rPr lang="en-US" sz="2800" dirty="0">
                <a:solidFill>
                  <a:schemeClr val="tx2">
                    <a:lumMod val="75000"/>
                  </a:schemeClr>
                </a:solidFill>
                <a:latin typeface="+mj-lt"/>
              </a:rPr>
              <a:t>“Special Time” home practice (5’ daily)</a:t>
            </a:r>
          </a:p>
        </p:txBody>
      </p:sp>
      <p:sp>
        <p:nvSpPr>
          <p:cNvPr id="5" name="Footer Placeholder 4"/>
          <p:cNvSpPr>
            <a:spLocks noGrp="1"/>
          </p:cNvSpPr>
          <p:nvPr>
            <p:ph type="ftr" sz="quarter" idx="11"/>
          </p:nvPr>
        </p:nvSpPr>
        <p:spPr>
          <a:xfrm>
            <a:off x="1524000" y="5665789"/>
            <a:ext cx="3581400" cy="27463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935"/>
                </a:solidFill>
                <a:effectLst/>
                <a:uLnTx/>
                <a:uFillTx/>
                <a:latin typeface="Calibri"/>
                <a:ea typeface="+mn-ea"/>
                <a:cs typeface="+mn-cs"/>
              </a:rPr>
              <a:t> </a:t>
            </a:r>
          </a:p>
        </p:txBody>
      </p:sp>
      <p:sp>
        <p:nvSpPr>
          <p:cNvPr id="2" name="Rectangle 1"/>
          <p:cNvSpPr/>
          <p:nvPr/>
        </p:nvSpPr>
        <p:spPr>
          <a:xfrm>
            <a:off x="527397" y="442693"/>
            <a:ext cx="7147278"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2A70F"/>
                </a:solidFill>
                <a:effectLst/>
                <a:uLnTx/>
                <a:uFillTx/>
                <a:latin typeface="Calibri"/>
                <a:ea typeface="+mn-ea"/>
                <a:cs typeface="+mn-cs"/>
              </a:rPr>
              <a:t>PCIT: 1. Child Directed Interaction</a:t>
            </a:r>
            <a:endParaRPr kumimoji="0" lang="en-US" sz="4000" b="0" i="0" u="none" strike="noStrike" kern="1200" cap="none" spc="0" normalizeH="0" baseline="0" noProof="0" dirty="0">
              <a:ln>
                <a:noFill/>
              </a:ln>
              <a:solidFill>
                <a:srgbClr val="007935"/>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5148577-203A-4831-9656-5252F1F8AACD}"/>
              </a:ext>
            </a:extLst>
          </p:cNvPr>
          <p:cNvPicPr>
            <a:picLocks noChangeAspect="1"/>
          </p:cNvPicPr>
          <p:nvPr/>
        </p:nvPicPr>
        <p:blipFill>
          <a:blip r:embed="rId3"/>
          <a:stretch>
            <a:fillRect/>
          </a:stretch>
        </p:blipFill>
        <p:spPr>
          <a:xfrm>
            <a:off x="8359671" y="1534939"/>
            <a:ext cx="3519946" cy="3262719"/>
          </a:xfrm>
          <a:prstGeom prst="rect">
            <a:avLst/>
          </a:prstGeom>
        </p:spPr>
      </p:pic>
    </p:spTree>
    <p:extLst>
      <p:ext uri="{BB962C8B-B14F-4D97-AF65-F5344CB8AC3E}">
        <p14:creationId xmlns:p14="http://schemas.microsoft.com/office/powerpoint/2010/main" val="9425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2383" y="1534938"/>
            <a:ext cx="8374417" cy="4405487"/>
          </a:xfrm>
        </p:spPr>
        <p:txBody>
          <a:bodyPr>
            <a:noAutofit/>
          </a:bodyPr>
          <a:lstStyle/>
          <a:p>
            <a:pPr lvl="1">
              <a:buFont typeface="Wingdings" panose="05000000000000000000" pitchFamily="2" charset="2"/>
              <a:buChar char="§"/>
            </a:pPr>
            <a:r>
              <a:rPr lang="en-US" dirty="0">
                <a:solidFill>
                  <a:schemeClr val="tx2">
                    <a:lumMod val="75000"/>
                  </a:schemeClr>
                </a:solidFill>
                <a:latin typeface="+mj-lt"/>
              </a:rPr>
              <a:t>Parents learn </a:t>
            </a:r>
          </a:p>
          <a:p>
            <a:pPr lvl="2">
              <a:buFont typeface="Wingdings" panose="05000000000000000000" pitchFamily="2" charset="2"/>
              <a:buChar char="§"/>
            </a:pPr>
            <a:r>
              <a:rPr lang="en-US" sz="2400" dirty="0">
                <a:solidFill>
                  <a:schemeClr val="tx2">
                    <a:lumMod val="75000"/>
                  </a:schemeClr>
                </a:solidFill>
                <a:latin typeface="+mj-lt"/>
              </a:rPr>
              <a:t>Safe, effective limit-setting &amp; positive discipline practices</a:t>
            </a:r>
          </a:p>
          <a:p>
            <a:pPr lvl="3">
              <a:buFont typeface="Wingdings" panose="05000000000000000000" pitchFamily="2" charset="2"/>
              <a:buChar char="§"/>
            </a:pPr>
            <a:r>
              <a:rPr lang="en-US" sz="2400" dirty="0">
                <a:solidFill>
                  <a:schemeClr val="tx2">
                    <a:lumMod val="75000"/>
                  </a:schemeClr>
                </a:solidFill>
                <a:latin typeface="+mj-lt"/>
              </a:rPr>
              <a:t>Using direct commands:</a:t>
            </a:r>
          </a:p>
          <a:p>
            <a:pPr lvl="4">
              <a:buFont typeface="Wingdings" panose="05000000000000000000" pitchFamily="2" charset="2"/>
              <a:buChar char="§"/>
            </a:pPr>
            <a:r>
              <a:rPr lang="en-US" sz="2400" dirty="0">
                <a:solidFill>
                  <a:schemeClr val="tx2">
                    <a:lumMod val="75000"/>
                  </a:schemeClr>
                </a:solidFill>
                <a:latin typeface="+mj-lt"/>
              </a:rPr>
              <a:t>Positively-stated  </a:t>
            </a:r>
          </a:p>
          <a:p>
            <a:pPr lvl="4">
              <a:buFont typeface="Wingdings" panose="05000000000000000000" pitchFamily="2" charset="2"/>
              <a:buChar char="§"/>
            </a:pPr>
            <a:r>
              <a:rPr lang="en-US" sz="2400" dirty="0">
                <a:solidFill>
                  <a:schemeClr val="tx2">
                    <a:lumMod val="75000"/>
                  </a:schemeClr>
                </a:solidFill>
                <a:latin typeface="+mj-lt"/>
              </a:rPr>
              <a:t>Developmentally-appropriate</a:t>
            </a:r>
          </a:p>
          <a:p>
            <a:pPr lvl="4">
              <a:buFont typeface="Wingdings" panose="05000000000000000000" pitchFamily="2" charset="2"/>
              <a:buChar char="§"/>
            </a:pPr>
            <a:r>
              <a:rPr lang="en-US" sz="2400" dirty="0">
                <a:solidFill>
                  <a:schemeClr val="tx2">
                    <a:lumMod val="75000"/>
                  </a:schemeClr>
                </a:solidFill>
                <a:latin typeface="+mj-lt"/>
              </a:rPr>
              <a:t>Possible to obey</a:t>
            </a:r>
          </a:p>
          <a:p>
            <a:pPr lvl="4">
              <a:buFont typeface="Wingdings" panose="05000000000000000000" pitchFamily="2" charset="2"/>
              <a:buChar char="§"/>
            </a:pPr>
            <a:r>
              <a:rPr lang="en-US" sz="2400" dirty="0">
                <a:solidFill>
                  <a:schemeClr val="tx2">
                    <a:lumMod val="75000"/>
                  </a:schemeClr>
                </a:solidFill>
                <a:latin typeface="+mj-lt"/>
              </a:rPr>
              <a:t>One instruction at a time</a:t>
            </a:r>
          </a:p>
          <a:p>
            <a:pPr lvl="3">
              <a:buFont typeface="Wingdings" panose="05000000000000000000" pitchFamily="2" charset="2"/>
              <a:buChar char="§"/>
            </a:pPr>
            <a:endParaRPr lang="en-US" sz="2400" dirty="0">
              <a:solidFill>
                <a:schemeClr val="tx2">
                  <a:lumMod val="75000"/>
                </a:schemeClr>
              </a:solidFill>
              <a:latin typeface="+mj-lt"/>
            </a:endParaRPr>
          </a:p>
          <a:p>
            <a:pPr lvl="3">
              <a:buFont typeface="Wingdings" panose="05000000000000000000" pitchFamily="2" charset="2"/>
              <a:buChar char="§"/>
            </a:pPr>
            <a:r>
              <a:rPr lang="en-US" sz="2400" dirty="0">
                <a:solidFill>
                  <a:schemeClr val="tx2">
                    <a:lumMod val="75000"/>
                  </a:schemeClr>
                </a:solidFill>
                <a:latin typeface="+mj-lt"/>
              </a:rPr>
              <a:t>Appropriate follow-through:</a:t>
            </a:r>
          </a:p>
          <a:p>
            <a:pPr lvl="4">
              <a:buFont typeface="Wingdings" panose="05000000000000000000" pitchFamily="2" charset="2"/>
              <a:buChar char="§"/>
            </a:pPr>
            <a:r>
              <a:rPr lang="en-US" sz="2400" dirty="0">
                <a:solidFill>
                  <a:schemeClr val="tx2">
                    <a:lumMod val="75000"/>
                  </a:schemeClr>
                </a:solidFill>
                <a:latin typeface="+mj-lt"/>
              </a:rPr>
              <a:t>Praise for following instruction</a:t>
            </a:r>
          </a:p>
          <a:p>
            <a:pPr lvl="4">
              <a:buFont typeface="Wingdings" panose="05000000000000000000" pitchFamily="2" charset="2"/>
              <a:buChar char="§"/>
            </a:pPr>
            <a:r>
              <a:rPr lang="en-US" sz="2400" dirty="0">
                <a:solidFill>
                  <a:schemeClr val="tx2">
                    <a:lumMod val="75000"/>
                  </a:schemeClr>
                </a:solidFill>
                <a:latin typeface="+mj-lt"/>
              </a:rPr>
              <a:t>Brief time-out from positive reinforcement for non-comply</a:t>
            </a:r>
          </a:p>
          <a:p>
            <a:pPr lvl="1">
              <a:buFont typeface="Wingdings" panose="05000000000000000000" pitchFamily="2" charset="2"/>
              <a:buChar char="§"/>
            </a:pPr>
            <a:r>
              <a:rPr lang="en-US" dirty="0">
                <a:solidFill>
                  <a:schemeClr val="tx2">
                    <a:lumMod val="75000"/>
                  </a:schemeClr>
                </a:solidFill>
                <a:latin typeface="+mj-lt"/>
              </a:rPr>
              <a:t>In-session skills practice with intensive therapist support</a:t>
            </a:r>
          </a:p>
        </p:txBody>
      </p:sp>
      <p:sp>
        <p:nvSpPr>
          <p:cNvPr id="5" name="Footer Placeholder 4"/>
          <p:cNvSpPr>
            <a:spLocks noGrp="1"/>
          </p:cNvSpPr>
          <p:nvPr>
            <p:ph type="ftr" sz="quarter" idx="11"/>
          </p:nvPr>
        </p:nvSpPr>
        <p:spPr>
          <a:xfrm>
            <a:off x="1524000" y="5665789"/>
            <a:ext cx="3581400" cy="27463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935"/>
                </a:solidFill>
                <a:effectLst/>
                <a:uLnTx/>
                <a:uFillTx/>
                <a:latin typeface="Calibri"/>
                <a:ea typeface="+mn-ea"/>
                <a:cs typeface="+mn-cs"/>
              </a:rPr>
              <a:t> </a:t>
            </a:r>
          </a:p>
        </p:txBody>
      </p:sp>
      <p:sp>
        <p:nvSpPr>
          <p:cNvPr id="2" name="Rectangle 1"/>
          <p:cNvSpPr/>
          <p:nvPr/>
        </p:nvSpPr>
        <p:spPr>
          <a:xfrm>
            <a:off x="527397" y="442693"/>
            <a:ext cx="7463005"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2A70F"/>
                </a:solidFill>
                <a:effectLst/>
                <a:uLnTx/>
                <a:uFillTx/>
                <a:latin typeface="Calibri"/>
                <a:ea typeface="+mn-ea"/>
                <a:cs typeface="+mn-cs"/>
              </a:rPr>
              <a:t>PCIT: 2. Parent Directed Interaction</a:t>
            </a:r>
            <a:endParaRPr kumimoji="0" lang="en-US" sz="4000" b="0" i="0" u="none" strike="noStrike" kern="1200" cap="none" spc="0" normalizeH="0" baseline="0" noProof="0" dirty="0">
              <a:ln>
                <a:noFill/>
              </a:ln>
              <a:solidFill>
                <a:srgbClr val="007935"/>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45148577-203A-4831-9656-5252F1F8AACD}"/>
              </a:ext>
            </a:extLst>
          </p:cNvPr>
          <p:cNvPicPr>
            <a:picLocks noChangeAspect="1"/>
          </p:cNvPicPr>
          <p:nvPr/>
        </p:nvPicPr>
        <p:blipFill>
          <a:blip r:embed="rId3"/>
          <a:stretch>
            <a:fillRect/>
          </a:stretch>
        </p:blipFill>
        <p:spPr>
          <a:xfrm>
            <a:off x="8560393" y="2403070"/>
            <a:ext cx="3519946" cy="3262719"/>
          </a:xfrm>
          <a:prstGeom prst="rect">
            <a:avLst/>
          </a:prstGeom>
        </p:spPr>
      </p:pic>
    </p:spTree>
    <p:extLst>
      <p:ext uri="{BB962C8B-B14F-4D97-AF65-F5344CB8AC3E}">
        <p14:creationId xmlns:p14="http://schemas.microsoft.com/office/powerpoint/2010/main" val="58371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7F7F5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r>
              <a:rPr lang="en-US" b="1" dirty="0">
                <a:solidFill>
                  <a:srgbClr val="FFFFFF"/>
                </a:solidFill>
              </a:rPr>
              <a:t>“Invisible” Drivers of At-Risk parenting</a:t>
            </a:r>
            <a:endParaRPr lang="en-US" dirty="0">
              <a:solidFill>
                <a:srgbClr val="FFFFFF"/>
              </a:solidFill>
            </a:endParaRPr>
          </a:p>
        </p:txBody>
      </p:sp>
      <p:pic>
        <p:nvPicPr>
          <p:cNvPr id="4" name="Picture 3">
            <a:extLst>
              <a:ext uri="{FF2B5EF4-FFF2-40B4-BE49-F238E27FC236}">
                <a16:creationId xmlns:a16="http://schemas.microsoft.com/office/drawing/2014/main" id="{54F06E7B-06D1-493F-8552-9FA71BC227FC}"/>
              </a:ext>
            </a:extLst>
          </p:cNvPr>
          <p:cNvPicPr>
            <a:picLocks noChangeAspect="1"/>
          </p:cNvPicPr>
          <p:nvPr/>
        </p:nvPicPr>
        <p:blipFill rotWithShape="1">
          <a:blip r:embed="rId3"/>
          <a:srcRect r="-2" b="6061"/>
          <a:stretch/>
        </p:blipFill>
        <p:spPr>
          <a:xfrm>
            <a:off x="327547" y="2454903"/>
            <a:ext cx="7058306"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a:bodyPr>
          <a:lstStyle/>
          <a:p>
            <a:pPr>
              <a:spcAft>
                <a:spcPts val="1200"/>
              </a:spcAft>
            </a:pPr>
            <a:r>
              <a:rPr lang="en-US" sz="2000" dirty="0">
                <a:solidFill>
                  <a:srgbClr val="FFFFFF"/>
                </a:solidFill>
              </a:rPr>
              <a:t>Maladaptive caregiving interactions</a:t>
            </a:r>
          </a:p>
          <a:p>
            <a:pPr>
              <a:spcAft>
                <a:spcPts val="1200"/>
              </a:spcAft>
            </a:pPr>
            <a:r>
              <a:rPr lang="en-US" sz="2000" spc="-50" dirty="0">
                <a:solidFill>
                  <a:schemeClr val="bg1"/>
                </a:solidFill>
                <a:cs typeface="Arial" panose="020B0604020202020204" pitchFamily="34" charset="0"/>
              </a:rPr>
              <a:t>Conflicts between internal reactivity and caregiving parenting demands </a:t>
            </a:r>
          </a:p>
          <a:p>
            <a:pPr>
              <a:spcAft>
                <a:spcPts val="1200"/>
              </a:spcAft>
            </a:pPr>
            <a:r>
              <a:rPr lang="en-US" sz="2000" dirty="0">
                <a:solidFill>
                  <a:schemeClr val="bg1"/>
                </a:solidFill>
              </a:rPr>
              <a:t>Caregiver </a:t>
            </a:r>
            <a:r>
              <a:rPr lang="en-US" sz="2000" dirty="0">
                <a:solidFill>
                  <a:srgbClr val="FFFFFF"/>
                </a:solidFill>
              </a:rPr>
              <a:t>physiological responses during parenting  </a:t>
            </a:r>
          </a:p>
          <a:p>
            <a:pPr>
              <a:spcAft>
                <a:spcPts val="1200"/>
              </a:spcAft>
            </a:pPr>
            <a:r>
              <a:rPr lang="en-US" sz="2000" dirty="0">
                <a:solidFill>
                  <a:srgbClr val="FFFFFF"/>
                </a:solidFill>
              </a:rPr>
              <a:t>Dysregulation</a:t>
            </a:r>
          </a:p>
          <a:p>
            <a:pPr>
              <a:spcAft>
                <a:spcPts val="1200"/>
              </a:spcAft>
            </a:pPr>
            <a:r>
              <a:rPr lang="en-US" sz="2000" dirty="0">
                <a:solidFill>
                  <a:srgbClr val="FFFFFF"/>
                </a:solidFill>
              </a:rPr>
              <a:t>Negative, threat-sensitive child attributions</a:t>
            </a:r>
          </a:p>
        </p:txBody>
      </p:sp>
      <p:sp>
        <p:nvSpPr>
          <p:cNvPr id="5" name="TextBox 4">
            <a:extLst>
              <a:ext uri="{FF2B5EF4-FFF2-40B4-BE49-F238E27FC236}">
                <a16:creationId xmlns:a16="http://schemas.microsoft.com/office/drawing/2014/main" id="{7DE45838-E2BC-45A3-9371-5853A59EE108}"/>
              </a:ext>
            </a:extLst>
          </p:cNvPr>
          <p:cNvSpPr txBox="1"/>
          <p:nvPr/>
        </p:nvSpPr>
        <p:spPr>
          <a:xfrm>
            <a:off x="2787445" y="6536266"/>
            <a:ext cx="9082823" cy="338554"/>
          </a:xfrm>
          <a:prstGeom prst="rect">
            <a:avLst/>
          </a:prstGeom>
          <a:noFill/>
        </p:spPr>
        <p:txBody>
          <a:bodyPr wrap="square" rtlCol="0">
            <a:spAutoFit/>
          </a:bodyPr>
          <a:lstStyle/>
          <a:p>
            <a:pPr algn="r"/>
            <a:r>
              <a:rPr kumimoji="0" lang="en-US" sz="1600" b="0" i="1"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e.g., Azar &amp; Weinzierl, 2005; Dix, 1991; Lavi et al., 2021; Skowron &amp; Funderburk, 2022</a:t>
            </a:r>
            <a:endParaRPr lang="en-US" sz="1600" i="1" dirty="0"/>
          </a:p>
        </p:txBody>
      </p:sp>
    </p:spTree>
    <p:extLst>
      <p:ext uri="{BB962C8B-B14F-4D97-AF65-F5344CB8AC3E}">
        <p14:creationId xmlns:p14="http://schemas.microsoft.com/office/powerpoint/2010/main" val="14775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679977" y="770418"/>
            <a:ext cx="2827362" cy="2805295"/>
            <a:chOff x="6687671" y="663389"/>
            <a:chExt cx="2156648" cy="1873669"/>
          </a:xfrm>
        </p:grpSpPr>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0753" y="663389"/>
              <a:ext cx="1537447" cy="1410304"/>
            </a:xfrm>
            <a:prstGeom prst="rect">
              <a:avLst/>
            </a:prstGeom>
            <a:noFill/>
            <a:ln>
              <a:noFill/>
            </a:ln>
          </p:spPr>
        </p:pic>
        <p:sp>
          <p:nvSpPr>
            <p:cNvPr id="13" name="Text Box 262"/>
            <p:cNvSpPr txBox="1">
              <a:spLocks noChangeArrowheads="1" noChangeShapeType="1"/>
            </p:cNvSpPr>
            <p:nvPr/>
          </p:nvSpPr>
          <p:spPr bwMode="auto">
            <a:xfrm>
              <a:off x="6687671" y="2097513"/>
              <a:ext cx="2156648" cy="439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27147" tIns="27147" rIns="27147" bIns="27147" anchor="t" anchorCtr="0" upright="1">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2D69B"/>
                  </a:solidFill>
                  <a:effectLst/>
                  <a:uLnTx/>
                  <a:uFillTx/>
                  <a:latin typeface="Bookman Old Style" charset="0"/>
                  <a:ea typeface="Times New Roman" charset="0"/>
                  <a:cs typeface="+mn-cs"/>
                </a:rPr>
                <a:t>The CAPS Project</a:t>
              </a:r>
              <a:endParaRPr kumimoji="0" lang="en-US" sz="1600" b="0" i="0" u="none" strike="noStrike" kern="1200" cap="none" spc="0" normalizeH="0" baseline="0" noProof="0" dirty="0">
                <a:ln>
                  <a:noFill/>
                </a:ln>
                <a:solidFill>
                  <a:srgbClr val="007935"/>
                </a:solidFill>
                <a:effectLst/>
                <a:uLnTx/>
                <a:uFillTx/>
                <a:latin typeface="Times New Roman" charset="0"/>
                <a:ea typeface="Times New Roman" charset="0"/>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7935"/>
                  </a:solidFill>
                  <a:effectLst/>
                  <a:uLnTx/>
                  <a:uFillTx/>
                  <a:latin typeface="Times New Roman" charset="0"/>
                  <a:ea typeface="Times New Roman" charset="0"/>
                  <a:cs typeface="+mn-cs"/>
                </a:rPr>
                <a:t> </a:t>
              </a:r>
            </a:p>
          </p:txBody>
        </p:sp>
      </p:grpSp>
      <p:sp>
        <p:nvSpPr>
          <p:cNvPr id="10" name="Rectangle 9"/>
          <p:cNvSpPr/>
          <p:nvPr/>
        </p:nvSpPr>
        <p:spPr>
          <a:xfrm>
            <a:off x="0" y="1568262"/>
            <a:ext cx="7394268" cy="1569660"/>
          </a:xfrm>
          <a:prstGeom prst="rect">
            <a:avLst/>
          </a:prstGeom>
        </p:spPr>
        <p:txBody>
          <a:bodyPr wrap="none">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Coaching Alternative </a:t>
            </a:r>
          </a:p>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Parenting Strategies (CAPS)  </a:t>
            </a:r>
          </a:p>
        </p:txBody>
      </p:sp>
      <p:sp>
        <p:nvSpPr>
          <p:cNvPr id="15" name="TextBox 14">
            <a:extLst>
              <a:ext uri="{FF2B5EF4-FFF2-40B4-BE49-F238E27FC236}">
                <a16:creationId xmlns:a16="http://schemas.microsoft.com/office/drawing/2014/main" id="{B109573F-4B5C-4895-8D6C-E0EB8D5B0EC6}"/>
              </a:ext>
            </a:extLst>
          </p:cNvPr>
          <p:cNvSpPr txBox="1"/>
          <p:nvPr/>
        </p:nvSpPr>
        <p:spPr>
          <a:xfrm>
            <a:off x="1024128" y="3349183"/>
            <a:ext cx="6096000" cy="1082348"/>
          </a:xfrm>
          <a:prstGeom prst="rect">
            <a:avLst/>
          </a:prstGeom>
          <a:noFill/>
        </p:spPr>
        <p:txBody>
          <a:bodyPr wrap="square">
            <a:spAutoFit/>
          </a:bodyPr>
          <a:lstStyle/>
          <a:p>
            <a:pPr marL="0" marR="0" lvl="0" indent="0" algn="r" defTabSz="914400" rtl="0" eaLnBrk="1" fontAlgn="auto" latinLnBrk="0" hangingPunct="1">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randomized clinical trial of PCIT</a:t>
            </a:r>
          </a:p>
          <a:p>
            <a:pPr marL="0" marR="0" lvl="0" indent="0" algn="r" defTabSz="914400" rtl="0" eaLnBrk="1" fontAlgn="auto" latinLnBrk="0" hangingPunct="1">
              <a:spcBef>
                <a:spcPts val="1000"/>
              </a:spcBef>
              <a:spcAft>
                <a:spcPts val="0"/>
              </a:spcAft>
              <a:buClrTx/>
              <a:buSzTx/>
              <a:buFont typeface="Arial" panose="020B0604020202020204" pitchFamily="34" charset="0"/>
              <a:buNone/>
              <a:tabLst/>
              <a:defRPr/>
            </a:pPr>
            <a:r>
              <a:rPr lang="en-US" sz="2800" dirty="0">
                <a:solidFill>
                  <a:prstClr val="white"/>
                </a:solidFill>
                <a:latin typeface="Calibri" panose="020F0502020204030204"/>
              </a:rPr>
              <a:t>N =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204 child welfare families</a:t>
            </a:r>
          </a:p>
        </p:txBody>
      </p:sp>
    </p:spTree>
    <p:extLst>
      <p:ext uri="{BB962C8B-B14F-4D97-AF65-F5344CB8AC3E}">
        <p14:creationId xmlns:p14="http://schemas.microsoft.com/office/powerpoint/2010/main" val="3647293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15975" t="5664" r="4545" b="4929"/>
          <a:stretch/>
        </p:blipFill>
        <p:spPr bwMode="auto">
          <a:xfrm>
            <a:off x="5583059" y="0"/>
            <a:ext cx="5513346" cy="6766033"/>
          </a:xfrm>
          <a:prstGeom prst="rect">
            <a:avLst/>
          </a:prstGeom>
          <a:ln>
            <a:noFill/>
          </a:ln>
          <a:extLst>
            <a:ext uri="{53640926-AAD7-44D8-BBD7-CCE9431645EC}">
              <a14:shadowObscured xmlns:a14="http://schemas.microsoft.com/office/drawing/2010/main"/>
            </a:ext>
          </a:extLst>
        </p:spPr>
      </p:pic>
      <p:sp>
        <p:nvSpPr>
          <p:cNvPr id="4" name="Content Placeholder 2">
            <a:extLst>
              <a:ext uri="{FF2B5EF4-FFF2-40B4-BE49-F238E27FC236}">
                <a16:creationId xmlns:a16="http://schemas.microsoft.com/office/drawing/2014/main" id="{B900C769-9B9B-4114-A2A7-CEA15CF7D445}"/>
              </a:ext>
            </a:extLst>
          </p:cNvPr>
          <p:cNvSpPr txBox="1">
            <a:spLocks/>
          </p:cNvSpPr>
          <p:nvPr/>
        </p:nvSpPr>
        <p:spPr>
          <a:xfrm>
            <a:off x="203912" y="532864"/>
            <a:ext cx="5110424" cy="5792271"/>
          </a:xfrm>
          <a:prstGeom prst="rect">
            <a:avLst/>
          </a:prstGeom>
          <a:solidFill>
            <a:schemeClr val="accent6">
              <a:lumMod val="40000"/>
              <a:lumOff val="60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prstClr val="black"/>
                </a:solidFill>
                <a:latin typeface="Calibri" panose="020F0502020204030204"/>
              </a:rPr>
              <a:t>N = </a:t>
            </a:r>
            <a:r>
              <a:rPr kumimoji="0" lang="en-US" sz="2800" b="0" i="0" strike="noStrike" kern="1200" cap="none" spc="0" normalizeH="0" baseline="0" noProof="0" dirty="0">
                <a:ln>
                  <a:noFill/>
                </a:ln>
                <a:solidFill>
                  <a:prstClr val="black"/>
                </a:solidFill>
                <a:effectLst/>
                <a:uLnTx/>
                <a:uFillTx/>
                <a:latin typeface="Calibri" panose="020F0502020204030204"/>
                <a:ea typeface="+mn-ea"/>
                <a:cs typeface="+mn-cs"/>
              </a:rPr>
              <a:t>204 child welfare families</a:t>
            </a:r>
          </a:p>
          <a:p>
            <a:pPr marL="0" indent="0" algn="r">
              <a:buNone/>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lgn="r">
              <a:buNone/>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Randomized to PCIT or SAU control</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Parents</a:t>
            </a:r>
          </a:p>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32 yrs. old</a:t>
            </a:r>
          </a:p>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30% racial/ethnically diverse</a:t>
            </a:r>
          </a:p>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73.5% experienced 4+ ACEs</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Children</a:t>
            </a:r>
          </a:p>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3-7 yrs. old; 54% boys</a:t>
            </a:r>
          </a:p>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Households</a:t>
            </a:r>
          </a:p>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Med. Income: $14,400</a:t>
            </a:r>
          </a:p>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Below poverty line: 79% families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729F673-9D8E-443A-9B32-C0E9E374CE7E}"/>
              </a:ext>
            </a:extLst>
          </p:cNvPr>
          <p:cNvPicPr>
            <a:picLocks noChangeAspect="1"/>
          </p:cNvPicPr>
          <p:nvPr/>
        </p:nvPicPr>
        <p:blipFill>
          <a:blip r:embed="rId4"/>
          <a:stretch>
            <a:fillRect/>
          </a:stretch>
        </p:blipFill>
        <p:spPr>
          <a:xfrm>
            <a:off x="10394100" y="4999704"/>
            <a:ext cx="1797900" cy="1566693"/>
          </a:xfrm>
          <a:prstGeom prst="rect">
            <a:avLst/>
          </a:prstGeom>
        </p:spPr>
      </p:pic>
    </p:spTree>
    <p:extLst>
      <p:ext uri="{BB962C8B-B14F-4D97-AF65-F5344CB8AC3E}">
        <p14:creationId xmlns:p14="http://schemas.microsoft.com/office/powerpoint/2010/main" val="283017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10" y="-245476"/>
            <a:ext cx="11942379" cy="1325563"/>
          </a:xfrm>
        </p:spPr>
        <p:txBody>
          <a:bodyPr>
            <a:normAutofit/>
          </a:bodyPr>
          <a:lstStyle/>
          <a:p>
            <a:r>
              <a:rPr lang="en-US" sz="4000" b="1" dirty="0">
                <a:solidFill>
                  <a:schemeClr val="accent6">
                    <a:lumMod val="75000"/>
                  </a:schemeClr>
                </a:solidFill>
              </a:rPr>
              <a:t>PCIT improves positive parenting skills </a:t>
            </a:r>
            <a:r>
              <a:rPr lang="en-US" sz="3600" dirty="0">
                <a:solidFill>
                  <a:schemeClr val="accent6">
                    <a:lumMod val="75000"/>
                  </a:schemeClr>
                </a:solidFill>
              </a:rPr>
              <a:t>(ITT &amp; per-protocol)</a:t>
            </a:r>
          </a:p>
        </p:txBody>
      </p:sp>
      <p:grpSp>
        <p:nvGrpSpPr>
          <p:cNvPr id="21" name="Group 20">
            <a:extLst>
              <a:ext uri="{FF2B5EF4-FFF2-40B4-BE49-F238E27FC236}">
                <a16:creationId xmlns:a16="http://schemas.microsoft.com/office/drawing/2014/main" id="{864D2548-293A-4632-9D0B-6928F9116C82}"/>
              </a:ext>
            </a:extLst>
          </p:cNvPr>
          <p:cNvGrpSpPr/>
          <p:nvPr/>
        </p:nvGrpSpPr>
        <p:grpSpPr>
          <a:xfrm>
            <a:off x="-37422" y="1082566"/>
            <a:ext cx="12192000" cy="5775434"/>
            <a:chOff x="-67567" y="1234966"/>
            <a:chExt cx="12192000" cy="5775434"/>
          </a:xfrm>
        </p:grpSpPr>
        <p:graphicFrame>
          <p:nvGraphicFramePr>
            <p:cNvPr id="3" name="Chart 2"/>
            <p:cNvGraphicFramePr/>
            <p:nvPr>
              <p:extLst>
                <p:ext uri="{D42A27DB-BD31-4B8C-83A1-F6EECF244321}">
                  <p14:modId xmlns:p14="http://schemas.microsoft.com/office/powerpoint/2010/main" val="1878563808"/>
                </p:ext>
              </p:extLst>
            </p:nvPr>
          </p:nvGraphicFramePr>
          <p:xfrm>
            <a:off x="-67567" y="1234966"/>
            <a:ext cx="12192000" cy="5775434"/>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p:cNvGrpSpPr/>
            <p:nvPr/>
          </p:nvGrpSpPr>
          <p:grpSpPr>
            <a:xfrm>
              <a:off x="6978579" y="1907536"/>
              <a:ext cx="1115367" cy="400110"/>
              <a:chOff x="8902336" y="4160149"/>
              <a:chExt cx="1115367" cy="400110"/>
            </a:xfrm>
          </p:grpSpPr>
          <p:cxnSp>
            <p:nvCxnSpPr>
              <p:cNvPr id="13" name="Straight Connector 12"/>
              <p:cNvCxnSpPr>
                <a:cxnSpLocks/>
              </p:cNvCxnSpPr>
              <p:nvPr/>
            </p:nvCxnSpPr>
            <p:spPr>
              <a:xfrm>
                <a:off x="9093253" y="4560259"/>
                <a:ext cx="924450"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flipH="1">
                <a:off x="8902336" y="4160149"/>
                <a:ext cx="11153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pic>
        <p:nvPicPr>
          <p:cNvPr id="4" name="Picture 3">
            <a:extLst>
              <a:ext uri="{FF2B5EF4-FFF2-40B4-BE49-F238E27FC236}">
                <a16:creationId xmlns:a16="http://schemas.microsoft.com/office/drawing/2014/main" id="{907806AF-1757-493A-B7CD-B3B7009858F6}"/>
              </a:ext>
            </a:extLst>
          </p:cNvPr>
          <p:cNvPicPr>
            <a:picLocks noChangeAspect="1"/>
          </p:cNvPicPr>
          <p:nvPr/>
        </p:nvPicPr>
        <p:blipFill>
          <a:blip r:embed="rId4"/>
          <a:stretch>
            <a:fillRect/>
          </a:stretch>
        </p:blipFill>
        <p:spPr>
          <a:xfrm>
            <a:off x="107875" y="5046758"/>
            <a:ext cx="1703729" cy="1485424"/>
          </a:xfrm>
          <a:prstGeom prst="rect">
            <a:avLst/>
          </a:prstGeom>
        </p:spPr>
      </p:pic>
    </p:spTree>
    <p:extLst>
      <p:ext uri="{BB962C8B-B14F-4D97-AF65-F5344CB8AC3E}">
        <p14:creationId xmlns:p14="http://schemas.microsoft.com/office/powerpoint/2010/main" val="181024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620" y="123234"/>
            <a:ext cx="11942379" cy="1325563"/>
          </a:xfrm>
        </p:spPr>
        <p:txBody>
          <a:bodyPr>
            <a:normAutofit/>
          </a:bodyPr>
          <a:lstStyle/>
          <a:p>
            <a:r>
              <a:rPr lang="en-US" sz="3600" b="1" dirty="0">
                <a:solidFill>
                  <a:schemeClr val="accent6">
                    <a:lumMod val="75000"/>
                  </a:schemeClr>
                </a:solidFill>
              </a:rPr>
              <a:t>PCIT improves positive parenting skills </a:t>
            </a:r>
            <a:r>
              <a:rPr lang="en-US" sz="3600" dirty="0">
                <a:solidFill>
                  <a:schemeClr val="accent6">
                    <a:lumMod val="75000"/>
                  </a:schemeClr>
                </a:solidFill>
              </a:rPr>
              <a:t>(ITT &amp; per-protocol)</a:t>
            </a:r>
          </a:p>
        </p:txBody>
      </p:sp>
      <p:grpSp>
        <p:nvGrpSpPr>
          <p:cNvPr id="4" name="Group 3"/>
          <p:cNvGrpSpPr/>
          <p:nvPr/>
        </p:nvGrpSpPr>
        <p:grpSpPr>
          <a:xfrm>
            <a:off x="-117923" y="1059914"/>
            <a:ext cx="12192000" cy="5775434"/>
            <a:chOff x="-168165" y="1082566"/>
            <a:chExt cx="12192000" cy="5775434"/>
          </a:xfrm>
        </p:grpSpPr>
        <p:graphicFrame>
          <p:nvGraphicFramePr>
            <p:cNvPr id="3" name="Chart 2"/>
            <p:cNvGraphicFramePr/>
            <p:nvPr>
              <p:extLst>
                <p:ext uri="{D42A27DB-BD31-4B8C-83A1-F6EECF244321}">
                  <p14:modId xmlns:p14="http://schemas.microsoft.com/office/powerpoint/2010/main" val="32412404"/>
                </p:ext>
              </p:extLst>
            </p:nvPr>
          </p:nvGraphicFramePr>
          <p:xfrm>
            <a:off x="-168165" y="1082566"/>
            <a:ext cx="12192000" cy="5775434"/>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5009912" y="2408129"/>
              <a:ext cx="672662" cy="369332"/>
              <a:chOff x="4753143" y="2647232"/>
              <a:chExt cx="672662" cy="369332"/>
            </a:xfrm>
          </p:grpSpPr>
          <p:cxnSp>
            <p:nvCxnSpPr>
              <p:cNvPr id="5" name="Straight Connector 4"/>
              <p:cNvCxnSpPr/>
              <p:nvPr/>
            </p:nvCxnSpPr>
            <p:spPr>
              <a:xfrm>
                <a:off x="4753143" y="3016564"/>
                <a:ext cx="672662" cy="0"/>
              </a:xfrm>
              <a:prstGeom prst="line">
                <a:avLst/>
              </a:prstGeom>
            </p:spPr>
            <p:style>
              <a:lnRef idx="1">
                <a:schemeClr val="dk1"/>
              </a:lnRef>
              <a:fillRef idx="0">
                <a:schemeClr val="dk1"/>
              </a:fillRef>
              <a:effectRef idx="0">
                <a:schemeClr val="dk1"/>
              </a:effectRef>
              <a:fontRef idx="minor">
                <a:schemeClr val="tx1"/>
              </a:fontRef>
            </p:style>
          </p:cxnSp>
          <p:sp>
            <p:nvSpPr>
              <p:cNvPr id="6" name="TextBox 5"/>
              <p:cNvSpPr txBox="1"/>
              <p:nvPr/>
            </p:nvSpPr>
            <p:spPr>
              <a:xfrm flipH="1">
                <a:off x="4852817" y="2647232"/>
                <a:ext cx="459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nvGrpSpPr>
            <p:cNvPr id="8" name="Group 7"/>
            <p:cNvGrpSpPr/>
            <p:nvPr/>
          </p:nvGrpSpPr>
          <p:grpSpPr>
            <a:xfrm>
              <a:off x="7346310" y="2240139"/>
              <a:ext cx="639618" cy="369332"/>
              <a:chOff x="5142687" y="-57892"/>
              <a:chExt cx="568550" cy="810442"/>
            </a:xfrm>
          </p:grpSpPr>
          <p:cxnSp>
            <p:nvCxnSpPr>
              <p:cNvPr id="9" name="Straight Connector 8"/>
              <p:cNvCxnSpPr/>
              <p:nvPr/>
            </p:nvCxnSpPr>
            <p:spPr>
              <a:xfrm flipV="1">
                <a:off x="5142687" y="714263"/>
                <a:ext cx="516140" cy="1694"/>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flipH="1">
                <a:off x="5217384" y="-57892"/>
                <a:ext cx="493853" cy="810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nvGrpSpPr>
            <p:cNvPr id="16" name="Group 15"/>
            <p:cNvGrpSpPr/>
            <p:nvPr/>
          </p:nvGrpSpPr>
          <p:grpSpPr>
            <a:xfrm>
              <a:off x="9569349" y="1102889"/>
              <a:ext cx="756744" cy="368560"/>
              <a:chOff x="5282914" y="-2553412"/>
              <a:chExt cx="672662" cy="808748"/>
            </a:xfrm>
          </p:grpSpPr>
          <p:cxnSp>
            <p:nvCxnSpPr>
              <p:cNvPr id="17" name="Straight Connector 16"/>
              <p:cNvCxnSpPr/>
              <p:nvPr/>
            </p:nvCxnSpPr>
            <p:spPr>
              <a:xfrm>
                <a:off x="5282914" y="-1778940"/>
                <a:ext cx="672662" cy="0"/>
              </a:xfrm>
              <a:prstGeom prst="line">
                <a:avLst/>
              </a:prstGeom>
            </p:spPr>
            <p:style>
              <a:lnRef idx="1">
                <a:schemeClr val="dk1"/>
              </a:lnRef>
              <a:fillRef idx="0">
                <a:schemeClr val="dk1"/>
              </a:fillRef>
              <a:effectRef idx="0">
                <a:schemeClr val="dk1"/>
              </a:effectRef>
              <a:fontRef idx="minor">
                <a:schemeClr val="tx1"/>
              </a:fontRef>
            </p:style>
          </p:cxnSp>
          <p:sp>
            <p:nvSpPr>
              <p:cNvPr id="18" name="TextBox 17"/>
              <p:cNvSpPr txBox="1"/>
              <p:nvPr/>
            </p:nvSpPr>
            <p:spPr>
              <a:xfrm flipH="1">
                <a:off x="5423703" y="-2553412"/>
                <a:ext cx="391083" cy="8087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pic>
        <p:nvPicPr>
          <p:cNvPr id="11" name="Picture 10">
            <a:extLst>
              <a:ext uri="{FF2B5EF4-FFF2-40B4-BE49-F238E27FC236}">
                <a16:creationId xmlns:a16="http://schemas.microsoft.com/office/drawing/2014/main" id="{C00F796C-A2AC-498B-A789-71E6BC197FA7}"/>
              </a:ext>
            </a:extLst>
          </p:cNvPr>
          <p:cNvPicPr>
            <a:picLocks noChangeAspect="1"/>
          </p:cNvPicPr>
          <p:nvPr/>
        </p:nvPicPr>
        <p:blipFill>
          <a:blip r:embed="rId4"/>
          <a:stretch>
            <a:fillRect/>
          </a:stretch>
        </p:blipFill>
        <p:spPr>
          <a:xfrm>
            <a:off x="117923" y="4914704"/>
            <a:ext cx="1700931" cy="1487553"/>
          </a:xfrm>
          <a:prstGeom prst="rect">
            <a:avLst/>
          </a:prstGeom>
        </p:spPr>
      </p:pic>
    </p:spTree>
    <p:extLst>
      <p:ext uri="{BB962C8B-B14F-4D97-AF65-F5344CB8AC3E}">
        <p14:creationId xmlns:p14="http://schemas.microsoft.com/office/powerpoint/2010/main" val="3296162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44" y="237803"/>
            <a:ext cx="11899920" cy="1325563"/>
          </a:xfrm>
        </p:spPr>
        <p:txBody>
          <a:bodyPr>
            <a:normAutofit/>
          </a:bodyPr>
          <a:lstStyle/>
          <a:p>
            <a:r>
              <a:rPr lang="en-US" sz="4000" dirty="0">
                <a:solidFill>
                  <a:schemeClr val="accent6">
                    <a:lumMod val="75000"/>
                  </a:schemeClr>
                </a:solidFill>
              </a:rPr>
              <a:t>PCIT reduces negative parenting during child-led play</a:t>
            </a:r>
            <a:br>
              <a:rPr lang="en-US" sz="3600" dirty="0">
                <a:solidFill>
                  <a:schemeClr val="accent6">
                    <a:lumMod val="75000"/>
                  </a:schemeClr>
                </a:solidFill>
              </a:rPr>
            </a:br>
            <a:r>
              <a:rPr lang="en-US" sz="3600" dirty="0">
                <a:solidFill>
                  <a:schemeClr val="accent6">
                    <a:lumMod val="75000"/>
                  </a:schemeClr>
                </a:solidFill>
              </a:rPr>
              <a:t>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32418995"/>
              </p:ext>
            </p:extLst>
          </p:nvPr>
        </p:nvGraphicFramePr>
        <p:xfrm>
          <a:off x="0" y="1357564"/>
          <a:ext cx="11153670" cy="540904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rot="16200000">
            <a:off x="641367" y="3505904"/>
            <a:ext cx="33197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Behaviors </a:t>
            </a:r>
            <a:r>
              <a:rPr kumimoji="0" lang="en-US" sz="1600" b="0" i="0" u="none" strike="noStrike" kern="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(5’ child-led play)</a:t>
            </a:r>
          </a:p>
        </p:txBody>
      </p:sp>
      <p:pic>
        <p:nvPicPr>
          <p:cNvPr id="13" name="Picture 12"/>
          <p:cNvPicPr>
            <a:picLocks noChangeAspect="1"/>
          </p:cNvPicPr>
          <p:nvPr/>
        </p:nvPicPr>
        <p:blipFill>
          <a:blip r:embed="rId4"/>
          <a:stretch>
            <a:fillRect/>
          </a:stretch>
        </p:blipFill>
        <p:spPr>
          <a:xfrm>
            <a:off x="6096000" y="1673897"/>
            <a:ext cx="1189229" cy="744405"/>
          </a:xfrm>
          <a:prstGeom prst="rect">
            <a:avLst/>
          </a:prstGeom>
        </p:spPr>
      </p:pic>
      <p:sp>
        <p:nvSpPr>
          <p:cNvPr id="3" name="TextBox 1">
            <a:extLst>
              <a:ext uri="{FF2B5EF4-FFF2-40B4-BE49-F238E27FC236}">
                <a16:creationId xmlns:a16="http://schemas.microsoft.com/office/drawing/2014/main" id="{60DABA04-C347-9C7E-B70F-9A87EE838482}"/>
              </a:ext>
            </a:extLst>
          </p:cNvPr>
          <p:cNvSpPr txBox="1"/>
          <p:nvPr/>
        </p:nvSpPr>
        <p:spPr>
          <a:xfrm>
            <a:off x="-168793" y="6391216"/>
            <a:ext cx="1947634" cy="3753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Skowron et al., 2024, JCCP</a:t>
            </a: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097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459" y="53562"/>
            <a:ext cx="11739282" cy="1325563"/>
          </a:xfrm>
        </p:spPr>
        <p:txBody>
          <a:bodyPr>
            <a:normAutofit/>
          </a:bodyPr>
          <a:lstStyle/>
          <a:p>
            <a:r>
              <a:rPr lang="en-US" sz="3600" b="1" dirty="0">
                <a:solidFill>
                  <a:schemeClr val="accent6">
                    <a:lumMod val="75000"/>
                  </a:schemeClr>
                </a:solidFill>
              </a:rPr>
              <a:t>PCIT Strengthens CW Parents’ Self-Regulation Skills </a:t>
            </a:r>
          </a:p>
        </p:txBody>
      </p:sp>
      <p:pic>
        <p:nvPicPr>
          <p:cNvPr id="6" name="Picture 5"/>
          <p:cNvPicPr>
            <a:picLocks noChangeAspect="1"/>
          </p:cNvPicPr>
          <p:nvPr/>
        </p:nvPicPr>
        <p:blipFill rotWithShape="1">
          <a:blip r:embed="rId3"/>
          <a:srcRect t="-2703" r="2871"/>
          <a:stretch/>
        </p:blipFill>
        <p:spPr>
          <a:xfrm>
            <a:off x="830430" y="4627578"/>
            <a:ext cx="1398872" cy="1389905"/>
          </a:xfrm>
          <a:prstGeom prst="rect">
            <a:avLst/>
          </a:prstGeom>
        </p:spPr>
      </p:pic>
      <p:pic>
        <p:nvPicPr>
          <p:cNvPr id="7" name="Picture 6"/>
          <p:cNvPicPr>
            <a:picLocks noChangeAspect="1"/>
          </p:cNvPicPr>
          <p:nvPr/>
        </p:nvPicPr>
        <p:blipFill>
          <a:blip r:embed="rId4"/>
          <a:stretch>
            <a:fillRect/>
          </a:stretch>
        </p:blipFill>
        <p:spPr>
          <a:xfrm>
            <a:off x="6735287" y="2505558"/>
            <a:ext cx="1470816" cy="1544693"/>
          </a:xfrm>
          <a:prstGeom prst="rect">
            <a:avLst/>
          </a:prstGeom>
        </p:spPr>
      </p:pic>
      <p:grpSp>
        <p:nvGrpSpPr>
          <p:cNvPr id="21" name="Group 20"/>
          <p:cNvGrpSpPr/>
          <p:nvPr/>
        </p:nvGrpSpPr>
        <p:grpSpPr>
          <a:xfrm>
            <a:off x="2154389" y="1583111"/>
            <a:ext cx="6192394" cy="4730717"/>
            <a:chOff x="2154389" y="1583111"/>
            <a:chExt cx="6192394" cy="4730717"/>
          </a:xfrm>
        </p:grpSpPr>
        <p:grpSp>
          <p:nvGrpSpPr>
            <p:cNvPr id="15" name="Group 14"/>
            <p:cNvGrpSpPr/>
            <p:nvPr/>
          </p:nvGrpSpPr>
          <p:grpSpPr>
            <a:xfrm>
              <a:off x="2154389" y="1583111"/>
              <a:ext cx="6192394" cy="4719128"/>
              <a:chOff x="2678654" y="1466850"/>
              <a:chExt cx="5325035" cy="3924300"/>
            </a:xfrm>
          </p:grpSpPr>
          <p:pic>
            <p:nvPicPr>
              <p:cNvPr id="16" name="Picture 15"/>
              <p:cNvPicPr>
                <a:picLocks noChangeAspect="1"/>
              </p:cNvPicPr>
              <p:nvPr/>
            </p:nvPicPr>
            <p:blipFill rotWithShape="1">
              <a:blip r:embed="rId5"/>
              <a:srcRect l="26232" r="36648"/>
              <a:stretch/>
            </p:blipFill>
            <p:spPr>
              <a:xfrm>
                <a:off x="2700168" y="1466850"/>
                <a:ext cx="5303521" cy="3924300"/>
              </a:xfrm>
              <a:prstGeom prst="rect">
                <a:avLst/>
              </a:prstGeom>
              <a:ln>
                <a:solidFill>
                  <a:schemeClr val="bg1"/>
                </a:solidFill>
              </a:ln>
            </p:spPr>
          </p:pic>
          <p:sp>
            <p:nvSpPr>
              <p:cNvPr id="17" name="Rectangle 16"/>
              <p:cNvSpPr/>
              <p:nvPr/>
            </p:nvSpPr>
            <p:spPr>
              <a:xfrm>
                <a:off x="2678654" y="1516828"/>
                <a:ext cx="462579" cy="322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3141233" y="1792717"/>
                <a:ext cx="1280160" cy="193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p:cNvSpPr txBox="1"/>
            <p:nvPr/>
          </p:nvSpPr>
          <p:spPr>
            <a:xfrm>
              <a:off x="2403138" y="3981159"/>
              <a:ext cx="2261405"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Trial duration: 1,000ms</a:t>
              </a:r>
            </a:p>
          </p:txBody>
        </p:sp>
        <p:sp>
          <p:nvSpPr>
            <p:cNvPr id="20" name="TextBox 19"/>
            <p:cNvSpPr txBox="1"/>
            <p:nvPr/>
          </p:nvSpPr>
          <p:spPr>
            <a:xfrm>
              <a:off x="2403138" y="5975274"/>
              <a:ext cx="2463306"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Trial duration: 1,000ms</a:t>
              </a:r>
            </a:p>
          </p:txBody>
        </p:sp>
      </p:grpSp>
      <p:sp>
        <p:nvSpPr>
          <p:cNvPr id="11" name="TextBox 10"/>
          <p:cNvSpPr txBox="1"/>
          <p:nvPr/>
        </p:nvSpPr>
        <p:spPr>
          <a:xfrm rot="616523">
            <a:off x="7607990" y="3434843"/>
            <a:ext cx="3753763" cy="1015663"/>
          </a:xfrm>
          <a:prstGeom prst="rect">
            <a:avLst/>
          </a:prstGeom>
          <a:solidFill>
            <a:schemeClr val="accent1">
              <a:lumMod val="20000"/>
              <a:lumOff val="80000"/>
            </a:schemeClr>
          </a:solidFill>
          <a:ln w="1905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SSRT = Stop signal reaction time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Faster</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sym typeface="Wingdings" panose="05000000000000000000" pitchFamily="2" charset="2"/>
              </a:rPr>
              <a:t> better inhibitory control</a:t>
            </a: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16EA921-2794-4CF5-AE07-01DD2DCE4749}"/>
              </a:ext>
            </a:extLst>
          </p:cNvPr>
          <p:cNvPicPr>
            <a:picLocks noChangeAspect="1"/>
          </p:cNvPicPr>
          <p:nvPr/>
        </p:nvPicPr>
        <p:blipFill rotWithShape="1">
          <a:blip r:embed="rId6"/>
          <a:srcRect r="369"/>
          <a:stretch/>
        </p:blipFill>
        <p:spPr>
          <a:xfrm>
            <a:off x="812469" y="2677727"/>
            <a:ext cx="1298621" cy="1303432"/>
          </a:xfrm>
          <a:prstGeom prst="flowChartConnector">
            <a:avLst/>
          </a:prstGeom>
        </p:spPr>
      </p:pic>
      <p:pic>
        <p:nvPicPr>
          <p:cNvPr id="4" name="Picture 3">
            <a:extLst>
              <a:ext uri="{FF2B5EF4-FFF2-40B4-BE49-F238E27FC236}">
                <a16:creationId xmlns:a16="http://schemas.microsoft.com/office/drawing/2014/main" id="{7B87B842-1129-414A-9F0A-D2DB3612ECC5}"/>
              </a:ext>
            </a:extLst>
          </p:cNvPr>
          <p:cNvPicPr>
            <a:picLocks noChangeAspect="1"/>
          </p:cNvPicPr>
          <p:nvPr/>
        </p:nvPicPr>
        <p:blipFill>
          <a:blip r:embed="rId7"/>
          <a:stretch>
            <a:fillRect/>
          </a:stretch>
        </p:blipFill>
        <p:spPr>
          <a:xfrm>
            <a:off x="10405363" y="5400774"/>
            <a:ext cx="1700931" cy="1487553"/>
          </a:xfrm>
          <a:prstGeom prst="rect">
            <a:avLst/>
          </a:prstGeom>
        </p:spPr>
      </p:pic>
    </p:spTree>
    <p:extLst>
      <p:ext uri="{BB962C8B-B14F-4D97-AF65-F5344CB8AC3E}">
        <p14:creationId xmlns:p14="http://schemas.microsoft.com/office/powerpoint/2010/main" val="384978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65" y="39094"/>
            <a:ext cx="11897710" cy="1325563"/>
          </a:xfrm>
        </p:spPr>
        <p:txBody>
          <a:bodyPr>
            <a:normAutofit/>
          </a:bodyPr>
          <a:lstStyle/>
          <a:p>
            <a:r>
              <a:rPr lang="en-US" sz="4000" b="1" dirty="0">
                <a:solidFill>
                  <a:schemeClr val="accent6">
                    <a:lumMod val="75000"/>
                  </a:schemeClr>
                </a:solidFill>
              </a:rPr>
              <a:t>PCIT Strengthens Parents’ Inhibitory Control </a:t>
            </a:r>
          </a:p>
        </p:txBody>
      </p:sp>
      <p:graphicFrame>
        <p:nvGraphicFramePr>
          <p:cNvPr id="6" name="Content Placeholder 5"/>
          <p:cNvGraphicFramePr>
            <a:graphicFrameLocks noGrp="1"/>
          </p:cNvGraphicFramePr>
          <p:nvPr>
            <p:ph idx="1"/>
          </p:nvPr>
        </p:nvGraphicFramePr>
        <p:xfrm>
          <a:off x="552226" y="1142433"/>
          <a:ext cx="7973210" cy="529422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16200000">
            <a:off x="-903601" y="3421674"/>
            <a:ext cx="34684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Stop Signal Reaction Time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p:cNvSpPr txBox="1"/>
          <p:nvPr/>
        </p:nvSpPr>
        <p:spPr>
          <a:xfrm rot="21265633">
            <a:off x="6289891" y="4337398"/>
            <a:ext cx="5838013" cy="400110"/>
          </a:xfrm>
          <a:prstGeom prst="rect">
            <a:avLst/>
          </a:prstGeom>
          <a:solidFill>
            <a:schemeClr val="accent1">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Faster SST stopping scores =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better inhibitory control</a:t>
            </a:r>
          </a:p>
        </p:txBody>
      </p:sp>
      <p:cxnSp>
        <p:nvCxnSpPr>
          <p:cNvPr id="9" name="Straight Arrow Connector 8">
            <a:extLst>
              <a:ext uri="{FF2B5EF4-FFF2-40B4-BE49-F238E27FC236}">
                <a16:creationId xmlns:a16="http://schemas.microsoft.com/office/drawing/2014/main" id="{DE7EF942-0835-4E1C-8EBD-F7D38E2E59EF}"/>
              </a:ext>
            </a:extLst>
          </p:cNvPr>
          <p:cNvCxnSpPr/>
          <p:nvPr/>
        </p:nvCxnSpPr>
        <p:spPr>
          <a:xfrm flipH="1">
            <a:off x="5235388" y="4805082"/>
            <a:ext cx="104887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1CF70A77-FCCD-4076-82B9-34D53B90763E}"/>
              </a:ext>
            </a:extLst>
          </p:cNvPr>
          <p:cNvPicPr>
            <a:picLocks noChangeAspect="1"/>
          </p:cNvPicPr>
          <p:nvPr/>
        </p:nvPicPr>
        <p:blipFill>
          <a:blip r:embed="rId4"/>
          <a:stretch>
            <a:fillRect/>
          </a:stretch>
        </p:blipFill>
        <p:spPr>
          <a:xfrm>
            <a:off x="10364944" y="4805082"/>
            <a:ext cx="1700931" cy="1487553"/>
          </a:xfrm>
          <a:prstGeom prst="rect">
            <a:avLst/>
          </a:prstGeom>
        </p:spPr>
      </p:pic>
      <p:pic>
        <p:nvPicPr>
          <p:cNvPr id="5" name="Picture 4">
            <a:extLst>
              <a:ext uri="{FF2B5EF4-FFF2-40B4-BE49-F238E27FC236}">
                <a16:creationId xmlns:a16="http://schemas.microsoft.com/office/drawing/2014/main" id="{5E831855-0E86-9A58-1329-4DDBCCC6698C}"/>
              </a:ext>
            </a:extLst>
          </p:cNvPr>
          <p:cNvPicPr>
            <a:picLocks noChangeAspect="1"/>
          </p:cNvPicPr>
          <p:nvPr/>
        </p:nvPicPr>
        <p:blipFill>
          <a:blip r:embed="rId5"/>
          <a:stretch>
            <a:fillRect/>
          </a:stretch>
        </p:blipFill>
        <p:spPr>
          <a:xfrm>
            <a:off x="10027092" y="6244618"/>
            <a:ext cx="1950889" cy="384081"/>
          </a:xfrm>
          <a:prstGeom prst="rect">
            <a:avLst/>
          </a:prstGeom>
        </p:spPr>
      </p:pic>
    </p:spTree>
    <p:extLst>
      <p:ext uri="{BB962C8B-B14F-4D97-AF65-F5344CB8AC3E}">
        <p14:creationId xmlns:p14="http://schemas.microsoft.com/office/powerpoint/2010/main" val="142494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95" y="71574"/>
            <a:ext cx="11133083" cy="1325563"/>
          </a:xfrm>
        </p:spPr>
        <p:txBody>
          <a:bodyPr/>
          <a:lstStyle/>
          <a:p>
            <a:r>
              <a:rPr lang="en-US" sz="4000" b="1" dirty="0">
                <a:solidFill>
                  <a:schemeClr val="accent6">
                    <a:lumMod val="75000"/>
                  </a:schemeClr>
                </a:solidFill>
              </a:rPr>
              <a:t>PCIT strengthens CW parents’ emotion regulation </a:t>
            </a:r>
            <a:r>
              <a:rPr lang="en-US" sz="1800" b="1" dirty="0">
                <a:solidFill>
                  <a:schemeClr val="accent6">
                    <a:lumMod val="75000"/>
                  </a:schemeClr>
                </a:solidFill>
              </a:rPr>
              <a:t>(BRIEF-A)</a:t>
            </a:r>
          </a:p>
        </p:txBody>
      </p:sp>
      <p:graphicFrame>
        <p:nvGraphicFramePr>
          <p:cNvPr id="6" name="Content Placeholder 5"/>
          <p:cNvGraphicFramePr>
            <a:graphicFrameLocks noGrp="1"/>
          </p:cNvGraphicFramePr>
          <p:nvPr>
            <p:ph idx="1"/>
          </p:nvPr>
        </p:nvGraphicFramePr>
        <p:xfrm>
          <a:off x="977461" y="1324304"/>
          <a:ext cx="10239703" cy="52709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16200000">
            <a:off x="-1681153" y="3441772"/>
            <a:ext cx="45899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BRIEF-A Emotional Control Problems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(T-scores)</a:t>
            </a:r>
          </a:p>
        </p:txBody>
      </p:sp>
      <p:pic>
        <p:nvPicPr>
          <p:cNvPr id="3" name="Picture 2"/>
          <p:cNvPicPr>
            <a:picLocks noChangeAspect="1"/>
          </p:cNvPicPr>
          <p:nvPr/>
        </p:nvPicPr>
        <p:blipFill>
          <a:blip r:embed="rId4"/>
          <a:stretch>
            <a:fillRect/>
          </a:stretch>
        </p:blipFill>
        <p:spPr>
          <a:xfrm>
            <a:off x="8638680" y="1469971"/>
            <a:ext cx="2694098" cy="1855935"/>
          </a:xfrm>
          <a:prstGeom prst="rect">
            <a:avLst/>
          </a:prstGeom>
        </p:spPr>
      </p:pic>
      <p:pic>
        <p:nvPicPr>
          <p:cNvPr id="4" name="Picture 3">
            <a:extLst>
              <a:ext uri="{FF2B5EF4-FFF2-40B4-BE49-F238E27FC236}">
                <a16:creationId xmlns:a16="http://schemas.microsoft.com/office/drawing/2014/main" id="{CE067E43-533A-482E-87A9-EF04954CC964}"/>
              </a:ext>
            </a:extLst>
          </p:cNvPr>
          <p:cNvPicPr>
            <a:picLocks noChangeAspect="1"/>
          </p:cNvPicPr>
          <p:nvPr/>
        </p:nvPicPr>
        <p:blipFill>
          <a:blip r:embed="rId5"/>
          <a:stretch>
            <a:fillRect/>
          </a:stretch>
        </p:blipFill>
        <p:spPr>
          <a:xfrm>
            <a:off x="10491069" y="4868642"/>
            <a:ext cx="1700931" cy="1487553"/>
          </a:xfrm>
          <a:prstGeom prst="rect">
            <a:avLst/>
          </a:prstGeom>
        </p:spPr>
      </p:pic>
      <p:sp>
        <p:nvSpPr>
          <p:cNvPr id="5" name="TextBox 1">
            <a:extLst>
              <a:ext uri="{FF2B5EF4-FFF2-40B4-BE49-F238E27FC236}">
                <a16:creationId xmlns:a16="http://schemas.microsoft.com/office/drawing/2014/main" id="{D562BCE0-5670-6051-8E77-ACF08F46F11F}"/>
              </a:ext>
            </a:extLst>
          </p:cNvPr>
          <p:cNvSpPr txBox="1"/>
          <p:nvPr/>
        </p:nvSpPr>
        <p:spPr>
          <a:xfrm>
            <a:off x="10157236" y="6339370"/>
            <a:ext cx="1947634" cy="3753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Skowron et al., 2024, JCCP</a:t>
            </a: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0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513" y="101987"/>
            <a:ext cx="11658600" cy="1325563"/>
          </a:xfrm>
        </p:spPr>
        <p:txBody>
          <a:bodyPr>
            <a:normAutofit/>
          </a:bodyPr>
          <a:lstStyle/>
          <a:p>
            <a:r>
              <a:rPr lang="en-US" sz="3600" b="1" u="sng" dirty="0">
                <a:solidFill>
                  <a:schemeClr val="accent6">
                    <a:lumMod val="75000"/>
                  </a:schemeClr>
                </a:solidFill>
              </a:rPr>
              <a:t>During Clean-Up</a:t>
            </a:r>
            <a:r>
              <a:rPr lang="en-US" sz="3600" b="1" dirty="0">
                <a:solidFill>
                  <a:schemeClr val="accent6">
                    <a:lumMod val="75000"/>
                  </a:schemeClr>
                </a:solidFill>
              </a:rPr>
              <a:t>: PCIT increases positive parenting skills use, </a:t>
            </a:r>
            <a:r>
              <a:rPr lang="en-US" sz="3600" b="1" i="1" dirty="0">
                <a:solidFill>
                  <a:schemeClr val="accent6">
                    <a:lumMod val="75000"/>
                  </a:schemeClr>
                </a:solidFill>
              </a:rPr>
              <a:t>when parents aren’t giving commands</a:t>
            </a:r>
            <a:endParaRPr lang="en-US" sz="3600" i="1" dirty="0">
              <a:solidFill>
                <a:schemeClr val="accent6">
                  <a:lumMod val="75000"/>
                </a:schemeClr>
              </a:solidFill>
            </a:endParaRPr>
          </a:p>
        </p:txBody>
      </p:sp>
      <p:graphicFrame>
        <p:nvGraphicFramePr>
          <p:cNvPr id="6" name="Content Placeholder 5"/>
          <p:cNvGraphicFramePr>
            <a:graphicFrameLocks noGrp="1"/>
          </p:cNvGraphicFramePr>
          <p:nvPr>
            <p:ph idx="1"/>
          </p:nvPr>
        </p:nvGraphicFramePr>
        <p:xfrm>
          <a:off x="-134007" y="1399111"/>
          <a:ext cx="8449235" cy="5271246"/>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a:stretch>
            <a:fillRect/>
          </a:stretch>
        </p:blipFill>
        <p:spPr>
          <a:xfrm>
            <a:off x="9189169" y="2308476"/>
            <a:ext cx="2636259" cy="2636259"/>
          </a:xfrm>
          <a:prstGeom prst="rect">
            <a:avLst/>
          </a:prstGeom>
        </p:spPr>
      </p:pic>
      <p:pic>
        <p:nvPicPr>
          <p:cNvPr id="3" name="Picture 2"/>
          <p:cNvPicPr>
            <a:picLocks noChangeAspect="1"/>
          </p:cNvPicPr>
          <p:nvPr/>
        </p:nvPicPr>
        <p:blipFill>
          <a:blip r:embed="rId5"/>
          <a:stretch>
            <a:fillRect/>
          </a:stretch>
        </p:blipFill>
        <p:spPr>
          <a:xfrm>
            <a:off x="7183371" y="2886035"/>
            <a:ext cx="935421" cy="676510"/>
          </a:xfrm>
          <a:prstGeom prst="rect">
            <a:avLst/>
          </a:prstGeom>
        </p:spPr>
      </p:pic>
      <p:pic>
        <p:nvPicPr>
          <p:cNvPr id="5" name="Picture 4">
            <a:extLst>
              <a:ext uri="{FF2B5EF4-FFF2-40B4-BE49-F238E27FC236}">
                <a16:creationId xmlns:a16="http://schemas.microsoft.com/office/drawing/2014/main" id="{28CCCAC5-73D2-4AC2-B8BC-223956709B7A}"/>
              </a:ext>
            </a:extLst>
          </p:cNvPr>
          <p:cNvPicPr>
            <a:picLocks noChangeAspect="1"/>
          </p:cNvPicPr>
          <p:nvPr/>
        </p:nvPicPr>
        <p:blipFill>
          <a:blip r:embed="rId6"/>
          <a:stretch>
            <a:fillRect/>
          </a:stretch>
        </p:blipFill>
        <p:spPr>
          <a:xfrm>
            <a:off x="10118030" y="5182804"/>
            <a:ext cx="1700931" cy="1487553"/>
          </a:xfrm>
          <a:prstGeom prst="rect">
            <a:avLst/>
          </a:prstGeom>
        </p:spPr>
      </p:pic>
    </p:spTree>
    <p:extLst>
      <p:ext uri="{BB962C8B-B14F-4D97-AF65-F5344CB8AC3E}">
        <p14:creationId xmlns:p14="http://schemas.microsoft.com/office/powerpoint/2010/main" val="865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47" y="45057"/>
            <a:ext cx="11670610" cy="1325563"/>
          </a:xfrm>
        </p:spPr>
        <p:txBody>
          <a:bodyPr>
            <a:noAutofit/>
          </a:bodyPr>
          <a:lstStyle/>
          <a:p>
            <a:r>
              <a:rPr lang="en-US" sz="3600" b="1" u="sng" dirty="0">
                <a:solidFill>
                  <a:schemeClr val="accent6">
                    <a:lumMod val="75000"/>
                  </a:schemeClr>
                </a:solidFill>
              </a:rPr>
              <a:t>Disruptive Child Behavior Problems</a:t>
            </a:r>
            <a:r>
              <a:rPr lang="en-US" sz="3600" b="1" dirty="0">
                <a:solidFill>
                  <a:schemeClr val="accent6">
                    <a:lumMod val="75000"/>
                  </a:schemeClr>
                </a:solidFill>
              </a:rPr>
              <a:t>: PCIT reduces ECBI </a:t>
            </a:r>
            <a:r>
              <a:rPr lang="en-US" sz="3600" b="1" i="1" dirty="0">
                <a:solidFill>
                  <a:schemeClr val="accent6">
                    <a:lumMod val="75000"/>
                  </a:schemeClr>
                </a:solidFill>
              </a:rPr>
              <a:t>Intensity</a:t>
            </a:r>
            <a:r>
              <a:rPr lang="en-US" sz="3600" b="1" dirty="0">
                <a:solidFill>
                  <a:schemeClr val="accent6">
                    <a:lumMod val="75000"/>
                  </a:schemeClr>
                </a:solidFill>
              </a:rPr>
              <a:t> Scores in CW children  </a:t>
            </a:r>
          </a:p>
        </p:txBody>
      </p:sp>
      <p:graphicFrame>
        <p:nvGraphicFramePr>
          <p:cNvPr id="6" name="Content Placeholder 5"/>
          <p:cNvGraphicFramePr>
            <a:graphicFrameLocks noGrp="1"/>
          </p:cNvGraphicFramePr>
          <p:nvPr>
            <p:ph idx="1"/>
          </p:nvPr>
        </p:nvGraphicFramePr>
        <p:xfrm>
          <a:off x="453237" y="1190368"/>
          <a:ext cx="11285525" cy="537090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BC05C82C-4233-4AA8-B08B-AF3051D5AEA2}"/>
              </a:ext>
            </a:extLst>
          </p:cNvPr>
          <p:cNvPicPr>
            <a:picLocks noChangeAspect="1"/>
          </p:cNvPicPr>
          <p:nvPr/>
        </p:nvPicPr>
        <p:blipFill>
          <a:blip r:embed="rId4"/>
          <a:stretch>
            <a:fillRect/>
          </a:stretch>
        </p:blipFill>
        <p:spPr>
          <a:xfrm>
            <a:off x="10355626" y="5127551"/>
            <a:ext cx="1700931" cy="1487553"/>
          </a:xfrm>
          <a:prstGeom prst="rect">
            <a:avLst/>
          </a:prstGeom>
        </p:spPr>
      </p:pic>
      <p:sp>
        <p:nvSpPr>
          <p:cNvPr id="5" name="TextBox 1">
            <a:extLst>
              <a:ext uri="{FF2B5EF4-FFF2-40B4-BE49-F238E27FC236}">
                <a16:creationId xmlns:a16="http://schemas.microsoft.com/office/drawing/2014/main" id="{79E8AB4B-C910-20C4-E772-C3CD8B4ACC77}"/>
              </a:ext>
            </a:extLst>
          </p:cNvPr>
          <p:cNvSpPr txBox="1"/>
          <p:nvPr/>
        </p:nvSpPr>
        <p:spPr>
          <a:xfrm>
            <a:off x="10014298" y="6550519"/>
            <a:ext cx="1947634" cy="3753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Skowron et al., 2024, JCCP</a:t>
            </a: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49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14"/>
            <a:ext cx="12192000" cy="1325563"/>
          </a:xfrm>
        </p:spPr>
        <p:txBody>
          <a:bodyPr>
            <a:noAutofit/>
          </a:bodyPr>
          <a:lstStyle/>
          <a:p>
            <a:r>
              <a:rPr lang="en-US" sz="3600" dirty="0">
                <a:solidFill>
                  <a:schemeClr val="accent6">
                    <a:lumMod val="75000"/>
                  </a:schemeClr>
                </a:solidFill>
              </a:rPr>
              <a:t>Positive Synchrony, Rupture &amp; Repair Processes in Child Welfare Families</a:t>
            </a:r>
          </a:p>
        </p:txBody>
      </p:sp>
      <p:sp>
        <p:nvSpPr>
          <p:cNvPr id="3" name="Text Placeholder 2">
            <a:extLst>
              <a:ext uri="{FF2B5EF4-FFF2-40B4-BE49-F238E27FC236}">
                <a16:creationId xmlns:a16="http://schemas.microsoft.com/office/drawing/2014/main" id="{ABD8CEB6-18D9-14EF-FBF6-034C7F23D286}"/>
              </a:ext>
            </a:extLst>
          </p:cNvPr>
          <p:cNvSpPr>
            <a:spLocks noGrp="1"/>
          </p:cNvSpPr>
          <p:nvPr>
            <p:ph type="body" idx="1"/>
          </p:nvPr>
        </p:nvSpPr>
        <p:spPr>
          <a:xfrm>
            <a:off x="475864" y="1092513"/>
            <a:ext cx="5157787" cy="823912"/>
          </a:xfrm>
        </p:spPr>
        <p:txBody>
          <a:bodyPr/>
          <a:lstStyle/>
          <a:p>
            <a:r>
              <a:rPr lang="en-US" u="sng" dirty="0"/>
              <a:t>In the high-risk families…</a:t>
            </a:r>
            <a:r>
              <a:rPr lang="en-US" dirty="0"/>
              <a:t> </a:t>
            </a:r>
          </a:p>
        </p:txBody>
      </p:sp>
      <p:sp>
        <p:nvSpPr>
          <p:cNvPr id="4" name="Text Placeholder 3">
            <a:extLst>
              <a:ext uri="{FF2B5EF4-FFF2-40B4-BE49-F238E27FC236}">
                <a16:creationId xmlns:a16="http://schemas.microsoft.com/office/drawing/2014/main" id="{8F097C60-9C8F-7459-8E97-BF4E08EB27DC}"/>
              </a:ext>
            </a:extLst>
          </p:cNvPr>
          <p:cNvSpPr>
            <a:spLocks noGrp="1"/>
          </p:cNvSpPr>
          <p:nvPr>
            <p:ph type="body" sz="quarter" idx="3"/>
          </p:nvPr>
        </p:nvSpPr>
        <p:spPr>
          <a:xfrm>
            <a:off x="495532" y="3477526"/>
            <a:ext cx="5183188" cy="823912"/>
          </a:xfrm>
        </p:spPr>
        <p:txBody>
          <a:bodyPr/>
          <a:lstStyle/>
          <a:p>
            <a:r>
              <a:rPr lang="en-US" u="sng" dirty="0"/>
              <a:t>In the lower-risk families…</a:t>
            </a:r>
            <a:r>
              <a:rPr lang="en-US" dirty="0"/>
              <a:t> </a:t>
            </a:r>
          </a:p>
        </p:txBody>
      </p:sp>
      <p:sp>
        <p:nvSpPr>
          <p:cNvPr id="7" name="Content Placeholder 6">
            <a:extLst>
              <a:ext uri="{FF2B5EF4-FFF2-40B4-BE49-F238E27FC236}">
                <a16:creationId xmlns:a16="http://schemas.microsoft.com/office/drawing/2014/main" id="{296E7837-A5A6-0422-6AF8-9B4EFAF9CB34}"/>
              </a:ext>
            </a:extLst>
          </p:cNvPr>
          <p:cNvSpPr>
            <a:spLocks noGrp="1"/>
          </p:cNvSpPr>
          <p:nvPr>
            <p:ph sz="quarter" idx="4"/>
          </p:nvPr>
        </p:nvSpPr>
        <p:spPr>
          <a:xfrm>
            <a:off x="644236" y="4384964"/>
            <a:ext cx="4989415" cy="1600200"/>
          </a:xfrm>
        </p:spPr>
        <p:txBody>
          <a:bodyPr>
            <a:normAutofit lnSpcReduction="10000"/>
          </a:bodyPr>
          <a:lstStyle/>
          <a:p>
            <a:pPr lvl="0"/>
            <a:r>
              <a:rPr lang="en-US" dirty="0"/>
              <a:t>Children initiated ruptures</a:t>
            </a:r>
          </a:p>
          <a:p>
            <a:pPr lvl="0"/>
            <a:r>
              <a:rPr lang="en-US" dirty="0"/>
              <a:t>Parents initiated more repairs</a:t>
            </a:r>
          </a:p>
          <a:p>
            <a:pPr lvl="0"/>
            <a:r>
              <a:rPr lang="en-US" dirty="0"/>
              <a:t>More successful repairs </a:t>
            </a:r>
          </a:p>
          <a:p>
            <a:endParaRPr lang="en-US" dirty="0"/>
          </a:p>
        </p:txBody>
      </p:sp>
      <p:pic>
        <p:nvPicPr>
          <p:cNvPr id="6" name="Picture 5">
            <a:extLst>
              <a:ext uri="{FF2B5EF4-FFF2-40B4-BE49-F238E27FC236}">
                <a16:creationId xmlns:a16="http://schemas.microsoft.com/office/drawing/2014/main" id="{2B0C52C1-4734-4CF2-A2F9-C91D773AA123}"/>
              </a:ext>
            </a:extLst>
          </p:cNvPr>
          <p:cNvPicPr>
            <a:picLocks noChangeAspect="1"/>
          </p:cNvPicPr>
          <p:nvPr/>
        </p:nvPicPr>
        <p:blipFill>
          <a:blip r:embed="rId3"/>
          <a:stretch>
            <a:fillRect/>
          </a:stretch>
        </p:blipFill>
        <p:spPr>
          <a:xfrm>
            <a:off x="5156197" y="6418249"/>
            <a:ext cx="6858594" cy="432854"/>
          </a:xfrm>
          <a:prstGeom prst="rect">
            <a:avLst/>
          </a:prstGeom>
        </p:spPr>
      </p:pic>
      <p:sp>
        <p:nvSpPr>
          <p:cNvPr id="9" name="Content Placeholder 8">
            <a:extLst>
              <a:ext uri="{FF2B5EF4-FFF2-40B4-BE49-F238E27FC236}">
                <a16:creationId xmlns:a16="http://schemas.microsoft.com/office/drawing/2014/main" id="{B6531E60-8951-E34A-9521-9B30F68B42DD}"/>
              </a:ext>
            </a:extLst>
          </p:cNvPr>
          <p:cNvSpPr>
            <a:spLocks noGrp="1"/>
          </p:cNvSpPr>
          <p:nvPr>
            <p:ph sz="half" idx="2"/>
          </p:nvPr>
        </p:nvSpPr>
        <p:spPr>
          <a:xfrm>
            <a:off x="833711" y="1961173"/>
            <a:ext cx="5157787" cy="1826736"/>
          </a:xfrm>
        </p:spPr>
        <p:txBody>
          <a:bodyPr>
            <a:normAutofit lnSpcReduction="10000"/>
          </a:bodyPr>
          <a:lstStyle/>
          <a:p>
            <a:pPr lvl="0"/>
            <a:r>
              <a:rPr lang="en-US" u="sng" dirty="0"/>
              <a:t>Parents</a:t>
            </a:r>
            <a:r>
              <a:rPr lang="en-US" dirty="0"/>
              <a:t> initiated more ruptures</a:t>
            </a:r>
          </a:p>
          <a:p>
            <a:pPr lvl="0"/>
            <a:r>
              <a:rPr lang="en-US" u="sng" dirty="0"/>
              <a:t>Children</a:t>
            </a:r>
            <a:r>
              <a:rPr lang="en-US" dirty="0"/>
              <a:t> initiated more repairs</a:t>
            </a:r>
          </a:p>
          <a:p>
            <a:pPr lvl="0"/>
            <a:r>
              <a:rPr lang="en-US" dirty="0"/>
              <a:t>Fewer successful returns to positive synchrony</a:t>
            </a:r>
          </a:p>
          <a:p>
            <a:endParaRPr lang="en-US" dirty="0"/>
          </a:p>
        </p:txBody>
      </p:sp>
      <p:pic>
        <p:nvPicPr>
          <p:cNvPr id="10" name="Picture 9">
            <a:extLst>
              <a:ext uri="{FF2B5EF4-FFF2-40B4-BE49-F238E27FC236}">
                <a16:creationId xmlns:a16="http://schemas.microsoft.com/office/drawing/2014/main" id="{F3363684-7446-8352-B580-350CB8168DFE}"/>
              </a:ext>
            </a:extLst>
          </p:cNvPr>
          <p:cNvPicPr>
            <a:picLocks noChangeAspect="1"/>
          </p:cNvPicPr>
          <p:nvPr/>
        </p:nvPicPr>
        <p:blipFill>
          <a:blip r:embed="rId4"/>
          <a:stretch>
            <a:fillRect/>
          </a:stretch>
        </p:blipFill>
        <p:spPr>
          <a:xfrm>
            <a:off x="7644179" y="3534549"/>
            <a:ext cx="4370612" cy="2450615"/>
          </a:xfrm>
          <a:prstGeom prst="rect">
            <a:avLst/>
          </a:prstGeom>
        </p:spPr>
      </p:pic>
      <p:pic>
        <p:nvPicPr>
          <p:cNvPr id="8" name="Picture 7">
            <a:extLst>
              <a:ext uri="{FF2B5EF4-FFF2-40B4-BE49-F238E27FC236}">
                <a16:creationId xmlns:a16="http://schemas.microsoft.com/office/drawing/2014/main" id="{46003DC9-615C-E220-90E3-847048B68C90}"/>
              </a:ext>
            </a:extLst>
          </p:cNvPr>
          <p:cNvPicPr>
            <a:picLocks noChangeAspect="1"/>
          </p:cNvPicPr>
          <p:nvPr/>
        </p:nvPicPr>
        <p:blipFill>
          <a:blip r:embed="rId5"/>
          <a:stretch>
            <a:fillRect/>
          </a:stretch>
        </p:blipFill>
        <p:spPr>
          <a:xfrm>
            <a:off x="6950528" y="1418515"/>
            <a:ext cx="4099197" cy="2150873"/>
          </a:xfrm>
          <a:prstGeom prst="rect">
            <a:avLst/>
          </a:prstGeom>
        </p:spPr>
      </p:pic>
      <p:sp>
        <p:nvSpPr>
          <p:cNvPr id="11" name="TextBox 10">
            <a:extLst>
              <a:ext uri="{FF2B5EF4-FFF2-40B4-BE49-F238E27FC236}">
                <a16:creationId xmlns:a16="http://schemas.microsoft.com/office/drawing/2014/main" id="{CE9505C4-FB98-B9F3-8E2B-8386C7F19634}"/>
              </a:ext>
            </a:extLst>
          </p:cNvPr>
          <p:cNvSpPr txBox="1"/>
          <p:nvPr/>
        </p:nvSpPr>
        <p:spPr>
          <a:xfrm>
            <a:off x="115614" y="6418249"/>
            <a:ext cx="242108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NIMH R01 MH079328</a:t>
            </a:r>
          </a:p>
        </p:txBody>
      </p:sp>
    </p:spTree>
    <p:extLst>
      <p:ext uri="{BB962C8B-B14F-4D97-AF65-F5344CB8AC3E}">
        <p14:creationId xmlns:p14="http://schemas.microsoft.com/office/powerpoint/2010/main" val="32019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47" y="45057"/>
            <a:ext cx="11670610" cy="1325563"/>
          </a:xfrm>
        </p:spPr>
        <p:txBody>
          <a:bodyPr>
            <a:noAutofit/>
          </a:bodyPr>
          <a:lstStyle/>
          <a:p>
            <a:r>
              <a:rPr lang="en-US" sz="3600" b="1" u="sng" dirty="0">
                <a:solidFill>
                  <a:schemeClr val="accent6">
                    <a:lumMod val="75000"/>
                  </a:schemeClr>
                </a:solidFill>
              </a:rPr>
              <a:t>Disruptive Child Behavior</a:t>
            </a:r>
            <a:r>
              <a:rPr lang="en-US" sz="3600" b="1" dirty="0">
                <a:solidFill>
                  <a:schemeClr val="accent6">
                    <a:lumMod val="75000"/>
                  </a:schemeClr>
                </a:solidFill>
              </a:rPr>
              <a:t>: PCIT reduces ECBI </a:t>
            </a:r>
            <a:r>
              <a:rPr lang="en-US" sz="3600" b="1" i="1" dirty="0">
                <a:solidFill>
                  <a:schemeClr val="accent6">
                    <a:lumMod val="75000"/>
                  </a:schemeClr>
                </a:solidFill>
              </a:rPr>
              <a:t>Problem</a:t>
            </a:r>
            <a:r>
              <a:rPr lang="en-US" sz="3600" b="1" dirty="0">
                <a:solidFill>
                  <a:schemeClr val="accent6">
                    <a:lumMod val="75000"/>
                  </a:schemeClr>
                </a:solidFill>
              </a:rPr>
              <a:t> Scores in CW children  </a:t>
            </a:r>
          </a:p>
        </p:txBody>
      </p:sp>
      <p:graphicFrame>
        <p:nvGraphicFramePr>
          <p:cNvPr id="6" name="Content Placeholder 5"/>
          <p:cNvGraphicFramePr>
            <a:graphicFrameLocks noGrp="1"/>
          </p:cNvGraphicFramePr>
          <p:nvPr>
            <p:ph idx="1"/>
          </p:nvPr>
        </p:nvGraphicFramePr>
        <p:xfrm>
          <a:off x="615873" y="1179610"/>
          <a:ext cx="11296783" cy="537090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BC05C82C-4233-4AA8-B08B-AF3051D5AEA2}"/>
              </a:ext>
            </a:extLst>
          </p:cNvPr>
          <p:cNvPicPr>
            <a:picLocks noChangeAspect="1"/>
          </p:cNvPicPr>
          <p:nvPr/>
        </p:nvPicPr>
        <p:blipFill>
          <a:blip r:embed="rId4"/>
          <a:stretch>
            <a:fillRect/>
          </a:stretch>
        </p:blipFill>
        <p:spPr>
          <a:xfrm>
            <a:off x="10345159" y="5122172"/>
            <a:ext cx="1700931" cy="1487553"/>
          </a:xfrm>
          <a:prstGeom prst="rect">
            <a:avLst/>
          </a:prstGeom>
        </p:spPr>
      </p:pic>
      <p:sp>
        <p:nvSpPr>
          <p:cNvPr id="4" name="TextBox 1">
            <a:extLst>
              <a:ext uri="{FF2B5EF4-FFF2-40B4-BE49-F238E27FC236}">
                <a16:creationId xmlns:a16="http://schemas.microsoft.com/office/drawing/2014/main" id="{28AB3986-06BB-0BD1-6D4A-C7E786323E35}"/>
              </a:ext>
            </a:extLst>
          </p:cNvPr>
          <p:cNvSpPr txBox="1"/>
          <p:nvPr/>
        </p:nvSpPr>
        <p:spPr>
          <a:xfrm>
            <a:off x="10014298" y="6550519"/>
            <a:ext cx="1947634" cy="3753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Skowron et al., 2024, JCCP</a:t>
            </a: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13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86" y="-118207"/>
            <a:ext cx="11677051" cy="1325563"/>
          </a:xfrm>
        </p:spPr>
        <p:txBody>
          <a:bodyPr>
            <a:noAutofit/>
          </a:bodyPr>
          <a:lstStyle/>
          <a:p>
            <a:r>
              <a:rPr lang="en-US" sz="3600" b="1" u="sng" dirty="0">
                <a:solidFill>
                  <a:schemeClr val="accent6">
                    <a:lumMod val="75000"/>
                  </a:schemeClr>
                </a:solidFill>
              </a:rPr>
              <a:t>During Clean-Up</a:t>
            </a:r>
            <a:r>
              <a:rPr lang="en-US" sz="3600" b="1" dirty="0">
                <a:solidFill>
                  <a:schemeClr val="accent6">
                    <a:lumMod val="75000"/>
                  </a:schemeClr>
                </a:solidFill>
              </a:rPr>
              <a:t>: Doesn’t change % effective parent commands</a:t>
            </a:r>
          </a:p>
        </p:txBody>
      </p:sp>
      <p:graphicFrame>
        <p:nvGraphicFramePr>
          <p:cNvPr id="6" name="Content Placeholder 5"/>
          <p:cNvGraphicFramePr>
            <a:graphicFrameLocks noGrp="1"/>
          </p:cNvGraphicFramePr>
          <p:nvPr>
            <p:ph idx="1"/>
          </p:nvPr>
        </p:nvGraphicFramePr>
        <p:xfrm>
          <a:off x="615874" y="1179610"/>
          <a:ext cx="10439400" cy="5370909"/>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p:cNvGrpSpPr/>
          <p:nvPr/>
        </p:nvGrpSpPr>
        <p:grpSpPr>
          <a:xfrm>
            <a:off x="10197891" y="1837764"/>
            <a:ext cx="1714766" cy="3530936"/>
            <a:chOff x="9899795" y="189768"/>
            <a:chExt cx="2158449" cy="4127551"/>
          </a:xfrm>
        </p:grpSpPr>
        <p:pic>
          <p:nvPicPr>
            <p:cNvPr id="10" name="Picture 9"/>
            <p:cNvPicPr>
              <a:picLocks noChangeAspect="1"/>
            </p:cNvPicPr>
            <p:nvPr/>
          </p:nvPicPr>
          <p:blipFill>
            <a:blip r:embed="rId4"/>
            <a:stretch>
              <a:fillRect/>
            </a:stretch>
          </p:blipFill>
          <p:spPr>
            <a:xfrm>
              <a:off x="9922674" y="189768"/>
              <a:ext cx="2135570" cy="2135570"/>
            </a:xfrm>
            <a:prstGeom prst="rect">
              <a:avLst/>
            </a:prstGeom>
          </p:spPr>
        </p:pic>
        <p:pic>
          <p:nvPicPr>
            <p:cNvPr id="11" name="Picture 10"/>
            <p:cNvPicPr>
              <a:picLocks noChangeAspect="1"/>
            </p:cNvPicPr>
            <p:nvPr/>
          </p:nvPicPr>
          <p:blipFill>
            <a:blip r:embed="rId5"/>
            <a:stretch>
              <a:fillRect/>
            </a:stretch>
          </p:blipFill>
          <p:spPr>
            <a:xfrm>
              <a:off x="9899795" y="2369227"/>
              <a:ext cx="2158449" cy="1948092"/>
            </a:xfrm>
            <a:prstGeom prst="rect">
              <a:avLst/>
            </a:prstGeom>
          </p:spPr>
        </p:pic>
      </p:grpSp>
      <p:pic>
        <p:nvPicPr>
          <p:cNvPr id="3" name="Picture 2">
            <a:extLst>
              <a:ext uri="{FF2B5EF4-FFF2-40B4-BE49-F238E27FC236}">
                <a16:creationId xmlns:a16="http://schemas.microsoft.com/office/drawing/2014/main" id="{BC05C82C-4233-4AA8-B08B-AF3051D5AEA2}"/>
              </a:ext>
            </a:extLst>
          </p:cNvPr>
          <p:cNvPicPr>
            <a:picLocks noChangeAspect="1"/>
          </p:cNvPicPr>
          <p:nvPr/>
        </p:nvPicPr>
        <p:blipFill>
          <a:blip r:embed="rId6"/>
          <a:stretch>
            <a:fillRect/>
          </a:stretch>
        </p:blipFill>
        <p:spPr>
          <a:xfrm>
            <a:off x="10216067" y="5368700"/>
            <a:ext cx="1700931" cy="1487553"/>
          </a:xfrm>
          <a:prstGeom prst="rect">
            <a:avLst/>
          </a:prstGeom>
        </p:spPr>
      </p:pic>
    </p:spTree>
    <p:extLst>
      <p:ext uri="{BB962C8B-B14F-4D97-AF65-F5344CB8AC3E}">
        <p14:creationId xmlns:p14="http://schemas.microsoft.com/office/powerpoint/2010/main" val="423777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10" y="210034"/>
            <a:ext cx="11952648" cy="1325563"/>
          </a:xfrm>
        </p:spPr>
        <p:txBody>
          <a:bodyPr>
            <a:noAutofit/>
          </a:bodyPr>
          <a:lstStyle/>
          <a:p>
            <a:r>
              <a:rPr lang="en-US" sz="3600" b="1" u="sng" dirty="0">
                <a:solidFill>
                  <a:schemeClr val="accent6">
                    <a:lumMod val="75000"/>
                  </a:schemeClr>
                </a:solidFill>
              </a:rPr>
              <a:t>During Clean-Up</a:t>
            </a:r>
            <a:r>
              <a:rPr lang="en-US" sz="3600" b="1" dirty="0">
                <a:solidFill>
                  <a:schemeClr val="accent6">
                    <a:lumMod val="75000"/>
                  </a:schemeClr>
                </a:solidFill>
              </a:rPr>
              <a:t>: No main effects on child compliance</a:t>
            </a:r>
          </a:p>
        </p:txBody>
      </p:sp>
      <p:graphicFrame>
        <p:nvGraphicFramePr>
          <p:cNvPr id="6" name="Content Placeholder 5"/>
          <p:cNvGraphicFramePr>
            <a:graphicFrameLocks noGrp="1"/>
          </p:cNvGraphicFramePr>
          <p:nvPr>
            <p:ph idx="1"/>
          </p:nvPr>
        </p:nvGraphicFramePr>
        <p:xfrm>
          <a:off x="453237" y="1190368"/>
          <a:ext cx="11285525" cy="537090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BC05C82C-4233-4AA8-B08B-AF3051D5AEA2}"/>
              </a:ext>
            </a:extLst>
          </p:cNvPr>
          <p:cNvPicPr>
            <a:picLocks noChangeAspect="1"/>
          </p:cNvPicPr>
          <p:nvPr/>
        </p:nvPicPr>
        <p:blipFill>
          <a:blip r:embed="rId4"/>
          <a:stretch>
            <a:fillRect/>
          </a:stretch>
        </p:blipFill>
        <p:spPr>
          <a:xfrm>
            <a:off x="10355626" y="5127551"/>
            <a:ext cx="1700931" cy="1487553"/>
          </a:xfrm>
          <a:prstGeom prst="rect">
            <a:avLst/>
          </a:prstGeom>
        </p:spPr>
      </p:pic>
      <p:sp>
        <p:nvSpPr>
          <p:cNvPr id="4" name="TextBox 1">
            <a:extLst>
              <a:ext uri="{FF2B5EF4-FFF2-40B4-BE49-F238E27FC236}">
                <a16:creationId xmlns:a16="http://schemas.microsoft.com/office/drawing/2014/main" id="{D0904581-D4A6-0378-36D0-2738357A72C7}"/>
              </a:ext>
            </a:extLst>
          </p:cNvPr>
          <p:cNvSpPr txBox="1"/>
          <p:nvPr/>
        </p:nvSpPr>
        <p:spPr>
          <a:xfrm>
            <a:off x="10447635" y="6561277"/>
            <a:ext cx="1516911" cy="28802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Skowron et al., 2023</a:t>
            </a: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59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E6E2A-7699-314E-D8E9-E506BB8BA7A7}"/>
              </a:ext>
            </a:extLst>
          </p:cNvPr>
          <p:cNvSpPr>
            <a:spLocks noGrp="1"/>
          </p:cNvSpPr>
          <p:nvPr>
            <p:ph type="title"/>
          </p:nvPr>
        </p:nvSpPr>
        <p:spPr>
          <a:xfrm>
            <a:off x="0" y="4581667"/>
            <a:ext cx="12334009" cy="1065836"/>
          </a:xfrm>
        </p:spPr>
        <p:txBody>
          <a:bodyPr vert="horz" lIns="91440" tIns="45720" rIns="91440" bIns="45720" rtlCol="0" anchor="ctr">
            <a:normAutofit fontScale="90000"/>
          </a:bodyPr>
          <a:lstStyle/>
          <a:p>
            <a:pPr algn="ctr"/>
            <a:r>
              <a:rPr lang="en-US" sz="4000" dirty="0"/>
              <a:t>Positive Parenting Gains </a:t>
            </a:r>
            <a:r>
              <a:rPr lang="en-US" sz="4000" dirty="0">
                <a:sym typeface="Wingdings" panose="05000000000000000000" pitchFamily="2" charset="2"/>
              </a:rPr>
              <a:t> </a:t>
            </a:r>
            <a:r>
              <a:rPr lang="en-US" sz="4000" dirty="0"/>
              <a:t>Child outcomes: Epigenetic aging</a:t>
            </a:r>
            <a:r>
              <a:rPr lang="en-US" sz="2000" dirty="0"/>
              <a:t>(PED-be)</a:t>
            </a:r>
          </a:p>
        </p:txBody>
      </p:sp>
      <p:sp>
        <p:nvSpPr>
          <p:cNvPr id="9" name="TextBox 8">
            <a:extLst>
              <a:ext uri="{FF2B5EF4-FFF2-40B4-BE49-F238E27FC236}">
                <a16:creationId xmlns:a16="http://schemas.microsoft.com/office/drawing/2014/main" id="{79812100-C4AE-0DB8-4A30-A4AD9F165430}"/>
              </a:ext>
            </a:extLst>
          </p:cNvPr>
          <p:cNvSpPr txBox="1"/>
          <p:nvPr/>
        </p:nvSpPr>
        <p:spPr>
          <a:xfrm>
            <a:off x="638881" y="5647503"/>
            <a:ext cx="10909643" cy="552659"/>
          </a:xfrm>
          <a:prstGeom prst="rect">
            <a:avLst/>
          </a:prstGeom>
        </p:spPr>
        <p:txBody>
          <a:bodyPr vert="horz" lIns="91440" tIns="45720" rIns="91440" bIns="45720" rtlCol="0" anchor="ctr">
            <a:normAutofit/>
          </a:bodyPr>
          <a:lstStyle/>
          <a:p>
            <a:pPr algn="ctr">
              <a:lnSpc>
                <a:spcPct val="90000"/>
              </a:lnSpc>
              <a:spcBef>
                <a:spcPts val="1000"/>
              </a:spcBef>
            </a:pPr>
            <a:r>
              <a:rPr lang="en-US" sz="2200" i="1"/>
              <a:t>Sullivan, Bozack, Cardenas, Comer, Bagner, Forehand, &amp; Parent (2023). Psychological Science</a:t>
            </a:r>
          </a:p>
        </p:txBody>
      </p:sp>
      <p:pic>
        <p:nvPicPr>
          <p:cNvPr id="8" name="Content Placeholder 7">
            <a:extLst>
              <a:ext uri="{FF2B5EF4-FFF2-40B4-BE49-F238E27FC236}">
                <a16:creationId xmlns:a16="http://schemas.microsoft.com/office/drawing/2014/main" id="{2D3378EF-9115-35E4-E542-21C86414C62D}"/>
              </a:ext>
            </a:extLst>
          </p:cNvPr>
          <p:cNvPicPr>
            <a:picLocks noGrp="1" noChangeAspect="1"/>
          </p:cNvPicPr>
          <p:nvPr>
            <p:ph sz="half" idx="2"/>
          </p:nvPr>
        </p:nvPicPr>
        <p:blipFill>
          <a:blip r:embed="rId3"/>
          <a:stretch>
            <a:fillRect/>
          </a:stretch>
        </p:blipFill>
        <p:spPr>
          <a:xfrm>
            <a:off x="213102" y="320039"/>
            <a:ext cx="5879855" cy="4101199"/>
          </a:xfrm>
          <a:prstGeom prst="rect">
            <a:avLst/>
          </a:prstGeom>
        </p:spPr>
      </p:pic>
      <p:pic>
        <p:nvPicPr>
          <p:cNvPr id="6" name="Content Placeholder 5">
            <a:extLst>
              <a:ext uri="{FF2B5EF4-FFF2-40B4-BE49-F238E27FC236}">
                <a16:creationId xmlns:a16="http://schemas.microsoft.com/office/drawing/2014/main" id="{CD243AF8-3D02-7AD5-2FCA-0310A205E0A6}"/>
              </a:ext>
            </a:extLst>
          </p:cNvPr>
          <p:cNvPicPr>
            <a:picLocks noGrp="1" noChangeAspect="1"/>
          </p:cNvPicPr>
          <p:nvPr>
            <p:ph sz="half" idx="1"/>
          </p:nvPr>
        </p:nvPicPr>
        <p:blipFill>
          <a:blip r:embed="rId4"/>
          <a:stretch>
            <a:fillRect/>
          </a:stretch>
        </p:blipFill>
        <p:spPr>
          <a:xfrm>
            <a:off x="6072279" y="404985"/>
            <a:ext cx="6052666" cy="4016254"/>
          </a:xfrm>
          <a:prstGeom prst="rect">
            <a:avLst/>
          </a:prstGeom>
        </p:spPr>
      </p:pic>
      <p:sp>
        <p:nvSpPr>
          <p:cNvPr id="2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402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EA9CC2-C088-B969-BABC-5D2C56A3703C}"/>
              </a:ext>
            </a:extLst>
          </p:cNvPr>
          <p:cNvSpPr>
            <a:spLocks noGrp="1"/>
          </p:cNvSpPr>
          <p:nvPr>
            <p:ph type="title"/>
          </p:nvPr>
        </p:nvSpPr>
        <p:spPr>
          <a:xfrm>
            <a:off x="638884" y="4546810"/>
            <a:ext cx="10909640" cy="1252556"/>
          </a:xfrm>
        </p:spPr>
        <p:txBody>
          <a:bodyPr vert="horz" lIns="91440" tIns="45720" rIns="91440" bIns="45720" rtlCol="0" anchor="ctr">
            <a:normAutofit/>
          </a:bodyPr>
          <a:lstStyle/>
          <a:p>
            <a:pPr algn="ctr"/>
            <a:r>
              <a:rPr lang="en-US" sz="3600" dirty="0"/>
              <a:t>PCIT </a:t>
            </a:r>
            <a:r>
              <a:rPr lang="en-US" sz="3600" dirty="0">
                <a:sym typeface="Wingdings" panose="05000000000000000000" pitchFamily="2" charset="2"/>
              </a:rPr>
              <a:t> </a:t>
            </a:r>
            <a:r>
              <a:rPr lang="en-US" sz="3600" dirty="0"/>
              <a:t>Child Outcomes: Epigenetic aging &amp; Inflammation </a:t>
            </a:r>
            <a:endParaRPr lang="en-US" sz="2000" dirty="0"/>
          </a:p>
        </p:txBody>
      </p:sp>
      <p:sp>
        <p:nvSpPr>
          <p:cNvPr id="9" name="TextBox 8">
            <a:extLst>
              <a:ext uri="{FF2B5EF4-FFF2-40B4-BE49-F238E27FC236}">
                <a16:creationId xmlns:a16="http://schemas.microsoft.com/office/drawing/2014/main" id="{4A7BF47C-1CCE-A5AE-33A8-FF35BBF5C660}"/>
              </a:ext>
            </a:extLst>
          </p:cNvPr>
          <p:cNvSpPr txBox="1"/>
          <p:nvPr/>
        </p:nvSpPr>
        <p:spPr>
          <a:xfrm>
            <a:off x="638881" y="5799366"/>
            <a:ext cx="10909643" cy="552659"/>
          </a:xfrm>
          <a:prstGeom prst="rect">
            <a:avLst/>
          </a:prstGeom>
        </p:spPr>
        <p:txBody>
          <a:bodyPr vert="horz" lIns="91440" tIns="45720" rIns="91440" bIns="45720" rtlCol="0" anchor="ctr">
            <a:normAutofit/>
          </a:bodyPr>
          <a:lstStyle/>
          <a:p>
            <a:pPr algn="ctr">
              <a:lnSpc>
                <a:spcPct val="90000"/>
              </a:lnSpc>
              <a:spcBef>
                <a:spcPts val="1000"/>
              </a:spcBef>
            </a:pPr>
            <a:r>
              <a:rPr lang="en-US" sz="2000" dirty="0"/>
              <a:t>Merrill, Hogan, </a:t>
            </a:r>
            <a:r>
              <a:rPr lang="en-US" sz="2000" dirty="0" err="1"/>
              <a:t>Bozack</a:t>
            </a:r>
            <a:r>
              <a:rPr lang="en-US" sz="2000" dirty="0"/>
              <a:t>, Cardenas, Comer, Bagner, Highlander, &amp; Parent (2024). </a:t>
            </a:r>
            <a:r>
              <a:rPr lang="en-US" sz="2000" b="0" i="1" u="none" strike="noStrike" baseline="0" dirty="0"/>
              <a:t>JAMA Network Open</a:t>
            </a:r>
            <a:endParaRPr lang="en-US" sz="2000" dirty="0"/>
          </a:p>
        </p:txBody>
      </p:sp>
      <p:pic>
        <p:nvPicPr>
          <p:cNvPr id="22" name="Picture 21">
            <a:extLst>
              <a:ext uri="{FF2B5EF4-FFF2-40B4-BE49-F238E27FC236}">
                <a16:creationId xmlns:a16="http://schemas.microsoft.com/office/drawing/2014/main" id="{FF90125E-D6B7-EE13-7935-E33A47CC281F}"/>
              </a:ext>
            </a:extLst>
          </p:cNvPr>
          <p:cNvPicPr>
            <a:picLocks noChangeAspect="1"/>
          </p:cNvPicPr>
          <p:nvPr/>
        </p:nvPicPr>
        <p:blipFill>
          <a:blip r:embed="rId3"/>
          <a:stretch>
            <a:fillRect/>
          </a:stretch>
        </p:blipFill>
        <p:spPr>
          <a:xfrm>
            <a:off x="6535248" y="250366"/>
            <a:ext cx="4769021" cy="4170873"/>
          </a:xfrm>
          <a:prstGeom prst="rect">
            <a:avLst/>
          </a:prstGeom>
        </p:spPr>
      </p:pic>
      <p:pic>
        <p:nvPicPr>
          <p:cNvPr id="6" name="Content Placeholder 5">
            <a:extLst>
              <a:ext uri="{FF2B5EF4-FFF2-40B4-BE49-F238E27FC236}">
                <a16:creationId xmlns:a16="http://schemas.microsoft.com/office/drawing/2014/main" id="{9469A399-3555-57D8-D10E-3C2F4114FC70}"/>
              </a:ext>
            </a:extLst>
          </p:cNvPr>
          <p:cNvPicPr>
            <a:picLocks noGrp="1" noChangeAspect="1"/>
          </p:cNvPicPr>
          <p:nvPr>
            <p:ph sz="half" idx="1"/>
          </p:nvPr>
        </p:nvPicPr>
        <p:blipFill>
          <a:blip r:embed="rId4"/>
          <a:srcRect r="30304"/>
          <a:stretch/>
        </p:blipFill>
        <p:spPr>
          <a:xfrm>
            <a:off x="299465" y="905662"/>
            <a:ext cx="6037106" cy="2901769"/>
          </a:xfrm>
          <a:prstGeom prst="rect">
            <a:avLst/>
          </a:prstGeom>
        </p:spPr>
      </p:pic>
      <p:sp>
        <p:nvSpPr>
          <p:cNvPr id="3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856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1358E178-C253-D099-E200-1DBA01B826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135067-2596-1C29-D94F-120C280E1719}"/>
              </a:ext>
            </a:extLst>
          </p:cNvPr>
          <p:cNvSpPr>
            <a:spLocks noGrp="1"/>
          </p:cNvSpPr>
          <p:nvPr>
            <p:ph type="ctrTitle"/>
          </p:nvPr>
        </p:nvSpPr>
        <p:spPr>
          <a:xfrm>
            <a:off x="184046" y="1300279"/>
            <a:ext cx="12007954" cy="2253639"/>
          </a:xfrm>
        </p:spPr>
        <p:txBody>
          <a:bodyPr>
            <a:normAutofit/>
          </a:bodyPr>
          <a:lstStyle/>
          <a:p>
            <a:r>
              <a:rPr lang="en-US" sz="5400" dirty="0">
                <a:solidFill>
                  <a:schemeClr val="bg1"/>
                </a:solidFill>
              </a:rPr>
              <a:t>Who benefits more…and less from PCIT?</a:t>
            </a:r>
            <a:endParaRPr lang="en-US" sz="54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3645B03-6DB9-C5ED-490D-36A890F132FB}"/>
              </a:ext>
            </a:extLst>
          </p:cNvPr>
          <p:cNvPicPr>
            <a:picLocks noChangeAspect="1"/>
          </p:cNvPicPr>
          <p:nvPr/>
        </p:nvPicPr>
        <p:blipFill>
          <a:blip r:embed="rId3"/>
          <a:stretch>
            <a:fillRect/>
          </a:stretch>
        </p:blipFill>
        <p:spPr>
          <a:xfrm>
            <a:off x="9585413" y="3611424"/>
            <a:ext cx="2475061" cy="2152531"/>
          </a:xfrm>
          <a:prstGeom prst="rect">
            <a:avLst/>
          </a:prstGeom>
        </p:spPr>
      </p:pic>
      <p:sp>
        <p:nvSpPr>
          <p:cNvPr id="7" name="TextBox 6">
            <a:extLst>
              <a:ext uri="{FF2B5EF4-FFF2-40B4-BE49-F238E27FC236}">
                <a16:creationId xmlns:a16="http://schemas.microsoft.com/office/drawing/2014/main" id="{405F3880-ED1F-A142-C17D-0FFDE933738F}"/>
              </a:ext>
            </a:extLst>
          </p:cNvPr>
          <p:cNvSpPr txBox="1"/>
          <p:nvPr/>
        </p:nvSpPr>
        <p:spPr>
          <a:xfrm>
            <a:off x="515202" y="6391905"/>
            <a:ext cx="112099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Penn State Child Maltreatment Solutions Network Conference: Biological Embedding of Caregiving Adversity (11/15/2024)</a:t>
            </a:r>
          </a:p>
        </p:txBody>
      </p:sp>
      <p:pic>
        <p:nvPicPr>
          <p:cNvPr id="10" name="Picture 9">
            <a:extLst>
              <a:ext uri="{FF2B5EF4-FFF2-40B4-BE49-F238E27FC236}">
                <a16:creationId xmlns:a16="http://schemas.microsoft.com/office/drawing/2014/main" id="{821B588B-38CF-7DB2-0065-93577B82F18B}"/>
              </a:ext>
            </a:extLst>
          </p:cNvPr>
          <p:cNvPicPr>
            <a:picLocks noChangeAspect="1"/>
          </p:cNvPicPr>
          <p:nvPr/>
        </p:nvPicPr>
        <p:blipFill>
          <a:blip r:embed="rId4"/>
          <a:stretch>
            <a:fillRect/>
          </a:stretch>
        </p:blipFill>
        <p:spPr>
          <a:xfrm>
            <a:off x="9833524" y="280826"/>
            <a:ext cx="1917290" cy="1353301"/>
          </a:xfrm>
          <a:prstGeom prst="rect">
            <a:avLst/>
          </a:prstGeom>
        </p:spPr>
      </p:pic>
      <p:pic>
        <p:nvPicPr>
          <p:cNvPr id="12" name="Picture 11">
            <a:extLst>
              <a:ext uri="{FF2B5EF4-FFF2-40B4-BE49-F238E27FC236}">
                <a16:creationId xmlns:a16="http://schemas.microsoft.com/office/drawing/2014/main" id="{9A2CBCAA-0D57-D86F-00FF-FC4D017642A9}"/>
              </a:ext>
            </a:extLst>
          </p:cNvPr>
          <p:cNvPicPr>
            <a:picLocks noChangeAspect="1"/>
          </p:cNvPicPr>
          <p:nvPr/>
        </p:nvPicPr>
        <p:blipFill rotWithShape="1">
          <a:blip r:embed="rId5"/>
          <a:srcRect l="11021" r="14072" b="8063"/>
          <a:stretch/>
        </p:blipFill>
        <p:spPr>
          <a:xfrm>
            <a:off x="184046" y="137695"/>
            <a:ext cx="1689307" cy="1496432"/>
          </a:xfrm>
          <a:prstGeom prst="rect">
            <a:avLst/>
          </a:prstGeom>
        </p:spPr>
      </p:pic>
      <p:pic>
        <p:nvPicPr>
          <p:cNvPr id="13" name="Picture 12">
            <a:extLst>
              <a:ext uri="{FF2B5EF4-FFF2-40B4-BE49-F238E27FC236}">
                <a16:creationId xmlns:a16="http://schemas.microsoft.com/office/drawing/2014/main" id="{0730BA38-CA5E-9F07-A1D7-EB34B1C3EBD9}"/>
              </a:ext>
            </a:extLst>
          </p:cNvPr>
          <p:cNvPicPr>
            <a:picLocks noChangeAspect="1"/>
          </p:cNvPicPr>
          <p:nvPr/>
        </p:nvPicPr>
        <p:blipFill>
          <a:blip r:embed="rId6"/>
          <a:stretch>
            <a:fillRect/>
          </a:stretch>
        </p:blipFill>
        <p:spPr>
          <a:xfrm>
            <a:off x="9523865" y="5663061"/>
            <a:ext cx="2536609" cy="452016"/>
          </a:xfrm>
          <a:prstGeom prst="rect">
            <a:avLst/>
          </a:prstGeom>
        </p:spPr>
      </p:pic>
      <p:sp>
        <p:nvSpPr>
          <p:cNvPr id="4" name="TextBox 3">
            <a:extLst>
              <a:ext uri="{FF2B5EF4-FFF2-40B4-BE49-F238E27FC236}">
                <a16:creationId xmlns:a16="http://schemas.microsoft.com/office/drawing/2014/main" id="{AA285200-DEC3-9B5C-C0B8-9ABDD2C87756}"/>
              </a:ext>
            </a:extLst>
          </p:cNvPr>
          <p:cNvSpPr txBox="1"/>
          <p:nvPr/>
        </p:nvSpPr>
        <p:spPr>
          <a:xfrm>
            <a:off x="1028699" y="3553918"/>
            <a:ext cx="6098458"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Individual differences </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sym typeface="Wingdings" panose="05000000000000000000" pitchFamily="2" charset="2"/>
              </a:rPr>
              <a:t> response to PCIT</a:t>
            </a: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935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58" y="219708"/>
            <a:ext cx="11801898" cy="805256"/>
          </a:xfrm>
        </p:spPr>
        <p:txBody>
          <a:bodyPr>
            <a:normAutofit fontScale="90000"/>
          </a:bodyPr>
          <a:lstStyle/>
          <a:p>
            <a:r>
              <a:rPr lang="en-US" sz="4000" b="1" dirty="0">
                <a:solidFill>
                  <a:schemeClr val="accent6"/>
                </a:solidFill>
              </a:rPr>
              <a:t>Differential Response: Engage &amp; Persist in PCIT </a:t>
            </a:r>
            <a:r>
              <a:rPr lang="en-US" sz="3100" b="1" dirty="0">
                <a:solidFill>
                  <a:schemeClr val="accent6"/>
                </a:solidFill>
              </a:rPr>
              <a:t>(child welfare families)</a:t>
            </a:r>
          </a:p>
        </p:txBody>
      </p:sp>
      <p:sp>
        <p:nvSpPr>
          <p:cNvPr id="3" name="Content Placeholder 2"/>
          <p:cNvSpPr>
            <a:spLocks noGrp="1"/>
          </p:cNvSpPr>
          <p:nvPr>
            <p:ph idx="1"/>
          </p:nvPr>
        </p:nvSpPr>
        <p:spPr>
          <a:xfrm>
            <a:off x="1027193" y="1438689"/>
            <a:ext cx="10515600" cy="4351338"/>
          </a:xfrm>
        </p:spPr>
        <p:txBody>
          <a:bodyPr>
            <a:normAutofit/>
          </a:bodyPr>
          <a:lstStyle/>
          <a:p>
            <a:r>
              <a:rPr lang="en-US" u="sng" dirty="0"/>
              <a:t>CW parents who declined PCIT</a:t>
            </a:r>
            <a:r>
              <a:rPr lang="en-US" dirty="0"/>
              <a:t>: </a:t>
            </a:r>
          </a:p>
          <a:p>
            <a:pPr lvl="1"/>
            <a:r>
              <a:rPr lang="en-US" dirty="0"/>
              <a:t>more negative parenting at intake </a:t>
            </a:r>
          </a:p>
          <a:p>
            <a:pPr lvl="1"/>
            <a:endParaRPr lang="en-US" sz="1000" dirty="0"/>
          </a:p>
          <a:p>
            <a:r>
              <a:rPr lang="en-US" u="sng" dirty="0"/>
              <a:t>Persistence in Child Directed Interaction Phase</a:t>
            </a:r>
            <a:r>
              <a:rPr lang="en-US" dirty="0"/>
              <a:t>: </a:t>
            </a:r>
          </a:p>
          <a:p>
            <a:pPr lvl="1"/>
            <a:r>
              <a:rPr lang="en-US" b="1" i="1" dirty="0"/>
              <a:t>greater physiological calm (RSA) during social engagement task</a:t>
            </a:r>
          </a:p>
          <a:p>
            <a:pPr lvl="1"/>
            <a:r>
              <a:rPr lang="en-US" dirty="0"/>
              <a:t>Less tendency to misinterpret neutral faces as angry</a:t>
            </a:r>
          </a:p>
          <a:p>
            <a:endParaRPr lang="en-US" sz="1000" dirty="0"/>
          </a:p>
          <a:p>
            <a:r>
              <a:rPr lang="en-US" u="sng" dirty="0"/>
              <a:t>Persistence in Parent Directed Interaction Phase</a:t>
            </a:r>
            <a:r>
              <a:rPr lang="en-US" dirty="0"/>
              <a:t>:</a:t>
            </a:r>
          </a:p>
          <a:p>
            <a:pPr lvl="1"/>
            <a:r>
              <a:rPr lang="en-US" b="1" i="1" dirty="0"/>
              <a:t>physiological calm (greater RSA) during social engagement</a:t>
            </a:r>
          </a:p>
          <a:p>
            <a:pPr lvl="1"/>
            <a:r>
              <a:rPr lang="en-US" dirty="0"/>
              <a:t>positive child attributions</a:t>
            </a:r>
          </a:p>
        </p:txBody>
      </p:sp>
      <p:pic>
        <p:nvPicPr>
          <p:cNvPr id="5" name="Picture 4"/>
          <p:cNvPicPr>
            <a:picLocks noChangeAspect="1"/>
          </p:cNvPicPr>
          <p:nvPr/>
        </p:nvPicPr>
        <p:blipFill rotWithShape="1">
          <a:blip r:embed="rId3"/>
          <a:srcRect l="71052" t="8911" r="4623" b="57315"/>
          <a:stretch/>
        </p:blipFill>
        <p:spPr>
          <a:xfrm>
            <a:off x="9394692" y="3326231"/>
            <a:ext cx="1202898" cy="1097400"/>
          </a:xfrm>
          <a:prstGeom prst="rect">
            <a:avLst/>
          </a:prstGeom>
        </p:spPr>
      </p:pic>
      <p:pic>
        <p:nvPicPr>
          <p:cNvPr id="6" name="Picture 5"/>
          <p:cNvPicPr>
            <a:picLocks noChangeAspect="1"/>
          </p:cNvPicPr>
          <p:nvPr/>
        </p:nvPicPr>
        <p:blipFill rotWithShape="1">
          <a:blip r:embed="rId3"/>
          <a:srcRect l="5307" t="5252" r="68417" b="54034"/>
          <a:stretch/>
        </p:blipFill>
        <p:spPr>
          <a:xfrm>
            <a:off x="10430477" y="2826102"/>
            <a:ext cx="1263328" cy="1286090"/>
          </a:xfrm>
          <a:prstGeom prst="rect">
            <a:avLst/>
          </a:prstGeom>
        </p:spPr>
      </p:pic>
      <p:sp>
        <p:nvSpPr>
          <p:cNvPr id="8" name="TextBox 7"/>
          <p:cNvSpPr txBox="1"/>
          <p:nvPr/>
        </p:nvSpPr>
        <p:spPr>
          <a:xfrm>
            <a:off x="6460729" y="6441013"/>
            <a:ext cx="553252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Skoranski et al., 2021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Development &amp; Psychopathology</a:t>
            </a:r>
          </a:p>
        </p:txBody>
      </p:sp>
      <p:cxnSp>
        <p:nvCxnSpPr>
          <p:cNvPr id="13" name="Straight Arrow Connector 12"/>
          <p:cNvCxnSpPr>
            <a:cxnSpLocks/>
          </p:cNvCxnSpPr>
          <p:nvPr/>
        </p:nvCxnSpPr>
        <p:spPr>
          <a:xfrm>
            <a:off x="8449489" y="3614358"/>
            <a:ext cx="1035785" cy="10261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A834422A-6558-4BB0-B03C-18C694C66F54}"/>
              </a:ext>
            </a:extLst>
          </p:cNvPr>
          <p:cNvPicPr>
            <a:picLocks noChangeAspect="1"/>
          </p:cNvPicPr>
          <p:nvPr/>
        </p:nvPicPr>
        <p:blipFill>
          <a:blip r:embed="rId4"/>
          <a:stretch>
            <a:fillRect/>
          </a:stretch>
        </p:blipFill>
        <p:spPr>
          <a:xfrm>
            <a:off x="10131027" y="4525917"/>
            <a:ext cx="1862229" cy="1862229"/>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272DBCF-AB9F-EB0C-7536-56BA4AC79B50}"/>
                  </a:ext>
                </a:extLst>
              </p14:cNvPr>
              <p14:cNvContentPartPr/>
              <p14:nvPr/>
            </p14:nvContentPartPr>
            <p14:xfrm>
              <a:off x="10572923" y="2890167"/>
              <a:ext cx="1046880" cy="1114560"/>
            </p14:xfrm>
          </p:contentPart>
        </mc:Choice>
        <mc:Fallback xmlns="">
          <p:pic>
            <p:nvPicPr>
              <p:cNvPr id="7" name="Ink 6">
                <a:extLst>
                  <a:ext uri="{FF2B5EF4-FFF2-40B4-BE49-F238E27FC236}">
                    <a16:creationId xmlns:a16="http://schemas.microsoft.com/office/drawing/2014/main" id="{7272DBCF-AB9F-EB0C-7536-56BA4AC79B50}"/>
                  </a:ext>
                </a:extLst>
              </p:cNvPr>
              <p:cNvPicPr/>
              <p:nvPr/>
            </p:nvPicPr>
            <p:blipFill>
              <a:blip r:embed="rId6"/>
              <a:stretch>
                <a:fillRect/>
              </a:stretch>
            </p:blipFill>
            <p:spPr>
              <a:xfrm>
                <a:off x="10563923" y="2881167"/>
                <a:ext cx="1064520" cy="1132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263249F5-D5FA-AFBF-C407-97489344CF4A}"/>
                  </a:ext>
                </a:extLst>
              </p14:cNvPr>
              <p14:cNvContentPartPr/>
              <p14:nvPr/>
            </p14:nvContentPartPr>
            <p14:xfrm>
              <a:off x="10674803" y="2879727"/>
              <a:ext cx="928800" cy="1020960"/>
            </p14:xfrm>
          </p:contentPart>
        </mc:Choice>
        <mc:Fallback xmlns="">
          <p:pic>
            <p:nvPicPr>
              <p:cNvPr id="9" name="Ink 8">
                <a:extLst>
                  <a:ext uri="{FF2B5EF4-FFF2-40B4-BE49-F238E27FC236}">
                    <a16:creationId xmlns:a16="http://schemas.microsoft.com/office/drawing/2014/main" id="{263249F5-D5FA-AFBF-C407-97489344CF4A}"/>
                  </a:ext>
                </a:extLst>
              </p:cNvPr>
              <p:cNvPicPr/>
              <p:nvPr/>
            </p:nvPicPr>
            <p:blipFill>
              <a:blip r:embed="rId8"/>
              <a:stretch>
                <a:fillRect/>
              </a:stretch>
            </p:blipFill>
            <p:spPr>
              <a:xfrm>
                <a:off x="10665803" y="2870727"/>
                <a:ext cx="946440" cy="1038600"/>
              </a:xfrm>
              <a:prstGeom prst="rect">
                <a:avLst/>
              </a:prstGeom>
            </p:spPr>
          </p:pic>
        </mc:Fallback>
      </mc:AlternateContent>
    </p:spTree>
    <p:extLst>
      <p:ext uri="{BB962C8B-B14F-4D97-AF65-F5344CB8AC3E}">
        <p14:creationId xmlns:p14="http://schemas.microsoft.com/office/powerpoint/2010/main" val="209688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C69C-ABD4-B976-F67E-2DF532345C8B}"/>
              </a:ext>
            </a:extLst>
          </p:cNvPr>
          <p:cNvSpPr>
            <a:spLocks noGrp="1"/>
          </p:cNvSpPr>
          <p:nvPr>
            <p:ph type="title"/>
          </p:nvPr>
        </p:nvSpPr>
        <p:spPr/>
        <p:txBody>
          <a:bodyPr/>
          <a:lstStyle/>
          <a:p>
            <a:r>
              <a:rPr lang="en-US" dirty="0">
                <a:solidFill>
                  <a:schemeClr val="accent6"/>
                </a:solidFill>
              </a:rPr>
              <a:t>Social Engagement Task</a:t>
            </a:r>
          </a:p>
        </p:txBody>
      </p:sp>
      <p:pic>
        <p:nvPicPr>
          <p:cNvPr id="4" name="Content Placeholder 3">
            <a:extLst>
              <a:ext uri="{FF2B5EF4-FFF2-40B4-BE49-F238E27FC236}">
                <a16:creationId xmlns:a16="http://schemas.microsoft.com/office/drawing/2014/main" id="{A3FD3E43-B984-41A1-7BAF-DCEB3AF2DADA}"/>
              </a:ext>
            </a:extLst>
          </p:cNvPr>
          <p:cNvPicPr>
            <a:picLocks noGrp="1" noChangeAspect="1"/>
          </p:cNvPicPr>
          <p:nvPr>
            <p:ph idx="1"/>
          </p:nvPr>
        </p:nvPicPr>
        <p:blipFill>
          <a:blip r:embed="rId3"/>
          <a:stretch>
            <a:fillRect/>
          </a:stretch>
        </p:blipFill>
        <p:spPr>
          <a:xfrm>
            <a:off x="2605204" y="1407909"/>
            <a:ext cx="7170234" cy="5084966"/>
          </a:xfrm>
          <a:prstGeom prst="rect">
            <a:avLst/>
          </a:prstGeom>
        </p:spPr>
      </p:pic>
      <p:sp>
        <p:nvSpPr>
          <p:cNvPr id="5" name="TextBox 4">
            <a:extLst>
              <a:ext uri="{FF2B5EF4-FFF2-40B4-BE49-F238E27FC236}">
                <a16:creationId xmlns:a16="http://schemas.microsoft.com/office/drawing/2014/main" id="{AA1D2839-6FCA-A75E-1B63-ACAD7A8FDCFD}"/>
              </a:ext>
            </a:extLst>
          </p:cNvPr>
          <p:cNvSpPr txBox="1"/>
          <p:nvPr/>
        </p:nvSpPr>
        <p:spPr>
          <a:xfrm>
            <a:off x="6938010" y="6437263"/>
            <a:ext cx="5190103" cy="338554"/>
          </a:xfrm>
          <a:prstGeom prst="rect">
            <a:avLst/>
          </a:prstGeom>
          <a:noFill/>
        </p:spPr>
        <p:txBody>
          <a:bodyPr wrap="square" rtlCol="0">
            <a:spAutoFit/>
          </a:bodyPr>
          <a:lstStyle/>
          <a:p>
            <a:r>
              <a:rPr lang="en-US" sz="1600" i="1" dirty="0"/>
              <a:t>Wismer Fries, Ziegler, Kurian, </a:t>
            </a:r>
            <a:r>
              <a:rPr lang="en-US" sz="1600" i="1" dirty="0" err="1"/>
              <a:t>Jacoris</a:t>
            </a:r>
            <a:r>
              <a:rPr lang="en-US" sz="1600" i="1" dirty="0"/>
              <a:t>, &amp; Pollak (2005) PNAS</a:t>
            </a:r>
          </a:p>
        </p:txBody>
      </p:sp>
    </p:spTree>
    <p:extLst>
      <p:ext uri="{BB962C8B-B14F-4D97-AF65-F5344CB8AC3E}">
        <p14:creationId xmlns:p14="http://schemas.microsoft.com/office/powerpoint/2010/main" val="1974672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line chart&#10;&#10;Description automatically generated"/>
          <p:cNvPicPr/>
          <p:nvPr/>
        </p:nvPicPr>
        <p:blipFill rotWithShape="1">
          <a:blip r:embed="rId3" cstate="print">
            <a:extLst>
              <a:ext uri="{28A0092B-C50C-407E-A947-70E740481C1C}">
                <a14:useLocalDpi xmlns:a14="http://schemas.microsoft.com/office/drawing/2010/main" val="0"/>
              </a:ext>
            </a:extLst>
          </a:blip>
          <a:srcRect l="4899" t="6114" r="2134" b="5834"/>
          <a:stretch/>
        </p:blipFill>
        <p:spPr>
          <a:xfrm>
            <a:off x="6534115" y="2508639"/>
            <a:ext cx="4765639" cy="3679114"/>
          </a:xfrm>
          <a:prstGeom prst="rect">
            <a:avLst/>
          </a:prstGeom>
        </p:spPr>
      </p:pic>
      <p:pic>
        <p:nvPicPr>
          <p:cNvPr id="3" name="Picture 2" descr="Chart, line chart&#10;&#10;Description automatically generated"/>
          <p:cNvPicPr/>
          <p:nvPr/>
        </p:nvPicPr>
        <p:blipFill rotWithShape="1">
          <a:blip r:embed="rId4" cstate="print">
            <a:extLst>
              <a:ext uri="{28A0092B-C50C-407E-A947-70E740481C1C}">
                <a14:useLocalDpi xmlns:a14="http://schemas.microsoft.com/office/drawing/2010/main" val="0"/>
              </a:ext>
            </a:extLst>
          </a:blip>
          <a:srcRect l="4104" t="7988" r="3769" b="6399"/>
          <a:stretch/>
        </p:blipFill>
        <p:spPr>
          <a:xfrm>
            <a:off x="337031" y="1196389"/>
            <a:ext cx="5432613" cy="5185186"/>
          </a:xfrm>
          <a:prstGeom prst="rect">
            <a:avLst/>
          </a:prstGeom>
        </p:spPr>
      </p:pic>
      <p:sp>
        <p:nvSpPr>
          <p:cNvPr id="8" name="TextBox 7"/>
          <p:cNvSpPr txBox="1"/>
          <p:nvPr/>
        </p:nvSpPr>
        <p:spPr>
          <a:xfrm>
            <a:off x="3733744" y="6451394"/>
            <a:ext cx="40440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SASB: </a:t>
            </a:r>
            <a:r>
              <a:rPr kumimoji="0" lang="en-US" sz="20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Harsh Child Attributions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Scores</a:t>
            </a:r>
          </a:p>
        </p:txBody>
      </p:sp>
      <p:sp>
        <p:nvSpPr>
          <p:cNvPr id="9" name="TextBox 8"/>
          <p:cNvSpPr txBox="1"/>
          <p:nvPr/>
        </p:nvSpPr>
        <p:spPr>
          <a:xfrm rot="16200000">
            <a:off x="4721178" y="3777554"/>
            <a:ext cx="2872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DPICS </a:t>
            </a:r>
            <a:r>
              <a:rPr kumimoji="0" lang="en-US" sz="20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Negative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Talks</a:t>
            </a:r>
          </a:p>
        </p:txBody>
      </p:sp>
      <p:sp>
        <p:nvSpPr>
          <p:cNvPr id="10" name="TextBox 9"/>
          <p:cNvSpPr txBox="1"/>
          <p:nvPr/>
        </p:nvSpPr>
        <p:spPr>
          <a:xfrm rot="16200000">
            <a:off x="-1311394" y="3588927"/>
            <a:ext cx="30228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DPICS </a:t>
            </a:r>
            <a:r>
              <a:rPr kumimoji="0" lang="en-US" sz="20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Labeled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Praises</a:t>
            </a:r>
          </a:p>
        </p:txBody>
      </p:sp>
      <p:grpSp>
        <p:nvGrpSpPr>
          <p:cNvPr id="7" name="Group 6">
            <a:extLst>
              <a:ext uri="{FF2B5EF4-FFF2-40B4-BE49-F238E27FC236}">
                <a16:creationId xmlns:a16="http://schemas.microsoft.com/office/drawing/2014/main" id="{1DF4DB9C-1BA3-7D36-457F-C28DA3D0264B}"/>
              </a:ext>
            </a:extLst>
          </p:cNvPr>
          <p:cNvGrpSpPr/>
          <p:nvPr/>
        </p:nvGrpSpPr>
        <p:grpSpPr>
          <a:xfrm>
            <a:off x="7012402" y="1032735"/>
            <a:ext cx="4055480" cy="1530460"/>
            <a:chOff x="7012402" y="991641"/>
            <a:chExt cx="4055480" cy="1571554"/>
          </a:xfrm>
        </p:grpSpPr>
        <p:pic>
          <p:nvPicPr>
            <p:cNvPr id="4" name="Picture 3" descr="A picture containing graphical user interface&#10;&#10;Description automatically generated"/>
            <p:cNvPicPr/>
            <p:nvPr/>
          </p:nvPicPr>
          <p:blipFill rotWithShape="1">
            <a:blip r:embed="rId5" cstate="print">
              <a:extLst>
                <a:ext uri="{28A0092B-C50C-407E-A947-70E740481C1C}">
                  <a14:useLocalDpi xmlns:a14="http://schemas.microsoft.com/office/drawing/2010/main" val="0"/>
                </a:ext>
              </a:extLst>
            </a:blip>
            <a:srcRect l="86875" t="46519" b="48159"/>
            <a:stretch/>
          </p:blipFill>
          <p:spPr bwMode="auto">
            <a:xfrm>
              <a:off x="8642145" y="991641"/>
              <a:ext cx="2425737" cy="869876"/>
            </a:xfrm>
            <a:prstGeom prst="rect">
              <a:avLst/>
            </a:prstGeom>
            <a:ln>
              <a:noFill/>
            </a:ln>
            <a:extLst>
              <a:ext uri="{53640926-AAD7-44D8-BBD7-CCE9431645EC}">
                <a14:shadowObscured xmlns:a14="http://schemas.microsoft.com/office/drawing/2010/main"/>
              </a:ext>
            </a:extLst>
          </p:spPr>
        </p:pic>
        <p:pic>
          <p:nvPicPr>
            <p:cNvPr id="5" name="Picture 4" descr="A picture containing graphical user interface&#10;&#10;Description automatically generated"/>
            <p:cNvPicPr/>
            <p:nvPr/>
          </p:nvPicPr>
          <p:blipFill rotWithShape="1">
            <a:blip r:embed="rId5" cstate="print">
              <a:extLst>
                <a:ext uri="{28A0092B-C50C-407E-A947-70E740481C1C}">
                  <a14:useLocalDpi xmlns:a14="http://schemas.microsoft.com/office/drawing/2010/main" val="0"/>
                </a:ext>
              </a:extLst>
            </a:blip>
            <a:srcRect l="86875" t="50168" b="44053"/>
            <a:stretch/>
          </p:blipFill>
          <p:spPr bwMode="auto">
            <a:xfrm>
              <a:off x="8557707" y="1564951"/>
              <a:ext cx="2432910" cy="998244"/>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7012402" y="1414351"/>
              <a:ext cx="27109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Group</a:t>
              </a:r>
            </a:p>
          </p:txBody>
        </p:sp>
      </p:grpSp>
      <p:sp>
        <p:nvSpPr>
          <p:cNvPr id="12" name="TextBox 11"/>
          <p:cNvSpPr txBox="1"/>
          <p:nvPr/>
        </p:nvSpPr>
        <p:spPr>
          <a:xfrm>
            <a:off x="200055" y="-65834"/>
            <a:ext cx="12160481" cy="1569660"/>
          </a:xfrm>
          <a:prstGeom prst="rect">
            <a:avLst/>
          </a:prstGeom>
          <a:noFill/>
        </p:spPr>
        <p:txBody>
          <a:bodyPr wrap="square" rtlCol="0">
            <a:spAutoFit/>
          </a:bodyPr>
          <a:lstStyle/>
          <a:p>
            <a:r>
              <a:rPr kumimoji="0" lang="en-US" sz="3200" b="1" i="0" u="none" strike="noStrike" kern="1200" cap="none" spc="0" normalizeH="0" baseline="0" noProof="0" dirty="0">
                <a:ln>
                  <a:noFill/>
                </a:ln>
                <a:solidFill>
                  <a:schemeClr val="accent6"/>
                </a:solidFill>
                <a:effectLst/>
                <a:uLnTx/>
                <a:uFillTx/>
                <a:latin typeface="Calibri Light" panose="020F0302020204030204"/>
                <a:ea typeface="+mn-ea"/>
                <a:cs typeface="+mn-cs"/>
              </a:rPr>
              <a:t>Differential response: </a:t>
            </a:r>
            <a:r>
              <a:rPr kumimoji="0" lang="en-US" sz="3200" b="0" i="0" u="none" strike="noStrike" kern="1200" cap="none" spc="0" normalizeH="0" baseline="0" noProof="0" dirty="0">
                <a:ln>
                  <a:noFill/>
                </a:ln>
                <a:solidFill>
                  <a:schemeClr val="accent6"/>
                </a:solidFill>
                <a:effectLst/>
                <a:uLnTx/>
                <a:uFillTx/>
                <a:latin typeface="Calibri" panose="020F0502020204030204"/>
                <a:ea typeface="+mn-ea"/>
                <a:cs typeface="+mn-cs"/>
              </a:rPr>
              <a:t>Parents with harsh, negative child attributions </a:t>
            </a:r>
            <a:r>
              <a:rPr kumimoji="0" lang="en-US" sz="3200" b="0" i="0" u="sng" strike="noStrike" kern="1200" cap="none" spc="0" normalizeH="0" baseline="0" noProof="0" dirty="0">
                <a:ln>
                  <a:noFill/>
                </a:ln>
                <a:solidFill>
                  <a:schemeClr val="accent6"/>
                </a:solidFill>
                <a:effectLst/>
                <a:uLnTx/>
                <a:uFillTx/>
                <a:latin typeface="Calibri" panose="020F0502020204030204"/>
                <a:ea typeface="+mn-ea"/>
                <a:cs typeface="+mn-cs"/>
              </a:rPr>
              <a:t>benefit more</a:t>
            </a:r>
            <a:r>
              <a:rPr kumimoji="0" lang="en-US" sz="3200" b="0" i="0" strike="noStrike" kern="1200" cap="none" spc="0" normalizeH="0" baseline="0" noProof="0" dirty="0">
                <a:ln>
                  <a:noFill/>
                </a:ln>
                <a:solidFill>
                  <a:schemeClr val="accent6"/>
                </a:solidFill>
                <a:effectLst/>
                <a:uLnTx/>
                <a:uFillTx/>
                <a:latin typeface="Calibri" panose="020F0502020204030204"/>
                <a:ea typeface="+mn-ea"/>
                <a:cs typeface="+mn-cs"/>
              </a:rPr>
              <a:t> from PCIT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parenting skills outcomes</a:t>
            </a:r>
          </a:p>
        </p:txBody>
      </p:sp>
      <p:sp>
        <p:nvSpPr>
          <p:cNvPr id="13" name="TextBox 12">
            <a:extLst>
              <a:ext uri="{FF2B5EF4-FFF2-40B4-BE49-F238E27FC236}">
                <a16:creationId xmlns:a16="http://schemas.microsoft.com/office/drawing/2014/main" id="{0AEF9A07-39B6-7198-1594-DF30079F3C96}"/>
              </a:ext>
            </a:extLst>
          </p:cNvPr>
          <p:cNvSpPr txBox="1"/>
          <p:nvPr/>
        </p:nvSpPr>
        <p:spPr>
          <a:xfrm>
            <a:off x="9330813" y="6538452"/>
            <a:ext cx="2610464"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Skowron et al., 2024, JCCP</a:t>
            </a: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20CF957-A11B-A113-F910-BB82C9F3FCA4}"/>
              </a:ext>
            </a:extLst>
          </p:cNvPr>
          <p:cNvPicPr>
            <a:picLocks noChangeAspect="1"/>
          </p:cNvPicPr>
          <p:nvPr/>
        </p:nvPicPr>
        <p:blipFill>
          <a:blip r:embed="rId6"/>
          <a:stretch>
            <a:fillRect/>
          </a:stretch>
        </p:blipFill>
        <p:spPr>
          <a:xfrm>
            <a:off x="10920365" y="238588"/>
            <a:ext cx="1408298" cy="1237595"/>
          </a:xfrm>
          <a:prstGeom prst="rect">
            <a:avLst/>
          </a:prstGeom>
        </p:spPr>
      </p:pic>
    </p:spTree>
    <p:extLst>
      <p:ext uri="{BB962C8B-B14F-4D97-AF65-F5344CB8AC3E}">
        <p14:creationId xmlns:p14="http://schemas.microsoft.com/office/powerpoint/2010/main" val="2248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8BFF56E-4ACB-0BB9-DE51-106EABC398CD}"/>
              </a:ext>
            </a:extLst>
          </p:cNvPr>
          <p:cNvSpPr txBox="1">
            <a:spLocks/>
          </p:cNvSpPr>
          <p:nvPr/>
        </p:nvSpPr>
        <p:spPr>
          <a:xfrm>
            <a:off x="156338" y="16646"/>
            <a:ext cx="12032291" cy="1140935"/>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200" dirty="0">
                <a:solidFill>
                  <a:schemeClr val="accent6"/>
                </a:solidFill>
                <a:latin typeface="+mn-lt"/>
                <a:cs typeface="Arial" panose="020B0604020202020204" pitchFamily="34" charset="0"/>
              </a:rPr>
              <a:t>Dynamic associations between caregiver physiology &amp; positive parenting at intake </a:t>
            </a:r>
            <a:r>
              <a:rPr lang="en-US" sz="3200" dirty="0">
                <a:solidFill>
                  <a:schemeClr val="accent6"/>
                </a:solidFill>
                <a:latin typeface="+mn-lt"/>
                <a:cs typeface="Arial" panose="020B0604020202020204" pitchFamily="34" charset="0"/>
                <a:sym typeface="Wingdings" panose="05000000000000000000" pitchFamily="2" charset="2"/>
              </a:rPr>
              <a:t> Benefit Less from P</a:t>
            </a:r>
            <a:r>
              <a:rPr lang="en-US" sz="3200" dirty="0">
                <a:solidFill>
                  <a:schemeClr val="accent6"/>
                </a:solidFill>
                <a:latin typeface="+mn-lt"/>
                <a:cs typeface="Arial" panose="020B0604020202020204" pitchFamily="34" charset="0"/>
              </a:rPr>
              <a:t>CIT Intervention</a:t>
            </a:r>
          </a:p>
        </p:txBody>
      </p:sp>
      <p:cxnSp>
        <p:nvCxnSpPr>
          <p:cNvPr id="3" name="Straight Connector 2">
            <a:extLst>
              <a:ext uri="{FF2B5EF4-FFF2-40B4-BE49-F238E27FC236}">
                <a16:creationId xmlns:a16="http://schemas.microsoft.com/office/drawing/2014/main" id="{7214AC9B-20AC-E141-3337-6D6FC0640358}"/>
              </a:ext>
            </a:extLst>
          </p:cNvPr>
          <p:cNvCxnSpPr/>
          <p:nvPr/>
        </p:nvCxnSpPr>
        <p:spPr>
          <a:xfrm>
            <a:off x="1932972" y="5197033"/>
            <a:ext cx="8588416" cy="0"/>
          </a:xfrm>
          <a:prstGeom prst="line">
            <a:avLst/>
          </a:prstGeom>
          <a:ln w="38100"/>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D2065E53-F0BF-A761-FFDD-E14613AABD7F}"/>
              </a:ext>
            </a:extLst>
          </p:cNvPr>
          <p:cNvSpPr/>
          <p:nvPr/>
        </p:nvSpPr>
        <p:spPr>
          <a:xfrm>
            <a:off x="798474" y="5362945"/>
            <a:ext cx="1954381" cy="646331"/>
          </a:xfrm>
          <a:prstGeom prst="rect">
            <a:avLst/>
          </a:prstGeom>
        </p:spPr>
        <p:txBody>
          <a:bodyPr wrap="none">
            <a:spAutoFit/>
          </a:bodyPr>
          <a:lstStyle/>
          <a:p>
            <a:pPr algn="ctr"/>
            <a:r>
              <a:rPr lang="en-US" b="1" dirty="0">
                <a:solidFill>
                  <a:schemeClr val="accent2"/>
                </a:solidFill>
                <a:latin typeface="Arial" panose="020B0604020202020204" pitchFamily="34" charset="0"/>
                <a:cs typeface="Arial" panose="020B0604020202020204" pitchFamily="34" charset="0"/>
              </a:rPr>
              <a:t>Pre-intervention</a:t>
            </a:r>
          </a:p>
          <a:p>
            <a:pPr algn="ctr"/>
            <a:r>
              <a:rPr lang="en-US" b="1" dirty="0">
                <a:solidFill>
                  <a:schemeClr val="accent2"/>
                </a:solidFill>
                <a:latin typeface="Arial" panose="020B0604020202020204" pitchFamily="34" charset="0"/>
                <a:cs typeface="Arial" panose="020B0604020202020204" pitchFamily="34" charset="0"/>
              </a:rPr>
              <a:t>assessment</a:t>
            </a:r>
          </a:p>
        </p:txBody>
      </p:sp>
      <p:sp>
        <p:nvSpPr>
          <p:cNvPr id="6" name="Rectangle 5">
            <a:extLst>
              <a:ext uri="{FF2B5EF4-FFF2-40B4-BE49-F238E27FC236}">
                <a16:creationId xmlns:a16="http://schemas.microsoft.com/office/drawing/2014/main" id="{85719154-60D9-300F-0229-C620375DA9C3}"/>
              </a:ext>
            </a:extLst>
          </p:cNvPr>
          <p:cNvSpPr/>
          <p:nvPr/>
        </p:nvSpPr>
        <p:spPr>
          <a:xfrm>
            <a:off x="9039364" y="5380403"/>
            <a:ext cx="2082621" cy="646331"/>
          </a:xfrm>
          <a:prstGeom prst="rect">
            <a:avLst/>
          </a:prstGeom>
        </p:spPr>
        <p:txBody>
          <a:bodyPr wrap="none">
            <a:spAutoFit/>
          </a:bodyPr>
          <a:lstStyle/>
          <a:p>
            <a:pPr algn="ctr"/>
            <a:r>
              <a:rPr lang="en-US" b="1" dirty="0">
                <a:solidFill>
                  <a:schemeClr val="accent2"/>
                </a:solidFill>
                <a:latin typeface="Arial" panose="020B0604020202020204" pitchFamily="34" charset="0"/>
                <a:cs typeface="Arial" panose="020B0604020202020204" pitchFamily="34" charset="0"/>
              </a:rPr>
              <a:t>Post-intervention</a:t>
            </a:r>
          </a:p>
          <a:p>
            <a:pPr algn="ctr"/>
            <a:r>
              <a:rPr lang="en-US" b="1" dirty="0">
                <a:solidFill>
                  <a:schemeClr val="accent2"/>
                </a:solidFill>
                <a:latin typeface="Arial" panose="020B0604020202020204" pitchFamily="34" charset="0"/>
                <a:cs typeface="Arial" panose="020B0604020202020204" pitchFamily="34" charset="0"/>
              </a:rPr>
              <a:t>assessment</a:t>
            </a:r>
          </a:p>
        </p:txBody>
      </p:sp>
      <p:sp>
        <p:nvSpPr>
          <p:cNvPr id="8" name="Rectangle 7">
            <a:extLst>
              <a:ext uri="{FF2B5EF4-FFF2-40B4-BE49-F238E27FC236}">
                <a16:creationId xmlns:a16="http://schemas.microsoft.com/office/drawing/2014/main" id="{22517E88-DACB-0B37-FD25-BB82CB554E4E}"/>
              </a:ext>
            </a:extLst>
          </p:cNvPr>
          <p:cNvSpPr/>
          <p:nvPr/>
        </p:nvSpPr>
        <p:spPr>
          <a:xfrm>
            <a:off x="5264368" y="5380403"/>
            <a:ext cx="1633782" cy="369332"/>
          </a:xfrm>
          <a:prstGeom prst="rect">
            <a:avLst/>
          </a:prstGeom>
        </p:spPr>
        <p:txBody>
          <a:bodyPr wrap="none">
            <a:spAutoFit/>
          </a:bodyPr>
          <a:lstStyle/>
          <a:p>
            <a:pPr algn="ctr"/>
            <a:r>
              <a:rPr lang="en-US" b="1" dirty="0">
                <a:solidFill>
                  <a:schemeClr val="accent2"/>
                </a:solidFill>
                <a:latin typeface="Arial" panose="020B0604020202020204" pitchFamily="34" charset="0"/>
                <a:cs typeface="Arial" panose="020B0604020202020204" pitchFamily="34" charset="0"/>
              </a:rPr>
              <a:t>CDI sessions</a:t>
            </a:r>
          </a:p>
        </p:txBody>
      </p:sp>
      <p:sp>
        <p:nvSpPr>
          <p:cNvPr id="9" name="Rectangle 8">
            <a:extLst>
              <a:ext uri="{FF2B5EF4-FFF2-40B4-BE49-F238E27FC236}">
                <a16:creationId xmlns:a16="http://schemas.microsoft.com/office/drawing/2014/main" id="{DEEC1EB1-FF95-2DA3-582E-06E5F2B6B556}"/>
              </a:ext>
            </a:extLst>
          </p:cNvPr>
          <p:cNvSpPr/>
          <p:nvPr/>
        </p:nvSpPr>
        <p:spPr>
          <a:xfrm>
            <a:off x="7240320" y="5380403"/>
            <a:ext cx="1531188"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PDI sessions</a:t>
            </a:r>
          </a:p>
        </p:txBody>
      </p:sp>
      <p:sp>
        <p:nvSpPr>
          <p:cNvPr id="10" name="Rectangle 9">
            <a:extLst>
              <a:ext uri="{FF2B5EF4-FFF2-40B4-BE49-F238E27FC236}">
                <a16:creationId xmlns:a16="http://schemas.microsoft.com/office/drawing/2014/main" id="{F0024566-5A0F-8AD7-6543-17134BA8236A}"/>
              </a:ext>
            </a:extLst>
          </p:cNvPr>
          <p:cNvSpPr/>
          <p:nvPr/>
        </p:nvSpPr>
        <p:spPr>
          <a:xfrm>
            <a:off x="3033388" y="5362944"/>
            <a:ext cx="1723549" cy="646331"/>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Randomization</a:t>
            </a:r>
          </a:p>
          <a:p>
            <a:pPr algn="ctr"/>
            <a:r>
              <a:rPr lang="en-US" dirty="0">
                <a:latin typeface="Arial" panose="020B0604020202020204" pitchFamily="34" charset="0"/>
                <a:cs typeface="Arial" panose="020B0604020202020204" pitchFamily="34" charset="0"/>
              </a:rPr>
              <a:t>Intake</a:t>
            </a:r>
          </a:p>
        </p:txBody>
      </p:sp>
      <p:sp>
        <p:nvSpPr>
          <p:cNvPr id="13" name="Rectangle: Rounded Corners 12">
            <a:extLst>
              <a:ext uri="{FF2B5EF4-FFF2-40B4-BE49-F238E27FC236}">
                <a16:creationId xmlns:a16="http://schemas.microsoft.com/office/drawing/2014/main" id="{F5D47756-0E6F-56D8-FF30-348AAE85C9A8}"/>
              </a:ext>
            </a:extLst>
          </p:cNvPr>
          <p:cNvSpPr/>
          <p:nvPr/>
        </p:nvSpPr>
        <p:spPr>
          <a:xfrm>
            <a:off x="565549" y="3454001"/>
            <a:ext cx="2128325" cy="921229"/>
          </a:xfrm>
          <a:prstGeom prst="round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Cardiac arousal </a:t>
            </a:r>
          </a:p>
          <a:p>
            <a:pPr algn="ctr"/>
            <a:r>
              <a:rPr lang="en-US" b="1" dirty="0">
                <a:solidFill>
                  <a:schemeClr val="tx1"/>
                </a:solidFill>
                <a:latin typeface="Arial" panose="020B0604020202020204" pitchFamily="34" charset="0"/>
                <a:cs typeface="Arial" panose="020B0604020202020204" pitchFamily="34" charset="0"/>
              </a:rPr>
              <a:t>(lower IBI)</a:t>
            </a:r>
          </a:p>
        </p:txBody>
      </p:sp>
      <p:sp>
        <p:nvSpPr>
          <p:cNvPr id="14" name="Rectangle: Rounded Corners 13">
            <a:extLst>
              <a:ext uri="{FF2B5EF4-FFF2-40B4-BE49-F238E27FC236}">
                <a16:creationId xmlns:a16="http://schemas.microsoft.com/office/drawing/2014/main" id="{D4F7CCC3-FF58-D2C7-78BC-5D1F091765EE}"/>
              </a:ext>
            </a:extLst>
          </p:cNvPr>
          <p:cNvSpPr/>
          <p:nvPr/>
        </p:nvSpPr>
        <p:spPr>
          <a:xfrm>
            <a:off x="565550" y="1874990"/>
            <a:ext cx="2128324" cy="932657"/>
          </a:xfrm>
          <a:prstGeom prst="round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u="sng" dirty="0">
                <a:solidFill>
                  <a:schemeClr val="tx1"/>
                </a:solidFill>
                <a:latin typeface="Arial" panose="020B0604020202020204" pitchFamily="34" charset="0"/>
                <a:cs typeface="Arial" panose="020B0604020202020204" pitchFamily="34" charset="0"/>
              </a:rPr>
              <a:t>Positive (PRIDE)</a:t>
            </a:r>
            <a:r>
              <a:rPr lang="en-US" b="1" dirty="0">
                <a:solidFill>
                  <a:schemeClr val="tx1"/>
                </a:solidFill>
                <a:latin typeface="Arial" panose="020B0604020202020204" pitchFamily="34" charset="0"/>
                <a:cs typeface="Arial" panose="020B0604020202020204" pitchFamily="34" charset="0"/>
              </a:rPr>
              <a:t> parenting behaviors</a:t>
            </a:r>
          </a:p>
        </p:txBody>
      </p:sp>
      <p:cxnSp>
        <p:nvCxnSpPr>
          <p:cNvPr id="15" name="Straight Arrow Connector 14">
            <a:extLst>
              <a:ext uri="{FF2B5EF4-FFF2-40B4-BE49-F238E27FC236}">
                <a16:creationId xmlns:a16="http://schemas.microsoft.com/office/drawing/2014/main" id="{B4F29921-4341-D21C-8107-9FD3CF51EC02}"/>
              </a:ext>
            </a:extLst>
          </p:cNvPr>
          <p:cNvCxnSpPr>
            <a:cxnSpLocks/>
          </p:cNvCxnSpPr>
          <p:nvPr/>
        </p:nvCxnSpPr>
        <p:spPr>
          <a:xfrm flipV="1">
            <a:off x="2129484" y="2925577"/>
            <a:ext cx="0" cy="45430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759FC52C-A12B-F12C-CDE6-42E7D25B1784}"/>
              </a:ext>
            </a:extLst>
          </p:cNvPr>
          <p:cNvCxnSpPr>
            <a:cxnSpLocks/>
          </p:cNvCxnSpPr>
          <p:nvPr/>
        </p:nvCxnSpPr>
        <p:spPr>
          <a:xfrm>
            <a:off x="1441256" y="2901018"/>
            <a:ext cx="0" cy="50342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8C984065-CA2D-F026-464F-74F5EC14C997}"/>
              </a:ext>
            </a:extLst>
          </p:cNvPr>
          <p:cNvSpPr txBox="1"/>
          <p:nvPr/>
        </p:nvSpPr>
        <p:spPr>
          <a:xfrm>
            <a:off x="565549" y="2868752"/>
            <a:ext cx="1367423" cy="492443"/>
          </a:xfrm>
          <a:prstGeom prst="rect">
            <a:avLst/>
          </a:prstGeom>
          <a:noFill/>
        </p:spPr>
        <p:txBody>
          <a:bodyPr wrap="square" rtlCol="0">
            <a:spAutoFit/>
          </a:bodyPr>
          <a:lstStyle/>
          <a:p>
            <a:pPr algn="ctr"/>
            <a:r>
              <a:rPr lang="en-US" sz="2600" dirty="0">
                <a:latin typeface="Arial" panose="020B0604020202020204" pitchFamily="34" charset="0"/>
                <a:cs typeface="Arial" panose="020B0604020202020204" pitchFamily="34" charset="0"/>
              </a:rPr>
              <a:t>+</a:t>
            </a:r>
            <a:endParaRPr lang="en-US" sz="2600" b="1" i="1" dirty="0">
              <a:solidFill>
                <a:schemeClr val="tx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F398381-552E-0C27-0160-CF95E50B13D6}"/>
              </a:ext>
            </a:extLst>
          </p:cNvPr>
          <p:cNvSpPr txBox="1"/>
          <p:nvPr/>
        </p:nvSpPr>
        <p:spPr>
          <a:xfrm>
            <a:off x="1633252" y="2878602"/>
            <a:ext cx="1367423" cy="492443"/>
          </a:xfrm>
          <a:prstGeom prst="rect">
            <a:avLst/>
          </a:prstGeom>
          <a:noFill/>
        </p:spPr>
        <p:txBody>
          <a:bodyPr wrap="square" rtlCol="0">
            <a:spAutoFit/>
          </a:bodyPr>
          <a:lstStyle/>
          <a:p>
            <a:pPr algn="ctr"/>
            <a:r>
              <a:rPr lang="en-US" sz="2600" b="1" i="1" dirty="0">
                <a:solidFill>
                  <a:schemeClr val="tx1"/>
                </a:solidFill>
                <a:latin typeface="Arial" panose="020B0604020202020204" pitchFamily="34" charset="0"/>
                <a:cs typeface="Arial" panose="020B0604020202020204" pitchFamily="34" charset="0"/>
              </a:rPr>
              <a:t>-</a:t>
            </a:r>
          </a:p>
        </p:txBody>
      </p:sp>
      <p:sp>
        <p:nvSpPr>
          <p:cNvPr id="24" name="Rectangle 23">
            <a:extLst>
              <a:ext uri="{FF2B5EF4-FFF2-40B4-BE49-F238E27FC236}">
                <a16:creationId xmlns:a16="http://schemas.microsoft.com/office/drawing/2014/main" id="{DBF807A9-DB17-88BF-825B-85E4AC6D25A3}"/>
              </a:ext>
            </a:extLst>
          </p:cNvPr>
          <p:cNvSpPr/>
          <p:nvPr/>
        </p:nvSpPr>
        <p:spPr>
          <a:xfrm>
            <a:off x="4856312" y="1589050"/>
            <a:ext cx="2574635" cy="788674"/>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Therapist-rated ever-achieving CDI mastery</a:t>
            </a:r>
          </a:p>
        </p:txBody>
      </p:sp>
      <p:sp>
        <p:nvSpPr>
          <p:cNvPr id="25" name="Rectangle 24">
            <a:extLst>
              <a:ext uri="{FF2B5EF4-FFF2-40B4-BE49-F238E27FC236}">
                <a16:creationId xmlns:a16="http://schemas.microsoft.com/office/drawing/2014/main" id="{57BC671E-969B-A0FD-50FF-385EFEC4B6AC}"/>
              </a:ext>
            </a:extLst>
          </p:cNvPr>
          <p:cNvSpPr/>
          <p:nvPr/>
        </p:nvSpPr>
        <p:spPr>
          <a:xfrm>
            <a:off x="8771508" y="3955135"/>
            <a:ext cx="2384385" cy="99859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Pre-post gains in PRIDE skills during child-led play</a:t>
            </a:r>
          </a:p>
        </p:txBody>
      </p:sp>
      <p:sp>
        <p:nvSpPr>
          <p:cNvPr id="26" name="Right Brace 25">
            <a:extLst>
              <a:ext uri="{FF2B5EF4-FFF2-40B4-BE49-F238E27FC236}">
                <a16:creationId xmlns:a16="http://schemas.microsoft.com/office/drawing/2014/main" id="{6AB30A39-726C-86A2-1B13-C367DCDF1AB6}"/>
              </a:ext>
            </a:extLst>
          </p:cNvPr>
          <p:cNvSpPr/>
          <p:nvPr/>
        </p:nvSpPr>
        <p:spPr>
          <a:xfrm>
            <a:off x="2843537" y="1995737"/>
            <a:ext cx="413690" cy="2229253"/>
          </a:xfrm>
          <a:prstGeom prst="rightBrace">
            <a:avLst>
              <a:gd name="adj1" fmla="val 8333"/>
              <a:gd name="adj2" fmla="val 50433"/>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DE5A9DFD-1CC2-1577-C820-6431DA2697F8}"/>
              </a:ext>
            </a:extLst>
          </p:cNvPr>
          <p:cNvCxnSpPr>
            <a:cxnSpLocks/>
            <a:stCxn id="26" idx="1"/>
          </p:cNvCxnSpPr>
          <p:nvPr/>
        </p:nvCxnSpPr>
        <p:spPr>
          <a:xfrm>
            <a:off x="3257227" y="3120016"/>
            <a:ext cx="5514281" cy="16487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FFDB5362-8CAD-6ABB-9E36-12BA1D61584D}"/>
              </a:ext>
            </a:extLst>
          </p:cNvPr>
          <p:cNvSpPr txBox="1"/>
          <p:nvPr/>
        </p:nvSpPr>
        <p:spPr>
          <a:xfrm>
            <a:off x="3033388" y="3955135"/>
            <a:ext cx="6094070" cy="553998"/>
          </a:xfrm>
          <a:prstGeom prst="rect">
            <a:avLst/>
          </a:prstGeom>
          <a:noFill/>
        </p:spPr>
        <p:txBody>
          <a:bodyPr wrap="square">
            <a:spAutoFit/>
          </a:bodyPr>
          <a:lstStyle/>
          <a:p>
            <a:pPr algn="ctr"/>
            <a:r>
              <a:rPr lang="en-US" sz="3000" b="1" i="1" dirty="0">
                <a:latin typeface="Arial" panose="020B0604020202020204" pitchFamily="34" charset="0"/>
                <a:cs typeface="Arial" panose="020B0604020202020204" pitchFamily="34" charset="0"/>
              </a:rPr>
              <a:t> ↓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 .04</a:t>
            </a:r>
          </a:p>
        </p:txBody>
      </p:sp>
      <p:sp>
        <p:nvSpPr>
          <p:cNvPr id="34" name="Rectangle 33">
            <a:extLst>
              <a:ext uri="{FF2B5EF4-FFF2-40B4-BE49-F238E27FC236}">
                <a16:creationId xmlns:a16="http://schemas.microsoft.com/office/drawing/2014/main" id="{5BAF05E6-969A-4540-4F3B-C39E02502121}"/>
              </a:ext>
            </a:extLst>
          </p:cNvPr>
          <p:cNvSpPr/>
          <p:nvPr/>
        </p:nvSpPr>
        <p:spPr>
          <a:xfrm>
            <a:off x="4856312" y="2541520"/>
            <a:ext cx="2574635" cy="88748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Coders-rated % of sessions mastering PRIDE skills</a:t>
            </a:r>
          </a:p>
        </p:txBody>
      </p:sp>
      <p:cxnSp>
        <p:nvCxnSpPr>
          <p:cNvPr id="36" name="Straight Arrow Connector 35">
            <a:extLst>
              <a:ext uri="{FF2B5EF4-FFF2-40B4-BE49-F238E27FC236}">
                <a16:creationId xmlns:a16="http://schemas.microsoft.com/office/drawing/2014/main" id="{CB23D15E-B7D5-4AFC-ACEB-E43E88828930}"/>
              </a:ext>
            </a:extLst>
          </p:cNvPr>
          <p:cNvCxnSpPr>
            <a:cxnSpLocks/>
            <a:stCxn id="26" idx="1"/>
            <a:endCxn id="24" idx="1"/>
          </p:cNvCxnSpPr>
          <p:nvPr/>
        </p:nvCxnSpPr>
        <p:spPr>
          <a:xfrm flipV="1">
            <a:off x="3257227" y="1983387"/>
            <a:ext cx="1599085" cy="11366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C515EFA1-BA91-48CC-0480-71B576DD3EF4}"/>
              </a:ext>
            </a:extLst>
          </p:cNvPr>
          <p:cNvCxnSpPr>
            <a:cxnSpLocks/>
            <a:stCxn id="26" idx="1"/>
            <a:endCxn id="34" idx="1"/>
          </p:cNvCxnSpPr>
          <p:nvPr/>
        </p:nvCxnSpPr>
        <p:spPr>
          <a:xfrm flipV="1">
            <a:off x="3257227" y="2985260"/>
            <a:ext cx="1599085" cy="134756"/>
          </a:xfrm>
          <a:prstGeom prst="straightConnector1">
            <a:avLst/>
          </a:prstGeom>
          <a:ln>
            <a:prstDash val="lgDash"/>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EEB653A5-859C-27C5-F1C2-FC20C8BAF7A8}"/>
              </a:ext>
            </a:extLst>
          </p:cNvPr>
          <p:cNvSpPr txBox="1"/>
          <p:nvPr/>
        </p:nvSpPr>
        <p:spPr>
          <a:xfrm>
            <a:off x="2693874" y="1882775"/>
            <a:ext cx="2384385" cy="553998"/>
          </a:xfrm>
          <a:prstGeom prst="rect">
            <a:avLst/>
          </a:prstGeom>
          <a:noFill/>
        </p:spPr>
        <p:txBody>
          <a:bodyPr wrap="square">
            <a:spAutoFit/>
          </a:bodyPr>
          <a:lstStyle/>
          <a:p>
            <a:pPr algn="ctr"/>
            <a:r>
              <a:rPr lang="en-US" sz="3000" b="1" i="1" dirty="0">
                <a:latin typeface="Arial" panose="020B0604020202020204" pitchFamily="34" charset="0"/>
                <a:cs typeface="Arial" panose="020B0604020202020204" pitchFamily="34" charset="0"/>
              </a:rPr>
              <a:t> ↓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 .02</a:t>
            </a:r>
          </a:p>
        </p:txBody>
      </p:sp>
      <p:sp>
        <p:nvSpPr>
          <p:cNvPr id="43" name="TextBox 42">
            <a:extLst>
              <a:ext uri="{FF2B5EF4-FFF2-40B4-BE49-F238E27FC236}">
                <a16:creationId xmlns:a16="http://schemas.microsoft.com/office/drawing/2014/main" id="{988E9B41-3898-8B98-BBB1-8B82B5EB29B5}"/>
              </a:ext>
            </a:extLst>
          </p:cNvPr>
          <p:cNvSpPr txBox="1"/>
          <p:nvPr/>
        </p:nvSpPr>
        <p:spPr>
          <a:xfrm>
            <a:off x="2988509" y="2536259"/>
            <a:ext cx="2384385" cy="553998"/>
          </a:xfrm>
          <a:prstGeom prst="rect">
            <a:avLst/>
          </a:prstGeom>
          <a:noFill/>
        </p:spPr>
        <p:txBody>
          <a:bodyPr wrap="square">
            <a:spAutoFit/>
          </a:bodyPr>
          <a:lstStyle/>
          <a:p>
            <a:pPr algn="ctr"/>
            <a:r>
              <a:rPr lang="en-US" sz="3000" b="1" i="1" dirty="0">
                <a:latin typeface="Arial" panose="020B0604020202020204" pitchFamily="34" charset="0"/>
                <a:cs typeface="Arial" panose="020B0604020202020204" pitchFamily="34" charset="0"/>
              </a:rPr>
              <a:t> ↓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 .07</a:t>
            </a:r>
          </a:p>
        </p:txBody>
      </p:sp>
      <p:pic>
        <p:nvPicPr>
          <p:cNvPr id="2" name="Picture 1">
            <a:extLst>
              <a:ext uri="{FF2B5EF4-FFF2-40B4-BE49-F238E27FC236}">
                <a16:creationId xmlns:a16="http://schemas.microsoft.com/office/drawing/2014/main" id="{1ED2AA15-FF10-8A7A-EC2F-322B22EEE89F}"/>
              </a:ext>
            </a:extLst>
          </p:cNvPr>
          <p:cNvPicPr>
            <a:picLocks noChangeAspect="1"/>
          </p:cNvPicPr>
          <p:nvPr/>
        </p:nvPicPr>
        <p:blipFill>
          <a:blip r:embed="rId3"/>
          <a:stretch>
            <a:fillRect/>
          </a:stretch>
        </p:blipFill>
        <p:spPr>
          <a:xfrm>
            <a:off x="10142164" y="959824"/>
            <a:ext cx="1893498" cy="2548939"/>
          </a:xfrm>
          <a:prstGeom prst="rect">
            <a:avLst/>
          </a:prstGeom>
        </p:spPr>
      </p:pic>
      <p:sp>
        <p:nvSpPr>
          <p:cNvPr id="5" name="TextBox 4">
            <a:extLst>
              <a:ext uri="{FF2B5EF4-FFF2-40B4-BE49-F238E27FC236}">
                <a16:creationId xmlns:a16="http://schemas.microsoft.com/office/drawing/2014/main" id="{677B728B-EC1A-94D0-61DA-25781B8C83D5}"/>
              </a:ext>
            </a:extLst>
          </p:cNvPr>
          <p:cNvSpPr txBox="1"/>
          <p:nvPr/>
        </p:nvSpPr>
        <p:spPr>
          <a:xfrm>
            <a:off x="4756937" y="6403219"/>
            <a:ext cx="7179350" cy="369332"/>
          </a:xfrm>
          <a:prstGeom prst="rect">
            <a:avLst/>
          </a:prstGeom>
          <a:noFill/>
        </p:spPr>
        <p:txBody>
          <a:bodyPr wrap="square" rtlCol="0">
            <a:spAutoFit/>
          </a:bodyPr>
          <a:lstStyle/>
          <a:p>
            <a:pPr algn="r"/>
            <a:r>
              <a:rPr lang="en-US" i="1" dirty="0"/>
              <a:t>Zhang, Gatzke-Kopp, &amp; Skowron, under review</a:t>
            </a:r>
          </a:p>
        </p:txBody>
      </p:sp>
    </p:spTree>
    <p:extLst>
      <p:ext uri="{BB962C8B-B14F-4D97-AF65-F5344CB8AC3E}">
        <p14:creationId xmlns:p14="http://schemas.microsoft.com/office/powerpoint/2010/main" val="403892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3" grpId="0"/>
      <p:bldP spid="34" grpId="0" animBg="1"/>
      <p:bldP spid="42"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65" y="-25866"/>
            <a:ext cx="11758875" cy="1174173"/>
          </a:xfrm>
        </p:spPr>
        <p:txBody>
          <a:bodyPr>
            <a:normAutofit/>
          </a:bodyPr>
          <a:lstStyle/>
          <a:p>
            <a:r>
              <a:rPr lang="en-US" sz="3600" dirty="0">
                <a:solidFill>
                  <a:schemeClr val="accent6">
                    <a:lumMod val="75000"/>
                  </a:schemeClr>
                </a:solidFill>
              </a:rPr>
              <a:t>Caregiver Response Patterns in Child Welfare Families: </a:t>
            </a:r>
            <a:r>
              <a:rPr lang="en-US" sz="2200" dirty="0">
                <a:solidFill>
                  <a:schemeClr val="accent6">
                    <a:lumMod val="75000"/>
                  </a:schemeClr>
                </a:solidFill>
              </a:rPr>
              <a:t>Inconsistent/unpredictable, &amp; reinforcing negative child behavior  </a:t>
            </a:r>
          </a:p>
        </p:txBody>
      </p:sp>
      <p:pic>
        <p:nvPicPr>
          <p:cNvPr id="5" name="Picture 4"/>
          <p:cNvPicPr>
            <a:picLocks noChangeAspect="1"/>
          </p:cNvPicPr>
          <p:nvPr/>
        </p:nvPicPr>
        <p:blipFill>
          <a:blip r:embed="rId2"/>
          <a:stretch>
            <a:fillRect/>
          </a:stretch>
        </p:blipFill>
        <p:spPr>
          <a:xfrm>
            <a:off x="7114309" y="1128779"/>
            <a:ext cx="3516962" cy="827083"/>
          </a:xfrm>
          <a:prstGeom prst="rect">
            <a:avLst/>
          </a:prstGeom>
        </p:spPr>
      </p:pic>
      <p:grpSp>
        <p:nvGrpSpPr>
          <p:cNvPr id="13" name="Group 12"/>
          <p:cNvGrpSpPr/>
          <p:nvPr/>
        </p:nvGrpSpPr>
        <p:grpSpPr>
          <a:xfrm>
            <a:off x="1581767" y="1526743"/>
            <a:ext cx="7067860" cy="4665367"/>
            <a:chOff x="235971" y="2410848"/>
            <a:chExt cx="5354338" cy="3721171"/>
          </a:xfrm>
        </p:grpSpPr>
        <p:pic>
          <p:nvPicPr>
            <p:cNvPr id="10" name="Picture 9"/>
            <p:cNvPicPr>
              <a:picLocks noChangeAspect="1"/>
            </p:cNvPicPr>
            <p:nvPr/>
          </p:nvPicPr>
          <p:blipFill>
            <a:blip r:embed="rId3"/>
            <a:stretch>
              <a:fillRect/>
            </a:stretch>
          </p:blipFill>
          <p:spPr>
            <a:xfrm>
              <a:off x="347295" y="2809411"/>
              <a:ext cx="5243014" cy="3322608"/>
            </a:xfrm>
            <a:prstGeom prst="rect">
              <a:avLst/>
            </a:prstGeom>
          </p:spPr>
        </p:pic>
        <p:sp>
          <p:nvSpPr>
            <p:cNvPr id="11" name="TextBox 10"/>
            <p:cNvSpPr txBox="1"/>
            <p:nvPr/>
          </p:nvSpPr>
          <p:spPr>
            <a:xfrm>
              <a:off x="235971" y="2410848"/>
              <a:ext cx="3761509" cy="3191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Response to Child </a:t>
              </a:r>
            </a:p>
          </p:txBody>
        </p:sp>
      </p:grpSp>
      <p:sp>
        <p:nvSpPr>
          <p:cNvPr id="14" name="Oval 13"/>
          <p:cNvSpPr/>
          <p:nvPr/>
        </p:nvSpPr>
        <p:spPr>
          <a:xfrm>
            <a:off x="2325547" y="5391348"/>
            <a:ext cx="2790150" cy="909888"/>
          </a:xfrm>
          <a:prstGeom prst="ellipse">
            <a:avLst/>
          </a:prstGeom>
          <a:noFill/>
          <a:ln w="38100">
            <a:solidFill>
              <a:srgbClr val="FFF45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5000691" y="5579592"/>
            <a:ext cx="1381633" cy="660991"/>
          </a:xfrm>
          <a:prstGeom prst="ellipse">
            <a:avLst/>
          </a:prstGeom>
          <a:noFill/>
          <a:ln w="381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2417632" y="3272139"/>
            <a:ext cx="2608152" cy="788199"/>
          </a:xfrm>
          <a:prstGeom prst="rect">
            <a:avLst/>
          </a:prstGeom>
          <a:noFill/>
          <a:ln w="28575">
            <a:solidFill>
              <a:srgbClr val="FFF45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5691508" y="2305289"/>
            <a:ext cx="701787" cy="519690"/>
          </a:xfrm>
          <a:prstGeom prst="ellipse">
            <a:avLst/>
          </a:prstGeom>
          <a:noFill/>
          <a:ln w="3810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AD2DD31-DFF6-43A7-9898-10D4B1308E04}"/>
              </a:ext>
            </a:extLst>
          </p:cNvPr>
          <p:cNvSpPr txBox="1"/>
          <p:nvPr/>
        </p:nvSpPr>
        <p:spPr>
          <a:xfrm>
            <a:off x="7359012" y="6301236"/>
            <a:ext cx="4585853"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Hakman</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Chaffin, Funderburk, &amp; </a:t>
            </a:r>
            <a:r>
              <a:rPr kumimoji="0" lang="en-US" sz="1600" b="0" i="1" u="none" strike="noStrike" kern="1200" cap="none" spc="0" normalizeH="0" baseline="0" noProof="0" dirty="0" err="1">
                <a:ln>
                  <a:noFill/>
                </a:ln>
                <a:solidFill>
                  <a:prstClr val="black"/>
                </a:solidFill>
                <a:effectLst/>
                <a:uLnTx/>
                <a:uFillTx/>
                <a:latin typeface="Calibri" panose="020F0502020204030204"/>
                <a:ea typeface="+mn-ea"/>
                <a:cs typeface="+mn-cs"/>
              </a:rPr>
              <a:t>Silovsky</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pic>
        <p:nvPicPr>
          <p:cNvPr id="20" name="Picture 19">
            <a:extLst>
              <a:ext uri="{FF2B5EF4-FFF2-40B4-BE49-F238E27FC236}">
                <a16:creationId xmlns:a16="http://schemas.microsoft.com/office/drawing/2014/main" id="{F6246438-312E-4EBC-8162-411F0134E634}"/>
              </a:ext>
            </a:extLst>
          </p:cNvPr>
          <p:cNvPicPr>
            <a:picLocks noChangeAspect="1"/>
          </p:cNvPicPr>
          <p:nvPr/>
        </p:nvPicPr>
        <p:blipFill>
          <a:blip r:embed="rId4"/>
          <a:stretch>
            <a:fillRect/>
          </a:stretch>
        </p:blipFill>
        <p:spPr>
          <a:xfrm>
            <a:off x="342606" y="5779184"/>
            <a:ext cx="762066" cy="914479"/>
          </a:xfrm>
          <a:prstGeom prst="rect">
            <a:avLst/>
          </a:prstGeom>
        </p:spPr>
      </p:pic>
    </p:spTree>
    <p:extLst>
      <p:ext uri="{BB962C8B-B14F-4D97-AF65-F5344CB8AC3E}">
        <p14:creationId xmlns:p14="http://schemas.microsoft.com/office/powerpoint/2010/main" val="226779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7" grpId="0" animBg="1"/>
      <p:bldP spid="17" grpId="1" animBg="1"/>
      <p:bldP spid="18" grpId="0" animBg="1"/>
      <p:bldP spid="1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978309" y="127750"/>
            <a:ext cx="8229600" cy="8187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mj-cs"/>
              </a:rPr>
              <a:t>Summary</a:t>
            </a:r>
          </a:p>
        </p:txBody>
      </p:sp>
      <p:sp>
        <p:nvSpPr>
          <p:cNvPr id="3" name="TextBox 2"/>
          <p:cNvSpPr txBox="1"/>
          <p:nvPr/>
        </p:nvSpPr>
        <p:spPr>
          <a:xfrm>
            <a:off x="257902" y="634422"/>
            <a:ext cx="11676196" cy="6078587"/>
          </a:xfrm>
          <a:prstGeom prst="rect">
            <a:avLst/>
          </a:prstGeom>
          <a:noFill/>
        </p:spPr>
        <p:txBody>
          <a:bodyPr wrap="square" rtlCol="0">
            <a:spAutoFit/>
          </a:bodyPr>
          <a:lstStyle/>
          <a:p>
            <a:pPr marL="500063" marR="0" lvl="0" indent="-342900" algn="l" defTabSz="914400" rtl="0" eaLnBrk="1" fontAlgn="auto" latinLnBrk="0" hangingPunct="1">
              <a:lnSpc>
                <a:spcPct val="100000"/>
              </a:lnSpc>
              <a:spcBef>
                <a:spcPts val="0"/>
              </a:spcBef>
              <a:spcAft>
                <a:spcPts val="600"/>
              </a:spcAft>
              <a:buClrTx/>
              <a:buSzTx/>
              <a:buFontTx/>
              <a:buNone/>
              <a:tabLst/>
              <a:defRPr/>
            </a:pPr>
            <a:r>
              <a:rPr kumimoji="0" lang="en-US" sz="1800" b="0" i="1"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Caregiving Risk…</a:t>
            </a: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1414463"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physiological arousal drives harsh, control parenting</a:t>
            </a:r>
          </a:p>
          <a:p>
            <a:pPr marL="1414463"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44546A">
                    <a:lumMod val="75000"/>
                  </a:srgbClr>
                </a:solidFill>
                <a:latin typeface="Calibri" panose="020F0502020204030204"/>
              </a:rPr>
              <a:t>child trusting/relying (bids for support) drive physiological arousal in physically abusive mothers</a:t>
            </a:r>
          </a:p>
          <a:p>
            <a:pPr marL="1414463"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srgbClr val="44546A">
                    <a:lumMod val="75000"/>
                  </a:srgbClr>
                </a:solidFill>
                <a:effectLst/>
                <a:uLnTx/>
                <a:uFillTx/>
                <a:latin typeface="Calibri" panose="020F0502020204030204"/>
              </a:rPr>
              <a:t>*mothers who achieve</a:t>
            </a:r>
            <a:r>
              <a:rPr kumimoji="0" lang="en-US" sz="1800" b="0" i="1" u="none" strike="noStrike" kern="1200" cap="none" spc="0" normalizeH="0" noProof="0" dirty="0">
                <a:ln>
                  <a:noFill/>
                </a:ln>
                <a:solidFill>
                  <a:srgbClr val="44546A">
                    <a:lumMod val="75000"/>
                  </a:srgbClr>
                </a:solidFill>
                <a:effectLst/>
                <a:uLnTx/>
                <a:uFillTx/>
                <a:latin typeface="Calibri" panose="020F0502020204030204"/>
              </a:rPr>
              <a:t> positive </a:t>
            </a:r>
            <a:r>
              <a:rPr lang="en-US" i="1" dirty="0">
                <a:solidFill>
                  <a:srgbClr val="44546A">
                    <a:lumMod val="75000"/>
                  </a:srgbClr>
                </a:solidFill>
                <a:latin typeface="Calibri" panose="020F0502020204030204"/>
              </a:rPr>
              <a:t>(behavioral) synchrony with their preschooler display more dynamic RSA response</a:t>
            </a:r>
            <a:endParaRPr kumimoji="0" lang="en-US" sz="1800" b="0" i="1" u="none" strike="noStrike" kern="1200" cap="none" spc="0" normalizeH="0" baseline="0" noProof="0" dirty="0">
              <a:ln>
                <a:noFill/>
              </a:ln>
              <a:solidFill>
                <a:srgbClr val="44546A">
                  <a:lumMod val="75000"/>
                </a:srgbClr>
              </a:solidFill>
              <a:effectLst/>
              <a:uLnTx/>
              <a:uFillTx/>
              <a:latin typeface="Calibri" panose="020F0502020204030204"/>
            </a:endParaRPr>
          </a:p>
          <a:p>
            <a:pPr marL="1414463"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maladaptive caregiving processes </a:t>
            </a:r>
          </a:p>
          <a:p>
            <a:pPr marL="1871663" marR="0" lvl="3"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parent ruptures &amp; child repairs</a:t>
            </a:r>
          </a:p>
          <a:p>
            <a:pPr marL="1871663" lvl="3" indent="-342900">
              <a:spcAft>
                <a:spcPts val="600"/>
              </a:spcAft>
              <a:buFont typeface="Arial" panose="020B0604020202020204" pitchFamily="34" charset="0"/>
              <a:buChar char="•"/>
            </a:pPr>
            <a:r>
              <a:rPr kumimoji="0" lang="en-US"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unpredictable responding to positive/neutral child behavior (coercive process)</a:t>
            </a:r>
            <a:r>
              <a:rPr lang="en-US" dirty="0">
                <a:solidFill>
                  <a:srgbClr val="44546A">
                    <a:lumMod val="75000"/>
                  </a:srgbClr>
                </a:solidFill>
              </a:rPr>
              <a:t> &amp; reinforcing negative child behavior </a:t>
            </a:r>
            <a:endParaRPr kumimoji="0" lang="en-US"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a:p>
            <a:pPr marL="500063" marR="0" lvl="0" indent="-342900" algn="l" defTabSz="914400" rtl="0" eaLnBrk="1" fontAlgn="auto" latinLnBrk="0" hangingPunct="1">
              <a:lnSpc>
                <a:spcPct val="100000"/>
              </a:lnSpc>
              <a:spcBef>
                <a:spcPts val="0"/>
              </a:spcBef>
              <a:spcAft>
                <a:spcPts val="600"/>
              </a:spcAft>
              <a:buClrTx/>
              <a:buSzTx/>
              <a:buFontTx/>
              <a:buNone/>
              <a:tabLst/>
              <a:defRPr/>
            </a:pPr>
            <a:r>
              <a:rPr kumimoji="0" lang="en-US" sz="1800" b="0" i="1"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Benefits</a:t>
            </a: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of Parent-Child Interaction Therapy (PCIT) for child welfare-involved families </a:t>
            </a:r>
          </a:p>
          <a:p>
            <a:pPr marL="1414463"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Parenting: behavior &amp; </a:t>
            </a:r>
            <a:r>
              <a:rPr kumimoji="0" lang="en-US" sz="1800" b="0" i="0" u="sng"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self-regulation skills </a:t>
            </a:r>
          </a:p>
          <a:p>
            <a:pPr marL="1414463"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Children: behavior</a:t>
            </a:r>
          </a:p>
          <a:p>
            <a:pPr marL="1414463"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NO main EFFECTS</a:t>
            </a: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lang="en-US" dirty="0">
                <a:solidFill>
                  <a:prstClr val="black">
                    <a:lumMod val="85000"/>
                    <a:lumOff val="15000"/>
                  </a:prstClr>
                </a:solidFill>
                <a:latin typeface="Calibri" panose="020F0502020204030204"/>
              </a:rPr>
              <a:t>on caregiver or child physiology outcomes</a:t>
            </a: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500063" marR="0" lvl="0" indent="-342900" algn="l" defTabSz="914400" rtl="0" eaLnBrk="1" fontAlgn="auto" latinLnBrk="0" hangingPunct="1">
              <a:lnSpc>
                <a:spcPct val="10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500063" marR="0" lvl="0" indent="-342900" algn="l" defTabSz="914400" rtl="0" eaLnBrk="1" fontAlgn="auto" latinLnBrk="0" hangingPunct="1">
              <a:lnSpc>
                <a:spcPct val="100000"/>
              </a:lnSpc>
              <a:spcBef>
                <a:spcPts val="0"/>
              </a:spcBef>
              <a:spcAft>
                <a:spcPts val="600"/>
              </a:spcAft>
              <a:buClrTx/>
              <a:buSzTx/>
              <a:buFontTx/>
              <a:buNone/>
              <a:tabLst/>
              <a:defRPr/>
            </a:pPr>
            <a:r>
              <a:rPr kumimoji="0" lang="en-US" sz="1800" b="0" i="1"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Specificity</a:t>
            </a: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of PCIT’s effectiveness (i.e., moderators)</a:t>
            </a:r>
          </a:p>
          <a:p>
            <a:pPr marL="1414463"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Greatest parenting skills gains achieved by parents with </a:t>
            </a:r>
            <a:r>
              <a:rPr kumimoji="0" lang="en-US" sz="1800" b="0" i="0" u="sng" strike="noStrike" kern="1200" cap="none" spc="0" normalizeH="0" baseline="0" noProof="0" dirty="0">
                <a:ln>
                  <a:noFill/>
                </a:ln>
                <a:solidFill>
                  <a:srgbClr val="44546A">
                    <a:lumMod val="75000"/>
                  </a:srgbClr>
                </a:solidFill>
                <a:effectLst/>
                <a:uLnTx/>
                <a:uFillTx/>
                <a:latin typeface="Calibri" panose="020F0502020204030204"/>
                <a:ea typeface="+mn-ea"/>
                <a:cs typeface="+mn-cs"/>
              </a:rPr>
              <a:t>harsh, negative child attributions</a:t>
            </a:r>
          </a:p>
          <a:p>
            <a:pPr marL="1414463"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Risk for drop-out  </a:t>
            </a:r>
            <a:r>
              <a:rPr kumimoji="0" lang="en-US" sz="18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sym typeface="Wingdings" panose="05000000000000000000" pitchFamily="2" charset="2"/>
              </a:rPr>
              <a:t></a:t>
            </a:r>
            <a:r>
              <a:rPr kumimoji="0" lang="en-US" sz="1800" b="0" i="0" u="none" strike="noStrike" kern="1200" cap="none" spc="0" normalizeH="0" noProof="0" dirty="0">
                <a:ln>
                  <a:noFill/>
                </a:ln>
                <a:solidFill>
                  <a:srgbClr val="44546A">
                    <a:lumMod val="75000"/>
                  </a:srgbClr>
                </a:solidFill>
                <a:effectLst/>
                <a:uLnTx/>
                <a:uFillTx/>
                <a:latin typeface="Calibri" panose="020F0502020204030204"/>
                <a:ea typeface="+mn-ea"/>
                <a:cs typeface="+mn-cs"/>
                <a:sym typeface="Wingdings" panose="05000000000000000000" pitchFamily="2" charset="2"/>
              </a:rPr>
              <a:t> caregiver physiological arousal during mutual positive caregiving interactions</a:t>
            </a:r>
            <a:endParaRPr kumimoji="0" lang="en-US" sz="1800" b="0" i="0" u="none" strike="noStrike" kern="1200" cap="none" spc="0" normalizeH="0" baseline="0" noProof="0" dirty="0">
              <a:ln>
                <a:noFill/>
              </a:ln>
              <a:solidFill>
                <a:srgbClr val="44546A">
                  <a:lumMod val="75000"/>
                </a:srgbClr>
              </a:solidFill>
              <a:effectLst/>
              <a:highlight>
                <a:srgbClr val="FFFF00"/>
              </a:highlight>
              <a:uLnTx/>
              <a:uFillTx/>
              <a:latin typeface="Calibri" panose="020F0502020204030204"/>
              <a:ea typeface="+mn-ea"/>
              <a:cs typeface="+mn-cs"/>
              <a:sym typeface="Wingdings" panose="05000000000000000000" pitchFamily="2" charset="2"/>
            </a:endParaRPr>
          </a:p>
          <a:p>
            <a:pPr marL="1414463" marR="0" lvl="2"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44546A">
                    <a:lumMod val="75000"/>
                  </a:srgbClr>
                </a:solidFill>
                <a:latin typeface="Calibri" panose="020F0502020204030204"/>
                <a:sym typeface="Wingdings" panose="05000000000000000000" pitchFamily="2" charset="2"/>
              </a:rPr>
              <a:t>Maladaptive physio-behave coupling  limits parenting skills gains</a:t>
            </a: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D3CB86C-8673-4B51-8FDF-6CFC01EB86CC}"/>
              </a:ext>
            </a:extLst>
          </p:cNvPr>
          <p:cNvPicPr>
            <a:picLocks noChangeAspect="1"/>
          </p:cNvPicPr>
          <p:nvPr/>
        </p:nvPicPr>
        <p:blipFill>
          <a:blip r:embed="rId3"/>
          <a:stretch>
            <a:fillRect/>
          </a:stretch>
        </p:blipFill>
        <p:spPr>
          <a:xfrm>
            <a:off x="10117394" y="3593620"/>
            <a:ext cx="1914021" cy="1665306"/>
          </a:xfrm>
          <a:prstGeom prst="rect">
            <a:avLst/>
          </a:prstGeom>
          <a:solidFill>
            <a:schemeClr val="bg1"/>
          </a:solidFill>
        </p:spPr>
      </p:pic>
      <p:pic>
        <p:nvPicPr>
          <p:cNvPr id="5" name="Picture 4">
            <a:extLst>
              <a:ext uri="{FF2B5EF4-FFF2-40B4-BE49-F238E27FC236}">
                <a16:creationId xmlns:a16="http://schemas.microsoft.com/office/drawing/2014/main" id="{4970ABEB-20D1-EDD4-EE14-35C56C7477AC}"/>
              </a:ext>
            </a:extLst>
          </p:cNvPr>
          <p:cNvPicPr>
            <a:picLocks noChangeAspect="1"/>
          </p:cNvPicPr>
          <p:nvPr/>
        </p:nvPicPr>
        <p:blipFill>
          <a:blip r:embed="rId4"/>
          <a:stretch>
            <a:fillRect/>
          </a:stretch>
        </p:blipFill>
        <p:spPr>
          <a:xfrm>
            <a:off x="10404309" y="127750"/>
            <a:ext cx="1627106" cy="1150374"/>
          </a:xfrm>
          <a:prstGeom prst="rect">
            <a:avLst/>
          </a:prstGeom>
        </p:spPr>
      </p:pic>
    </p:spTree>
    <p:extLst>
      <p:ext uri="{BB962C8B-B14F-4D97-AF65-F5344CB8AC3E}">
        <p14:creationId xmlns:p14="http://schemas.microsoft.com/office/powerpoint/2010/main" val="399080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7928" y="140606"/>
            <a:ext cx="8842022" cy="701389"/>
          </a:xfrm>
        </p:spPr>
        <p:txBody>
          <a:bodyPr>
            <a:normAutofit/>
          </a:bodyPr>
          <a:lstStyle/>
          <a:p>
            <a:r>
              <a:rPr lang="en-US" b="1" dirty="0">
                <a:solidFill>
                  <a:schemeClr val="accent6">
                    <a:lumMod val="75000"/>
                  </a:schemeClr>
                </a:solidFill>
              </a:rPr>
              <a:t>Thank You</a:t>
            </a:r>
          </a:p>
        </p:txBody>
      </p:sp>
      <p:sp>
        <p:nvSpPr>
          <p:cNvPr id="3" name="Rectangle 2"/>
          <p:cNvSpPr/>
          <p:nvPr/>
        </p:nvSpPr>
        <p:spPr>
          <a:xfrm>
            <a:off x="1065151" y="731140"/>
            <a:ext cx="6364546" cy="5986254"/>
          </a:xfrm>
          <a:prstGeom prst="rect">
            <a:avLst/>
          </a:prstGeom>
        </p:spPr>
        <p:txBody>
          <a:bodyPr wrap="square">
            <a:spAutoFit/>
          </a:bodyPr>
          <a:lstStyle/>
          <a:p>
            <a:pPr algn="ctr">
              <a:buNone/>
              <a:defRPr/>
            </a:pPr>
            <a:r>
              <a:rPr lang="en-US" sz="3200" dirty="0">
                <a:solidFill>
                  <a:schemeClr val="accent5"/>
                </a:solidFill>
              </a:rPr>
              <a:t>Funders </a:t>
            </a:r>
          </a:p>
          <a:p>
            <a:pPr algn="ctr">
              <a:buNone/>
              <a:defRPr/>
            </a:pPr>
            <a:r>
              <a:rPr lang="en-US" sz="2400" dirty="0">
                <a:solidFill>
                  <a:schemeClr val="accent5"/>
                </a:solidFill>
              </a:rPr>
              <a:t>National Institutes of Health (NIMH &amp; NIDA) </a:t>
            </a:r>
          </a:p>
          <a:p>
            <a:pPr algn="ctr">
              <a:buNone/>
              <a:defRPr/>
            </a:pPr>
            <a:r>
              <a:rPr lang="en-US" dirty="0">
                <a:solidFill>
                  <a:schemeClr val="accent5"/>
                </a:solidFill>
              </a:rPr>
              <a:t>University of Oregon  </a:t>
            </a:r>
          </a:p>
          <a:p>
            <a:pPr algn="ctr">
              <a:defRPr/>
            </a:pPr>
            <a:endParaRPr lang="en-US" sz="1000" dirty="0">
              <a:solidFill>
                <a:schemeClr val="accent5"/>
              </a:solidFill>
            </a:endParaRPr>
          </a:p>
          <a:p>
            <a:pPr algn="ctr">
              <a:lnSpc>
                <a:spcPts val="2040"/>
              </a:lnSpc>
              <a:tabLst>
                <a:tab pos="5486400" algn="l"/>
              </a:tabLst>
              <a:defRPr/>
            </a:pPr>
            <a:endParaRPr lang="en-US" sz="2800" dirty="0">
              <a:solidFill>
                <a:schemeClr val="accent5"/>
              </a:solidFill>
            </a:endParaRPr>
          </a:p>
          <a:p>
            <a:pPr algn="ctr">
              <a:lnSpc>
                <a:spcPts val="2040"/>
              </a:lnSpc>
              <a:tabLst>
                <a:tab pos="5486400" algn="l"/>
              </a:tabLst>
              <a:defRPr/>
            </a:pPr>
            <a:r>
              <a:rPr lang="en-US" sz="2800" dirty="0">
                <a:solidFill>
                  <a:schemeClr val="accent5"/>
                </a:solidFill>
              </a:rPr>
              <a:t>Students, Staff, &amp; Post-Docs</a:t>
            </a:r>
          </a:p>
          <a:p>
            <a:pPr algn="ctr">
              <a:defRPr/>
            </a:pPr>
            <a:r>
              <a:rPr lang="en-US" dirty="0">
                <a:solidFill>
                  <a:schemeClr val="accent5"/>
                </a:solidFill>
              </a:rPr>
              <a:t>Kadie Dubow, Emily Dunning, Ryan Giuliano, Felicia Gutierrez, Rose Jeffries, Kandyce Kelly, Maddie Kelm, Emma Lyons, Janet Morrison, Akhila Nekkanti, Lisa Shimomaeda, Carrie </a:t>
            </a:r>
            <a:r>
              <a:rPr lang="en-US" dirty="0" err="1">
                <a:solidFill>
                  <a:schemeClr val="accent5"/>
                </a:solidFill>
              </a:rPr>
              <a:t>Sholtes</a:t>
            </a:r>
            <a:r>
              <a:rPr lang="en-US" dirty="0">
                <a:solidFill>
                  <a:schemeClr val="accent5"/>
                </a:solidFill>
              </a:rPr>
              <a:t>, Camy Sibley, Amanda Skoranski, Jessica Wells, </a:t>
            </a:r>
            <a:r>
              <a:rPr lang="en-US" dirty="0" err="1">
                <a:solidFill>
                  <a:schemeClr val="accent5"/>
                </a:solidFill>
              </a:rPr>
              <a:t>Kyndl</a:t>
            </a:r>
            <a:r>
              <a:rPr lang="en-US" dirty="0">
                <a:solidFill>
                  <a:schemeClr val="accent5"/>
                </a:solidFill>
              </a:rPr>
              <a:t> </a:t>
            </a:r>
            <a:r>
              <a:rPr lang="en-US" dirty="0" err="1">
                <a:solidFill>
                  <a:schemeClr val="accent5"/>
                </a:solidFill>
              </a:rPr>
              <a:t>Woodlee</a:t>
            </a:r>
            <a:r>
              <a:rPr lang="en-US" dirty="0">
                <a:solidFill>
                  <a:schemeClr val="accent5"/>
                </a:solidFill>
              </a:rPr>
              <a:t>, Larisa Williamson, </a:t>
            </a:r>
            <a:r>
              <a:rPr lang="en-US" sz="1800" dirty="0">
                <a:solidFill>
                  <a:schemeClr val="accent5"/>
                </a:solidFill>
              </a:rPr>
              <a:t>Keegan Alvarado, Kate Kwasneski, Alexis Rock, Adon Rosen, Julia Ruggiero </a:t>
            </a:r>
            <a:r>
              <a:rPr lang="en-US" dirty="0">
                <a:solidFill>
                  <a:schemeClr val="accent5"/>
                </a:solidFill>
              </a:rPr>
              <a:t>&amp; countless other undergraduate researchers</a:t>
            </a:r>
          </a:p>
          <a:p>
            <a:pPr algn="ctr">
              <a:defRPr/>
            </a:pPr>
            <a:endParaRPr lang="en-US" dirty="0">
              <a:solidFill>
                <a:schemeClr val="accent5"/>
              </a:solidFill>
            </a:endParaRPr>
          </a:p>
          <a:p>
            <a:pPr algn="ctr">
              <a:defRPr/>
            </a:pPr>
            <a:r>
              <a:rPr lang="en-US" sz="2800" dirty="0">
                <a:solidFill>
                  <a:schemeClr val="accent5"/>
                </a:solidFill>
              </a:rPr>
              <a:t>Collaborators</a:t>
            </a:r>
            <a:r>
              <a:rPr lang="en-US" sz="3600" dirty="0">
                <a:solidFill>
                  <a:schemeClr val="accent5"/>
                </a:solidFill>
              </a:rPr>
              <a:t>  </a:t>
            </a:r>
          </a:p>
          <a:p>
            <a:pPr algn="ctr">
              <a:lnSpc>
                <a:spcPts val="2040"/>
              </a:lnSpc>
              <a:tabLst>
                <a:tab pos="5486400" algn="l"/>
              </a:tabLst>
              <a:defRPr/>
            </a:pPr>
            <a:r>
              <a:rPr lang="en-US" sz="2000" dirty="0">
                <a:solidFill>
                  <a:schemeClr val="accent5"/>
                </a:solidFill>
              </a:rPr>
              <a:t>Ted Beauchaine, David Bard, Dave DeGarmo, Lisa Gatzke-Kopp, Kate Mills, Elizabeth Bard, Vicki Cook, Beverly Funderburk, Alejandra Moreno, Amanda Pollack, Carisa Wilsie</a:t>
            </a:r>
          </a:p>
          <a:p>
            <a:pPr algn="ctr">
              <a:defRPr/>
            </a:pPr>
            <a:endParaRPr lang="en-US" sz="1900" dirty="0">
              <a:solidFill>
                <a:schemeClr val="accent5"/>
              </a:solidFill>
            </a:endParaRPr>
          </a:p>
        </p:txBody>
      </p:sp>
      <p:pic>
        <p:nvPicPr>
          <p:cNvPr id="5" name="Picture 4">
            <a:extLst>
              <a:ext uri="{FF2B5EF4-FFF2-40B4-BE49-F238E27FC236}">
                <a16:creationId xmlns:a16="http://schemas.microsoft.com/office/drawing/2014/main" id="{ED6C065D-61A5-420F-9B8A-C673DC5D42B5}"/>
              </a:ext>
            </a:extLst>
          </p:cNvPr>
          <p:cNvPicPr>
            <a:picLocks noChangeAspect="1"/>
          </p:cNvPicPr>
          <p:nvPr/>
        </p:nvPicPr>
        <p:blipFill>
          <a:blip r:embed="rId3"/>
          <a:stretch>
            <a:fillRect/>
          </a:stretch>
        </p:blipFill>
        <p:spPr>
          <a:xfrm>
            <a:off x="368929" y="4360071"/>
            <a:ext cx="1560711" cy="2179029"/>
          </a:xfrm>
          <a:prstGeom prst="rect">
            <a:avLst/>
          </a:prstGeom>
        </p:spPr>
      </p:pic>
      <p:grpSp>
        <p:nvGrpSpPr>
          <p:cNvPr id="13" name="Group 12">
            <a:extLst>
              <a:ext uri="{FF2B5EF4-FFF2-40B4-BE49-F238E27FC236}">
                <a16:creationId xmlns:a16="http://schemas.microsoft.com/office/drawing/2014/main" id="{C1590372-A984-4D97-A882-129C5C671C50}"/>
              </a:ext>
            </a:extLst>
          </p:cNvPr>
          <p:cNvGrpSpPr/>
          <p:nvPr/>
        </p:nvGrpSpPr>
        <p:grpSpPr>
          <a:xfrm>
            <a:off x="7301881" y="1083325"/>
            <a:ext cx="4768042" cy="5587022"/>
            <a:chOff x="7427386" y="187653"/>
            <a:chExt cx="4768042" cy="5587022"/>
          </a:xfrm>
        </p:grpSpPr>
        <p:pic>
          <p:nvPicPr>
            <p:cNvPr id="6" name="Picture 5"/>
            <p:cNvPicPr>
              <a:picLocks noChangeAspect="1"/>
            </p:cNvPicPr>
            <p:nvPr/>
          </p:nvPicPr>
          <p:blipFill>
            <a:blip r:embed="rId4"/>
            <a:stretch>
              <a:fillRect/>
            </a:stretch>
          </p:blipFill>
          <p:spPr>
            <a:xfrm>
              <a:off x="7427386" y="2554105"/>
              <a:ext cx="4768042" cy="1999809"/>
            </a:xfrm>
            <a:prstGeom prst="rect">
              <a:avLst/>
            </a:prstGeom>
          </p:spPr>
        </p:pic>
        <p:pic>
          <p:nvPicPr>
            <p:cNvPr id="7" name="Picture 6"/>
            <p:cNvPicPr>
              <a:picLocks noChangeAspect="1"/>
            </p:cNvPicPr>
            <p:nvPr/>
          </p:nvPicPr>
          <p:blipFill rotWithShape="1">
            <a:blip r:embed="rId5"/>
            <a:srcRect l="18011" t="4163" r="14416"/>
            <a:stretch/>
          </p:blipFill>
          <p:spPr>
            <a:xfrm>
              <a:off x="9578259" y="187653"/>
              <a:ext cx="893273" cy="1085335"/>
            </a:xfrm>
            <a:prstGeom prst="rect">
              <a:avLst/>
            </a:prstGeom>
          </p:spPr>
        </p:pic>
        <p:pic>
          <p:nvPicPr>
            <p:cNvPr id="8" name="Picture 7"/>
            <p:cNvPicPr>
              <a:picLocks noChangeAspect="1"/>
            </p:cNvPicPr>
            <p:nvPr/>
          </p:nvPicPr>
          <p:blipFill rotWithShape="1">
            <a:blip r:embed="rId6"/>
            <a:srcRect l="12255" t="15057" r="9701" b="3129"/>
            <a:stretch/>
          </p:blipFill>
          <p:spPr>
            <a:xfrm>
              <a:off x="10643916" y="187653"/>
              <a:ext cx="1231771" cy="2295571"/>
            </a:xfrm>
            <a:prstGeom prst="rect">
              <a:avLst/>
            </a:prstGeom>
          </p:spPr>
        </p:pic>
        <p:pic>
          <p:nvPicPr>
            <p:cNvPr id="9" name="Picture 8"/>
            <p:cNvPicPr>
              <a:picLocks noChangeAspect="1"/>
            </p:cNvPicPr>
            <p:nvPr/>
          </p:nvPicPr>
          <p:blipFill rotWithShape="1">
            <a:blip r:embed="rId7"/>
            <a:srcRect l="22912" t="4214" r="26887" b="32694"/>
            <a:stretch/>
          </p:blipFill>
          <p:spPr>
            <a:xfrm>
              <a:off x="9572719" y="1358251"/>
              <a:ext cx="908182" cy="1153854"/>
            </a:xfrm>
            <a:prstGeom prst="rect">
              <a:avLst/>
            </a:prstGeom>
          </p:spPr>
        </p:pic>
        <p:pic>
          <p:nvPicPr>
            <p:cNvPr id="11" name="Picture 10"/>
            <p:cNvPicPr>
              <a:picLocks noChangeAspect="1"/>
            </p:cNvPicPr>
            <p:nvPr/>
          </p:nvPicPr>
          <p:blipFill rotWithShape="1">
            <a:blip r:embed="rId8"/>
            <a:srcRect l="14881" t="14114" r="29655" b="24417"/>
            <a:stretch/>
          </p:blipFill>
          <p:spPr>
            <a:xfrm>
              <a:off x="10340455" y="4595914"/>
              <a:ext cx="919346" cy="1171532"/>
            </a:xfrm>
            <a:prstGeom prst="rect">
              <a:avLst/>
            </a:prstGeom>
          </p:spPr>
        </p:pic>
        <p:pic>
          <p:nvPicPr>
            <p:cNvPr id="2" name="Picture 1">
              <a:extLst>
                <a:ext uri="{FF2B5EF4-FFF2-40B4-BE49-F238E27FC236}">
                  <a16:creationId xmlns:a16="http://schemas.microsoft.com/office/drawing/2014/main" id="{1931D1BD-754D-40AD-BE83-22D17C10A72C}"/>
                </a:ext>
              </a:extLst>
            </p:cNvPr>
            <p:cNvPicPr>
              <a:picLocks noChangeAspect="1"/>
            </p:cNvPicPr>
            <p:nvPr/>
          </p:nvPicPr>
          <p:blipFill rotWithShape="1">
            <a:blip r:embed="rId9"/>
            <a:srcRect l="15555" r="15267"/>
            <a:stretch/>
          </p:blipFill>
          <p:spPr>
            <a:xfrm>
              <a:off x="11348277" y="4595914"/>
              <a:ext cx="793809" cy="1171532"/>
            </a:xfrm>
            <a:prstGeom prst="rect">
              <a:avLst/>
            </a:prstGeom>
          </p:spPr>
        </p:pic>
        <p:pic>
          <p:nvPicPr>
            <p:cNvPr id="10" name="Picture 9">
              <a:extLst>
                <a:ext uri="{FF2B5EF4-FFF2-40B4-BE49-F238E27FC236}">
                  <a16:creationId xmlns:a16="http://schemas.microsoft.com/office/drawing/2014/main" id="{04F6B9CE-BB78-424C-95C9-1009D8755543}"/>
                </a:ext>
              </a:extLst>
            </p:cNvPr>
            <p:cNvPicPr>
              <a:picLocks noChangeAspect="1"/>
            </p:cNvPicPr>
            <p:nvPr/>
          </p:nvPicPr>
          <p:blipFill rotWithShape="1">
            <a:blip r:embed="rId10"/>
            <a:srcRect l="18314" t="5608" r="16117" b="7327"/>
            <a:stretch/>
          </p:blipFill>
          <p:spPr>
            <a:xfrm>
              <a:off x="9369693" y="4595914"/>
              <a:ext cx="882286" cy="1171532"/>
            </a:xfrm>
            <a:prstGeom prst="rect">
              <a:avLst/>
            </a:prstGeom>
          </p:spPr>
        </p:pic>
        <p:pic>
          <p:nvPicPr>
            <p:cNvPr id="12" name="Picture 11">
              <a:extLst>
                <a:ext uri="{FF2B5EF4-FFF2-40B4-BE49-F238E27FC236}">
                  <a16:creationId xmlns:a16="http://schemas.microsoft.com/office/drawing/2014/main" id="{B5A86579-D12E-4700-BAAD-7CC1A43C9371}"/>
                </a:ext>
              </a:extLst>
            </p:cNvPr>
            <p:cNvPicPr>
              <a:picLocks noChangeAspect="1"/>
            </p:cNvPicPr>
            <p:nvPr/>
          </p:nvPicPr>
          <p:blipFill rotWithShape="1">
            <a:blip r:embed="rId11"/>
            <a:srcRect l="45853" r="7858" b="45098"/>
            <a:stretch/>
          </p:blipFill>
          <p:spPr>
            <a:xfrm>
              <a:off x="8354380" y="4595914"/>
              <a:ext cx="971075" cy="1178761"/>
            </a:xfrm>
            <a:prstGeom prst="rect">
              <a:avLst/>
            </a:prstGeom>
          </p:spPr>
        </p:pic>
      </p:grpSp>
      <p:pic>
        <p:nvPicPr>
          <p:cNvPr id="14" name="Picture 13">
            <a:extLst>
              <a:ext uri="{FF2B5EF4-FFF2-40B4-BE49-F238E27FC236}">
                <a16:creationId xmlns:a16="http://schemas.microsoft.com/office/drawing/2014/main" id="{B09D6CE0-9838-4437-BAF8-29B4B0A20A0E}"/>
              </a:ext>
            </a:extLst>
          </p:cNvPr>
          <p:cNvPicPr>
            <a:picLocks noChangeAspect="1"/>
          </p:cNvPicPr>
          <p:nvPr/>
        </p:nvPicPr>
        <p:blipFill>
          <a:blip r:embed="rId12"/>
          <a:stretch>
            <a:fillRect/>
          </a:stretch>
        </p:blipFill>
        <p:spPr>
          <a:xfrm>
            <a:off x="7893099" y="1864221"/>
            <a:ext cx="1111807" cy="1085335"/>
          </a:xfrm>
          <a:prstGeom prst="rect">
            <a:avLst/>
          </a:prstGeom>
        </p:spPr>
      </p:pic>
      <p:grpSp>
        <p:nvGrpSpPr>
          <p:cNvPr id="17" name="Group 16">
            <a:extLst>
              <a:ext uri="{FF2B5EF4-FFF2-40B4-BE49-F238E27FC236}">
                <a16:creationId xmlns:a16="http://schemas.microsoft.com/office/drawing/2014/main" id="{5E833200-FB6D-4FB6-8A82-7918048EFA3A}"/>
              </a:ext>
            </a:extLst>
          </p:cNvPr>
          <p:cNvGrpSpPr/>
          <p:nvPr/>
        </p:nvGrpSpPr>
        <p:grpSpPr>
          <a:xfrm rot="757701">
            <a:off x="10734924" y="-38019"/>
            <a:ext cx="1459255" cy="941294"/>
            <a:chOff x="10404668" y="71150"/>
            <a:chExt cx="1459255" cy="941294"/>
          </a:xfrm>
        </p:grpSpPr>
        <p:pic>
          <p:nvPicPr>
            <p:cNvPr id="15" name="Picture 14">
              <a:extLst>
                <a:ext uri="{FF2B5EF4-FFF2-40B4-BE49-F238E27FC236}">
                  <a16:creationId xmlns:a16="http://schemas.microsoft.com/office/drawing/2014/main" id="{081B0EB6-739A-42E1-A7F2-2F7587924D7B}"/>
                </a:ext>
              </a:extLst>
            </p:cNvPr>
            <p:cNvPicPr>
              <a:picLocks noChangeAspect="1"/>
            </p:cNvPicPr>
            <p:nvPr/>
          </p:nvPicPr>
          <p:blipFill>
            <a:blip r:embed="rId13"/>
            <a:stretch>
              <a:fillRect/>
            </a:stretch>
          </p:blipFill>
          <p:spPr>
            <a:xfrm>
              <a:off x="10404668" y="71150"/>
              <a:ext cx="1459255" cy="941294"/>
            </a:xfrm>
            <a:prstGeom prst="rect">
              <a:avLst/>
            </a:prstGeom>
          </p:spPr>
        </p:pic>
        <p:sp>
          <p:nvSpPr>
            <p:cNvPr id="16" name="TextBox 15">
              <a:extLst>
                <a:ext uri="{FF2B5EF4-FFF2-40B4-BE49-F238E27FC236}">
                  <a16:creationId xmlns:a16="http://schemas.microsoft.com/office/drawing/2014/main" id="{DA2734D9-E0B9-4906-89F4-3784C1599ED1}"/>
                </a:ext>
              </a:extLst>
            </p:cNvPr>
            <p:cNvSpPr txBox="1"/>
            <p:nvPr/>
          </p:nvSpPr>
          <p:spPr>
            <a:xfrm>
              <a:off x="10877485" y="705895"/>
              <a:ext cx="513621" cy="93330"/>
            </a:xfrm>
            <a:prstGeom prst="rect">
              <a:avLst/>
            </a:prstGeom>
            <a:solidFill>
              <a:srgbClr val="008000"/>
            </a:solidFill>
          </p:spPr>
          <p:txBody>
            <a:bodyPr wrap="square" rtlCol="0">
              <a:spAutoFit/>
            </a:bodyPr>
            <a:lstStyle/>
            <a:p>
              <a:endParaRPr lang="en-US" dirty="0"/>
            </a:p>
          </p:txBody>
        </p:sp>
      </p:grpSp>
      <p:pic>
        <p:nvPicPr>
          <p:cNvPr id="18" name="Picture 17">
            <a:extLst>
              <a:ext uri="{FF2B5EF4-FFF2-40B4-BE49-F238E27FC236}">
                <a16:creationId xmlns:a16="http://schemas.microsoft.com/office/drawing/2014/main" id="{89AC524F-80E6-E000-AC3A-D929363401D7}"/>
              </a:ext>
            </a:extLst>
          </p:cNvPr>
          <p:cNvPicPr>
            <a:picLocks noChangeAspect="1"/>
          </p:cNvPicPr>
          <p:nvPr/>
        </p:nvPicPr>
        <p:blipFill>
          <a:blip r:embed="rId14"/>
          <a:stretch>
            <a:fillRect/>
          </a:stretch>
        </p:blipFill>
        <p:spPr>
          <a:xfrm>
            <a:off x="7451816" y="314507"/>
            <a:ext cx="1900157" cy="1473797"/>
          </a:xfrm>
          <a:prstGeom prst="rect">
            <a:avLst/>
          </a:prstGeom>
        </p:spPr>
      </p:pic>
    </p:spTree>
    <p:extLst>
      <p:ext uri="{BB962C8B-B14F-4D97-AF65-F5344CB8AC3E}">
        <p14:creationId xmlns:p14="http://schemas.microsoft.com/office/powerpoint/2010/main" val="299504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a:extLst>
            <a:ext uri="{FF2B5EF4-FFF2-40B4-BE49-F238E27FC236}">
              <a16:creationId xmlns:a16="http://schemas.microsoft.com/office/drawing/2014/main" id="{4E2D977C-A69C-8AB0-140A-EF81019B26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B10BF1-E4C8-BD11-1569-32E70DAE7D04}"/>
              </a:ext>
            </a:extLst>
          </p:cNvPr>
          <p:cNvSpPr>
            <a:spLocks noGrp="1"/>
          </p:cNvSpPr>
          <p:nvPr>
            <p:ph type="ctrTitle"/>
          </p:nvPr>
        </p:nvSpPr>
        <p:spPr>
          <a:xfrm>
            <a:off x="324784" y="1300279"/>
            <a:ext cx="10134600" cy="2253639"/>
          </a:xfrm>
        </p:spPr>
        <p:txBody>
          <a:bodyPr>
            <a:normAutofit/>
          </a:bodyPr>
          <a:lstStyle/>
          <a:p>
            <a:r>
              <a:rPr lang="en-US" dirty="0">
                <a:solidFill>
                  <a:schemeClr val="bg1"/>
                </a:solidFill>
                <a:effectLst/>
                <a:latin typeface="Aptos" panose="020B0004020202020204" pitchFamily="34" charset="0"/>
                <a:ea typeface="Aptos" panose="020B0004020202020204" pitchFamily="34" charset="0"/>
                <a:cs typeface="Aptos" panose="020B0004020202020204" pitchFamily="34" charset="0"/>
              </a:rPr>
              <a:t>Questions &amp; Discussion</a:t>
            </a:r>
            <a:endParaRPr lang="en-US"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6B61CB4-88A3-5DFD-A8F8-597DC0FD76F6}"/>
              </a:ext>
            </a:extLst>
          </p:cNvPr>
          <p:cNvPicPr>
            <a:picLocks noChangeAspect="1"/>
          </p:cNvPicPr>
          <p:nvPr/>
        </p:nvPicPr>
        <p:blipFill>
          <a:blip r:embed="rId3"/>
          <a:stretch>
            <a:fillRect/>
          </a:stretch>
        </p:blipFill>
        <p:spPr>
          <a:xfrm>
            <a:off x="9585413" y="3611424"/>
            <a:ext cx="2475061" cy="2152531"/>
          </a:xfrm>
          <a:prstGeom prst="rect">
            <a:avLst/>
          </a:prstGeom>
        </p:spPr>
      </p:pic>
      <p:sp>
        <p:nvSpPr>
          <p:cNvPr id="7" name="TextBox 6">
            <a:extLst>
              <a:ext uri="{FF2B5EF4-FFF2-40B4-BE49-F238E27FC236}">
                <a16:creationId xmlns:a16="http://schemas.microsoft.com/office/drawing/2014/main" id="{EFD269DC-CC35-ECB0-F3C1-D11043A2AD73}"/>
              </a:ext>
            </a:extLst>
          </p:cNvPr>
          <p:cNvSpPr txBox="1"/>
          <p:nvPr/>
        </p:nvSpPr>
        <p:spPr>
          <a:xfrm>
            <a:off x="515202" y="6391905"/>
            <a:ext cx="1120995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Penn State Child Maltreatment Solutions Network Conference: Biological Embedding of Caregiving Adversity (11/15/2024)</a:t>
            </a:r>
          </a:p>
        </p:txBody>
      </p:sp>
      <p:pic>
        <p:nvPicPr>
          <p:cNvPr id="10" name="Picture 9">
            <a:extLst>
              <a:ext uri="{FF2B5EF4-FFF2-40B4-BE49-F238E27FC236}">
                <a16:creationId xmlns:a16="http://schemas.microsoft.com/office/drawing/2014/main" id="{A5A2694D-72BC-124B-ADEA-0EB23ABC3D36}"/>
              </a:ext>
            </a:extLst>
          </p:cNvPr>
          <p:cNvPicPr>
            <a:picLocks noChangeAspect="1"/>
          </p:cNvPicPr>
          <p:nvPr/>
        </p:nvPicPr>
        <p:blipFill>
          <a:blip r:embed="rId4"/>
          <a:stretch>
            <a:fillRect/>
          </a:stretch>
        </p:blipFill>
        <p:spPr>
          <a:xfrm>
            <a:off x="9833524" y="280826"/>
            <a:ext cx="1917290" cy="1353301"/>
          </a:xfrm>
          <a:prstGeom prst="rect">
            <a:avLst/>
          </a:prstGeom>
        </p:spPr>
      </p:pic>
      <p:pic>
        <p:nvPicPr>
          <p:cNvPr id="12" name="Picture 11">
            <a:extLst>
              <a:ext uri="{FF2B5EF4-FFF2-40B4-BE49-F238E27FC236}">
                <a16:creationId xmlns:a16="http://schemas.microsoft.com/office/drawing/2014/main" id="{4D4D3C88-BFB9-2FA9-A697-7A8BFF7BB5FB}"/>
              </a:ext>
            </a:extLst>
          </p:cNvPr>
          <p:cNvPicPr>
            <a:picLocks noChangeAspect="1"/>
          </p:cNvPicPr>
          <p:nvPr/>
        </p:nvPicPr>
        <p:blipFill rotWithShape="1">
          <a:blip r:embed="rId5"/>
          <a:srcRect l="11021" r="14072" b="8063"/>
          <a:stretch/>
        </p:blipFill>
        <p:spPr>
          <a:xfrm>
            <a:off x="184046" y="137695"/>
            <a:ext cx="1689307" cy="1496432"/>
          </a:xfrm>
          <a:prstGeom prst="rect">
            <a:avLst/>
          </a:prstGeom>
        </p:spPr>
      </p:pic>
      <p:pic>
        <p:nvPicPr>
          <p:cNvPr id="13" name="Picture 12">
            <a:extLst>
              <a:ext uri="{FF2B5EF4-FFF2-40B4-BE49-F238E27FC236}">
                <a16:creationId xmlns:a16="http://schemas.microsoft.com/office/drawing/2014/main" id="{E72A5CA7-EE26-7FE9-D482-A3657409DC92}"/>
              </a:ext>
            </a:extLst>
          </p:cNvPr>
          <p:cNvPicPr>
            <a:picLocks noChangeAspect="1"/>
          </p:cNvPicPr>
          <p:nvPr/>
        </p:nvPicPr>
        <p:blipFill>
          <a:blip r:embed="rId6"/>
          <a:stretch>
            <a:fillRect/>
          </a:stretch>
        </p:blipFill>
        <p:spPr>
          <a:xfrm>
            <a:off x="9523865" y="5663061"/>
            <a:ext cx="2536609" cy="452016"/>
          </a:xfrm>
          <a:prstGeom prst="rect">
            <a:avLst/>
          </a:prstGeom>
        </p:spPr>
      </p:pic>
    </p:spTree>
    <p:extLst>
      <p:ext uri="{BB962C8B-B14F-4D97-AF65-F5344CB8AC3E}">
        <p14:creationId xmlns:p14="http://schemas.microsoft.com/office/powerpoint/2010/main" val="183823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C55798F4-470C-147D-A52C-7DD1F60AE473}"/>
              </a:ext>
            </a:extLst>
          </p:cNvPr>
          <p:cNvSpPr txBox="1"/>
          <p:nvPr/>
        </p:nvSpPr>
        <p:spPr>
          <a:xfrm>
            <a:off x="1010008" y="1782757"/>
            <a:ext cx="9682573" cy="1200329"/>
          </a:xfrm>
          <a:prstGeom prst="rect">
            <a:avLst/>
          </a:prstGeom>
          <a:noFill/>
        </p:spPr>
        <p:txBody>
          <a:bodyPr wrap="square" rtlCol="0">
            <a:spAutoFit/>
          </a:bodyPr>
          <a:lstStyle/>
          <a:p>
            <a:pPr lvl="0">
              <a:defRPr/>
            </a:pPr>
            <a:r>
              <a:rPr kumimoji="0" lang="en-US" sz="24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 </a:t>
            </a:r>
            <a:r>
              <a:rPr lang="en-US" sz="2400" dirty="0">
                <a:solidFill>
                  <a:prstClr val="black"/>
                </a:solidFill>
                <a:latin typeface="Arial" panose="020B0604020202020204" pitchFamily="34" charset="0"/>
                <a:cs typeface="Arial" panose="020B0604020202020204" pitchFamily="34" charset="0"/>
              </a:rPr>
              <a:t>dynamic associations in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moment-to-moment physiology and caregiving-behavior? </a:t>
            </a:r>
            <a:endPar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7A43555B-7F67-A32E-666C-B6E7DA52CB56}"/>
              </a:ext>
            </a:extLst>
          </p:cNvPr>
          <p:cNvSpPr txBox="1">
            <a:spLocks/>
          </p:cNvSpPr>
          <p:nvPr/>
        </p:nvSpPr>
        <p:spPr>
          <a:xfrm>
            <a:off x="256454" y="600982"/>
            <a:ext cx="11189679" cy="734120"/>
          </a:xfrm>
          <a:prstGeom prst="rect">
            <a:avLst/>
          </a:prstGeom>
        </p:spPr>
        <p:txBody>
          <a:bodyPr vert="horz" lIns="91440" tIns="45720" rIns="91440" bIns="45720" rtlCol="0" anchor="b">
            <a:no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US" sz="4000" dirty="0">
                <a:solidFill>
                  <a:schemeClr val="accent6"/>
                </a:solidFill>
              </a:rPr>
              <a:t>Parent Physiological Responses during Caregiving Interactions in Child Welfare Families</a:t>
            </a:r>
            <a:endParaRPr kumimoji="0" lang="en-US" sz="4000" b="1" i="0" u="none" strike="noStrike" kern="1200" cap="none" spc="-50" normalizeH="0" baseline="0" noProof="0" dirty="0">
              <a:ln>
                <a:noFill/>
              </a:ln>
              <a:solidFill>
                <a:schemeClr val="accent6"/>
              </a:solidFill>
              <a:effectLst/>
              <a:uLnTx/>
              <a:uFillTx/>
              <a:latin typeface="Arial" panose="020B0604020202020204" pitchFamily="34" charset="0"/>
              <a:ea typeface="+mj-ea"/>
              <a:cs typeface="Arial" panose="020B0604020202020204" pitchFamily="34" charset="0"/>
            </a:endParaRPr>
          </a:p>
        </p:txBody>
      </p:sp>
      <p:pic>
        <p:nvPicPr>
          <p:cNvPr id="10242" name="Picture 2" descr="Child Directed Play - Seattle Children's">
            <a:extLst>
              <a:ext uri="{FF2B5EF4-FFF2-40B4-BE49-F238E27FC236}">
                <a16:creationId xmlns:a16="http://schemas.microsoft.com/office/drawing/2014/main" id="{9D771583-5A66-7323-A2ED-6DAEFC0F2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414" y="3405152"/>
            <a:ext cx="2880726" cy="23569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CB3C33DF-97E6-1280-8BAC-E44E0A77F917}"/>
              </a:ext>
            </a:extLst>
          </p:cNvPr>
          <p:cNvSpPr/>
          <p:nvPr/>
        </p:nvSpPr>
        <p:spPr>
          <a:xfrm>
            <a:off x="5394967" y="3405152"/>
            <a:ext cx="2137455" cy="1093034"/>
          </a:xfrm>
          <a:prstGeom prst="round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Physiological arousal</a:t>
            </a:r>
          </a:p>
        </p:txBody>
      </p:sp>
      <p:sp>
        <p:nvSpPr>
          <p:cNvPr id="13" name="Rectangle: Rounded Corners 12">
            <a:extLst>
              <a:ext uri="{FF2B5EF4-FFF2-40B4-BE49-F238E27FC236}">
                <a16:creationId xmlns:a16="http://schemas.microsoft.com/office/drawing/2014/main" id="{755C771E-4642-3F5D-85E3-DEB3DF68F51D}"/>
              </a:ext>
            </a:extLst>
          </p:cNvPr>
          <p:cNvSpPr/>
          <p:nvPr/>
        </p:nvSpPr>
        <p:spPr>
          <a:xfrm>
            <a:off x="8881676" y="3405152"/>
            <a:ext cx="2300316" cy="1093034"/>
          </a:xfrm>
          <a:prstGeom prst="round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Parenting behavior</a:t>
            </a:r>
          </a:p>
        </p:txBody>
      </p:sp>
      <p:cxnSp>
        <p:nvCxnSpPr>
          <p:cNvPr id="14" name="Straight Arrow Connector 13">
            <a:extLst>
              <a:ext uri="{FF2B5EF4-FFF2-40B4-BE49-F238E27FC236}">
                <a16:creationId xmlns:a16="http://schemas.microsoft.com/office/drawing/2014/main" id="{CF5D4B76-C940-21A8-DDBC-AC58C592FEED}"/>
              </a:ext>
            </a:extLst>
          </p:cNvPr>
          <p:cNvCxnSpPr>
            <a:cxnSpLocks/>
          </p:cNvCxnSpPr>
          <p:nvPr/>
        </p:nvCxnSpPr>
        <p:spPr>
          <a:xfrm flipH="1">
            <a:off x="7700657" y="3687506"/>
            <a:ext cx="1012785"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A9D5EA8D-2BA4-A03E-6A96-7FCDC61298D2}"/>
              </a:ext>
            </a:extLst>
          </p:cNvPr>
          <p:cNvCxnSpPr>
            <a:cxnSpLocks/>
          </p:cNvCxnSpPr>
          <p:nvPr/>
        </p:nvCxnSpPr>
        <p:spPr>
          <a:xfrm>
            <a:off x="7700657" y="4115769"/>
            <a:ext cx="972274"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7" name="Rectangle: Rounded Corners 26">
            <a:extLst>
              <a:ext uri="{FF2B5EF4-FFF2-40B4-BE49-F238E27FC236}">
                <a16:creationId xmlns:a16="http://schemas.microsoft.com/office/drawing/2014/main" id="{B32EEAD5-1E39-19D0-990F-FEFA60201902}"/>
              </a:ext>
            </a:extLst>
          </p:cNvPr>
          <p:cNvSpPr/>
          <p:nvPr/>
        </p:nvSpPr>
        <p:spPr>
          <a:xfrm>
            <a:off x="8881676" y="4930568"/>
            <a:ext cx="2300316" cy="1093034"/>
          </a:xfrm>
          <a:prstGeom prst="round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Parent-child interactions</a:t>
            </a:r>
          </a:p>
        </p:txBody>
      </p:sp>
      <p:cxnSp>
        <p:nvCxnSpPr>
          <p:cNvPr id="28" name="Straight Arrow Connector 27">
            <a:extLst>
              <a:ext uri="{FF2B5EF4-FFF2-40B4-BE49-F238E27FC236}">
                <a16:creationId xmlns:a16="http://schemas.microsoft.com/office/drawing/2014/main" id="{43925545-E2AA-D024-568E-6251F8C8706C}"/>
              </a:ext>
            </a:extLst>
          </p:cNvPr>
          <p:cNvCxnSpPr>
            <a:cxnSpLocks/>
          </p:cNvCxnSpPr>
          <p:nvPr/>
        </p:nvCxnSpPr>
        <p:spPr>
          <a:xfrm>
            <a:off x="7532422" y="4647265"/>
            <a:ext cx="1140509" cy="82982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 name="Straight Arrow Connector 1">
            <a:extLst>
              <a:ext uri="{FF2B5EF4-FFF2-40B4-BE49-F238E27FC236}">
                <a16:creationId xmlns:a16="http://schemas.microsoft.com/office/drawing/2014/main" id="{884C176D-59A5-80B9-D053-21CFD917DCA0}"/>
              </a:ext>
            </a:extLst>
          </p:cNvPr>
          <p:cNvCxnSpPr>
            <a:cxnSpLocks/>
          </p:cNvCxnSpPr>
          <p:nvPr/>
        </p:nvCxnSpPr>
        <p:spPr>
          <a:xfrm flipH="1" flipV="1">
            <a:off x="7700657" y="4380271"/>
            <a:ext cx="1012785" cy="76322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82939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6393" y="179851"/>
            <a:ext cx="12588705" cy="765175"/>
          </a:xfrm>
        </p:spPr>
        <p:txBody>
          <a:bodyPr>
            <a:noAutofit/>
          </a:bodyPr>
          <a:lstStyle/>
          <a:p>
            <a:r>
              <a:rPr lang="en-US" sz="3600" dirty="0">
                <a:solidFill>
                  <a:schemeClr val="accent4"/>
                </a:solidFill>
                <a:latin typeface="Helvetica" panose="020B0604020202020204" pitchFamily="34" charset="0"/>
                <a:cs typeface="Helvetica" panose="020B0604020202020204" pitchFamily="34" charset="0"/>
              </a:rPr>
              <a:t>Positive </a:t>
            </a:r>
            <a:r>
              <a:rPr lang="en-US" sz="3600" i="1" dirty="0">
                <a:solidFill>
                  <a:schemeClr val="accent4"/>
                </a:solidFill>
                <a:latin typeface="Helvetica" panose="020B0604020202020204" pitchFamily="34" charset="0"/>
                <a:cs typeface="Helvetica" panose="020B0604020202020204" pitchFamily="34" charset="0"/>
              </a:rPr>
              <a:t>Behavioral</a:t>
            </a:r>
            <a:r>
              <a:rPr lang="en-US" sz="3600" dirty="0">
                <a:solidFill>
                  <a:schemeClr val="accent4"/>
                </a:solidFill>
                <a:latin typeface="Helvetica" panose="020B0604020202020204" pitchFamily="34" charset="0"/>
                <a:cs typeface="Helvetica" panose="020B0604020202020204" pitchFamily="34" charset="0"/>
              </a:rPr>
              <a:t> Synchrony: </a:t>
            </a:r>
            <a:r>
              <a:rPr lang="en-US" sz="3600" b="1" dirty="0">
                <a:solidFill>
                  <a:schemeClr val="accent4"/>
                </a:solidFill>
                <a:latin typeface="Helvetica" panose="020B0604020202020204" pitchFamily="34" charset="0"/>
                <a:cs typeface="Helvetica" panose="020B0604020202020204" pitchFamily="34" charset="0"/>
              </a:rPr>
              <a:t>↑</a:t>
            </a:r>
            <a:r>
              <a:rPr lang="en-US" sz="3600" dirty="0">
                <a:solidFill>
                  <a:schemeClr val="accent4"/>
                </a:solidFill>
                <a:latin typeface="Helvetica" panose="020B0604020202020204" pitchFamily="34" charset="0"/>
                <a:cs typeface="Helvetica" panose="020B0604020202020204" pitchFamily="34" charset="0"/>
              </a:rPr>
              <a:t> Dynamic Physiology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p:txBody>
      </p:sp>
      <p:sp>
        <p:nvSpPr>
          <p:cNvPr id="22" name="Rectangle 21"/>
          <p:cNvSpPr/>
          <p:nvPr/>
        </p:nvSpPr>
        <p:spPr>
          <a:xfrm>
            <a:off x="9840320" y="5065518"/>
            <a:ext cx="683200" cy="276999"/>
          </a:xfrm>
          <a:prstGeom prst="rect">
            <a:avLst/>
          </a:prstGeom>
        </p:spPr>
        <p:txBody>
          <a:bodyPr wrap="none">
            <a:spAutoFit/>
          </a:bodyPr>
          <a:lstStyle/>
          <a:p>
            <a:pPr defTabSz="457200"/>
            <a:r>
              <a:rPr lang="en-US" sz="1200" dirty="0">
                <a:solidFill>
                  <a:srgbClr val="54565B"/>
                </a:solidFill>
                <a:latin typeface="Calibri"/>
              </a:rPr>
              <a:t>*</a:t>
            </a:r>
            <a:r>
              <a:rPr lang="en-US" sz="1200" i="1" dirty="0">
                <a:solidFill>
                  <a:srgbClr val="54565B"/>
                </a:solidFill>
                <a:latin typeface="Calibri"/>
              </a:rPr>
              <a:t>p </a:t>
            </a:r>
            <a:r>
              <a:rPr lang="en-US" sz="1200" dirty="0">
                <a:solidFill>
                  <a:srgbClr val="54565B"/>
                </a:solidFill>
                <a:latin typeface="Calibri"/>
              </a:rPr>
              <a:t>≤ .06</a:t>
            </a:r>
          </a:p>
        </p:txBody>
      </p:sp>
      <p:sp>
        <p:nvSpPr>
          <p:cNvPr id="36" name="TextBox 35"/>
          <p:cNvSpPr txBox="1"/>
          <p:nvPr/>
        </p:nvSpPr>
        <p:spPr>
          <a:xfrm>
            <a:off x="9542930" y="2479910"/>
            <a:ext cx="503103" cy="323165"/>
          </a:xfrm>
          <a:prstGeom prst="rect">
            <a:avLst/>
          </a:prstGeom>
          <a:noFill/>
        </p:spPr>
        <p:txBody>
          <a:bodyPr wrap="square" rtlCol="0">
            <a:spAutoFit/>
          </a:bodyPr>
          <a:lstStyle/>
          <a:p>
            <a:pPr defTabSz="457200"/>
            <a:r>
              <a:rPr lang="en-US" sz="1500" b="1" dirty="0">
                <a:solidFill>
                  <a:srgbClr val="007935"/>
                </a:solidFill>
                <a:latin typeface="Calibri"/>
              </a:rPr>
              <a:t>T2</a:t>
            </a:r>
          </a:p>
        </p:txBody>
      </p:sp>
      <p:pic>
        <p:nvPicPr>
          <p:cNvPr id="28" name="Picture 27" descr="Figure3_momRS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1552" y="1827733"/>
            <a:ext cx="5546436" cy="3551373"/>
          </a:xfrm>
          <a:prstGeom prst="rect">
            <a:avLst/>
          </a:prstGeom>
        </p:spPr>
      </p:pic>
      <p:sp>
        <p:nvSpPr>
          <p:cNvPr id="30" name="Rectangle 29"/>
          <p:cNvSpPr/>
          <p:nvPr/>
        </p:nvSpPr>
        <p:spPr>
          <a:xfrm>
            <a:off x="119400" y="1414208"/>
            <a:ext cx="6371345" cy="3293209"/>
          </a:xfrm>
          <a:prstGeom prst="rect">
            <a:avLst/>
          </a:prstGeom>
        </p:spPr>
        <p:txBody>
          <a:bodyPr wrap="square">
            <a:spAutoFit/>
          </a:bodyPr>
          <a:lstStyle/>
          <a:p>
            <a:pPr marL="742950" lvl="1" indent="-285750" defTabSz="457200">
              <a:buFont typeface="Arial"/>
              <a:buChar char="•"/>
            </a:pPr>
            <a:r>
              <a:rPr lang="en-US" sz="2400" dirty="0">
                <a:solidFill>
                  <a:schemeClr val="bg1"/>
                </a:solidFill>
                <a:latin typeface="Calibri"/>
              </a:rPr>
              <a:t>Mothers who achieved </a:t>
            </a:r>
            <a:r>
              <a:rPr lang="en-US" sz="2400" u="sng" dirty="0">
                <a:solidFill>
                  <a:schemeClr val="bg1"/>
                </a:solidFill>
                <a:latin typeface="Calibri"/>
              </a:rPr>
              <a:t>high</a:t>
            </a:r>
            <a:r>
              <a:rPr lang="en-US" sz="2400" dirty="0">
                <a:solidFill>
                  <a:schemeClr val="bg1"/>
                </a:solidFill>
                <a:latin typeface="Calibri"/>
              </a:rPr>
              <a:t> levels of positive synchrony with their child → </a:t>
            </a:r>
            <a:r>
              <a:rPr lang="en-US" sz="2400" i="1" dirty="0">
                <a:solidFill>
                  <a:schemeClr val="bg1"/>
                </a:solidFill>
                <a:latin typeface="Calibri"/>
              </a:rPr>
              <a:t>most responsive psychophysiological profile</a:t>
            </a:r>
          </a:p>
          <a:p>
            <a:pPr marL="1200150" lvl="2" indent="-285750" defTabSz="457200">
              <a:buFont typeface="Arial"/>
              <a:buChar char="•"/>
            </a:pPr>
            <a:r>
              <a:rPr lang="en-US" sz="2000" dirty="0">
                <a:solidFill>
                  <a:schemeClr val="bg1"/>
                </a:solidFill>
                <a:latin typeface="Calibri"/>
              </a:rPr>
              <a:t>large RSA withdrawal at task onset, followed by sharp RSA increases over time</a:t>
            </a:r>
          </a:p>
          <a:p>
            <a:pPr marL="742950" lvl="1" indent="-285750" defTabSz="457200">
              <a:buFont typeface="Arial"/>
              <a:buChar char="•"/>
            </a:pPr>
            <a:endParaRPr lang="en-US" sz="2400" i="1" dirty="0">
              <a:solidFill>
                <a:schemeClr val="bg1"/>
              </a:solidFill>
              <a:latin typeface="Calibri"/>
            </a:endParaRPr>
          </a:p>
          <a:p>
            <a:pPr marL="742950" lvl="1" indent="-285750" defTabSz="457200">
              <a:buFont typeface="Arial"/>
              <a:buChar char="•"/>
            </a:pPr>
            <a:r>
              <a:rPr lang="en-US" sz="2400" dirty="0">
                <a:solidFill>
                  <a:schemeClr val="bg1"/>
                </a:solidFill>
                <a:latin typeface="Calibri"/>
              </a:rPr>
              <a:t>Mothers who achieved </a:t>
            </a:r>
            <a:r>
              <a:rPr lang="en-US" sz="2400" u="sng" dirty="0">
                <a:solidFill>
                  <a:schemeClr val="bg1"/>
                </a:solidFill>
                <a:latin typeface="Calibri"/>
              </a:rPr>
              <a:t>low</a:t>
            </a:r>
            <a:r>
              <a:rPr lang="en-US" sz="2400" dirty="0">
                <a:solidFill>
                  <a:schemeClr val="bg1"/>
                </a:solidFill>
                <a:latin typeface="Calibri"/>
              </a:rPr>
              <a:t> levels of positive synchrony showed attenuated</a:t>
            </a:r>
            <a:r>
              <a:rPr lang="en-US" sz="2400" i="1" dirty="0">
                <a:solidFill>
                  <a:schemeClr val="bg1"/>
                </a:solidFill>
                <a:latin typeface="Calibri"/>
              </a:rPr>
              <a:t> (less responsive) </a:t>
            </a:r>
            <a:r>
              <a:rPr lang="en-US" sz="2400" dirty="0">
                <a:solidFill>
                  <a:schemeClr val="bg1"/>
                </a:solidFill>
                <a:latin typeface="Calibri"/>
              </a:rPr>
              <a:t>psychophysical profiles</a:t>
            </a:r>
          </a:p>
        </p:txBody>
      </p:sp>
      <p:sp>
        <p:nvSpPr>
          <p:cNvPr id="4" name="TextBox 3"/>
          <p:cNvSpPr txBox="1"/>
          <p:nvPr/>
        </p:nvSpPr>
        <p:spPr>
          <a:xfrm>
            <a:off x="6490746" y="6021840"/>
            <a:ext cx="4437809" cy="584775"/>
          </a:xfrm>
          <a:prstGeom prst="rect">
            <a:avLst/>
          </a:prstGeom>
          <a:noFill/>
        </p:spPr>
        <p:txBody>
          <a:bodyPr wrap="square" rtlCol="0">
            <a:spAutoFit/>
          </a:bodyPr>
          <a:lstStyle/>
          <a:p>
            <a:pPr algn="r" defTabSz="457200"/>
            <a:r>
              <a:rPr lang="en-US" sz="1600" i="1" dirty="0">
                <a:solidFill>
                  <a:schemeClr val="bg1"/>
                </a:solidFill>
                <a:latin typeface="Calibri"/>
              </a:rPr>
              <a:t>Giuliano, Skowron, &amp; Berkman, 2015, </a:t>
            </a:r>
          </a:p>
          <a:p>
            <a:pPr algn="r" defTabSz="457200"/>
            <a:r>
              <a:rPr lang="en-US" sz="1600" i="1" dirty="0">
                <a:solidFill>
                  <a:schemeClr val="bg1"/>
                </a:solidFill>
                <a:latin typeface="Calibri"/>
              </a:rPr>
              <a:t>Biological Psychology</a:t>
            </a:r>
          </a:p>
        </p:txBody>
      </p:sp>
      <p:pic>
        <p:nvPicPr>
          <p:cNvPr id="5" name="Picture 4">
            <a:extLst>
              <a:ext uri="{FF2B5EF4-FFF2-40B4-BE49-F238E27FC236}">
                <a16:creationId xmlns:a16="http://schemas.microsoft.com/office/drawing/2014/main" id="{1B668FA3-7AAD-2CCE-8E80-B39ECA382509}"/>
              </a:ext>
            </a:extLst>
          </p:cNvPr>
          <p:cNvPicPr>
            <a:picLocks noChangeAspect="1"/>
          </p:cNvPicPr>
          <p:nvPr/>
        </p:nvPicPr>
        <p:blipFill>
          <a:blip r:embed="rId4"/>
          <a:stretch>
            <a:fillRect/>
          </a:stretch>
        </p:blipFill>
        <p:spPr>
          <a:xfrm>
            <a:off x="210207" y="5176600"/>
            <a:ext cx="1561441" cy="1561441"/>
          </a:xfrm>
          <a:prstGeom prst="rect">
            <a:avLst/>
          </a:prstGeom>
        </p:spPr>
      </p:pic>
      <p:pic>
        <p:nvPicPr>
          <p:cNvPr id="6" name="Picture 5">
            <a:extLst>
              <a:ext uri="{FF2B5EF4-FFF2-40B4-BE49-F238E27FC236}">
                <a16:creationId xmlns:a16="http://schemas.microsoft.com/office/drawing/2014/main" id="{6ABEFBE8-652E-9E42-A39A-0D6D7DEAEFD2}"/>
              </a:ext>
            </a:extLst>
          </p:cNvPr>
          <p:cNvPicPr>
            <a:picLocks noChangeAspect="1"/>
          </p:cNvPicPr>
          <p:nvPr/>
        </p:nvPicPr>
        <p:blipFill>
          <a:blip r:embed="rId5"/>
          <a:stretch>
            <a:fillRect/>
          </a:stretch>
        </p:blipFill>
        <p:spPr>
          <a:xfrm>
            <a:off x="10880580" y="5764044"/>
            <a:ext cx="1101213" cy="973997"/>
          </a:xfrm>
          <a:prstGeom prst="rect">
            <a:avLst/>
          </a:prstGeom>
        </p:spPr>
      </p:pic>
    </p:spTree>
    <p:extLst>
      <p:ext uri="{BB962C8B-B14F-4D97-AF65-F5344CB8AC3E}">
        <p14:creationId xmlns:p14="http://schemas.microsoft.com/office/powerpoint/2010/main" val="30380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45" y="157326"/>
            <a:ext cx="10515600" cy="1325563"/>
          </a:xfrm>
        </p:spPr>
        <p:txBody>
          <a:bodyPr/>
          <a:lstStyle/>
          <a:p>
            <a:r>
              <a:rPr lang="en-US" dirty="0"/>
              <a:t>Physically abusive parents</a:t>
            </a:r>
          </a:p>
        </p:txBody>
      </p:sp>
      <p:pic>
        <p:nvPicPr>
          <p:cNvPr id="4" name="Content Placeholder 3"/>
          <p:cNvPicPr>
            <a:picLocks noGrp="1" noChangeAspect="1"/>
          </p:cNvPicPr>
          <p:nvPr>
            <p:ph idx="1"/>
          </p:nvPr>
        </p:nvPicPr>
        <p:blipFill>
          <a:blip r:embed="rId3"/>
          <a:stretch>
            <a:fillRect/>
          </a:stretch>
        </p:blipFill>
        <p:spPr>
          <a:xfrm>
            <a:off x="609600" y="1852961"/>
            <a:ext cx="1600400" cy="4292600"/>
          </a:xfrm>
          <a:prstGeom prst="rect">
            <a:avLst/>
          </a:prstGeom>
        </p:spPr>
      </p:pic>
      <p:pic>
        <p:nvPicPr>
          <p:cNvPr id="6" name="Picture 5"/>
          <p:cNvPicPr>
            <a:picLocks noChangeAspect="1"/>
          </p:cNvPicPr>
          <p:nvPr/>
        </p:nvPicPr>
        <p:blipFill rotWithShape="1">
          <a:blip r:embed="rId4"/>
          <a:srcRect l="5401" t="-562" r="8239" b="562"/>
          <a:stretch/>
        </p:blipFill>
        <p:spPr>
          <a:xfrm>
            <a:off x="8545295" y="2378926"/>
            <a:ext cx="3434576" cy="2646557"/>
          </a:xfrm>
          <a:prstGeom prst="rect">
            <a:avLst/>
          </a:prstGeom>
        </p:spPr>
      </p:pic>
      <p:sp>
        <p:nvSpPr>
          <p:cNvPr id="7" name="Rectangle 6"/>
          <p:cNvSpPr/>
          <p:nvPr/>
        </p:nvSpPr>
        <p:spPr>
          <a:xfrm>
            <a:off x="5497295" y="6411289"/>
            <a:ext cx="6096000" cy="338554"/>
          </a:xfrm>
          <a:prstGeom prst="rect">
            <a:avLst/>
          </a:prstGeom>
        </p:spPr>
        <p:txBody>
          <a:bodyP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effectLst/>
                <a:uLnTx/>
                <a:uFillTx/>
                <a:latin typeface="Calibri"/>
                <a:ea typeface="+mn-ea"/>
                <a:cs typeface="+mn-cs"/>
              </a:rPr>
              <a:t>Skowron, </a:t>
            </a:r>
            <a:r>
              <a:rPr kumimoji="0" lang="en-US" sz="1600" b="0" i="1" u="none" strike="noStrike" kern="1200" cap="none" spc="0" normalizeH="0" baseline="0" noProof="0" dirty="0" err="1">
                <a:ln>
                  <a:noFill/>
                </a:ln>
                <a:effectLst/>
                <a:uLnTx/>
                <a:uFillTx/>
                <a:latin typeface="Calibri"/>
                <a:ea typeface="+mn-ea"/>
                <a:cs typeface="+mn-cs"/>
              </a:rPr>
              <a:t>Cipriano-Essel</a:t>
            </a:r>
            <a:r>
              <a:rPr kumimoji="0" lang="en-US" sz="1600" b="0" i="1" u="none" strike="noStrike" kern="1200" cap="none" spc="0" normalizeH="0" baseline="0" noProof="0" dirty="0">
                <a:ln>
                  <a:noFill/>
                </a:ln>
                <a:effectLst/>
                <a:uLnTx/>
                <a:uFillTx/>
                <a:latin typeface="Calibri"/>
                <a:ea typeface="+mn-ea"/>
                <a:cs typeface="+mn-cs"/>
              </a:rPr>
              <a:t>, Benjamin, Pincus, &amp; Van Ryzin, 2013, CFP</a:t>
            </a:r>
            <a:endParaRPr kumimoji="0" lang="en-US" sz="1600" b="0" i="0" u="none" strike="noStrike" kern="1200" cap="none" spc="0" normalizeH="0" baseline="0" noProof="0" dirty="0">
              <a:ln>
                <a:noFill/>
              </a:ln>
              <a:effectLst/>
              <a:uLnTx/>
              <a:uFillTx/>
              <a:latin typeface="Calibri"/>
              <a:ea typeface="+mn-ea"/>
              <a:cs typeface="+mn-cs"/>
            </a:endParaRPr>
          </a:p>
        </p:txBody>
      </p:sp>
      <p:cxnSp>
        <p:nvCxnSpPr>
          <p:cNvPr id="9" name="Straight Arrow Connector 8"/>
          <p:cNvCxnSpPr/>
          <p:nvPr/>
        </p:nvCxnSpPr>
        <p:spPr>
          <a:xfrm>
            <a:off x="2309331" y="3553522"/>
            <a:ext cx="1341120" cy="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998292" y="3682381"/>
            <a:ext cx="1341120" cy="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08157" y="6239009"/>
            <a:ext cx="286958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a:ea typeface="+mn-ea"/>
                <a:cs typeface="+mn-cs"/>
              </a:rPr>
              <a:t>↑ Warm, responsive</a:t>
            </a:r>
          </a:p>
        </p:txBody>
      </p:sp>
      <p:sp>
        <p:nvSpPr>
          <p:cNvPr id="14" name="TextBox 13"/>
          <p:cNvSpPr txBox="1"/>
          <p:nvPr/>
        </p:nvSpPr>
        <p:spPr>
          <a:xfrm>
            <a:off x="3708864" y="5049723"/>
            <a:ext cx="3289428" cy="769441"/>
          </a:xfrm>
          <a:prstGeom prst="rect">
            <a:avLst/>
          </a:prstGeom>
          <a:noFill/>
        </p:spPr>
        <p:txBody>
          <a:bodyPr wrap="square" rtlCol="0">
            <a:spAutoFit/>
          </a:bodyPr>
          <a:lstStyle/>
          <a:p>
            <a:pPr lvl="0" defTabSz="1219170">
              <a:defRPr/>
            </a:pPr>
            <a:r>
              <a:rPr lang="en-US" sz="2400" dirty="0"/>
              <a:t>↑ </a:t>
            </a:r>
            <a:r>
              <a:rPr kumimoji="0" lang="en-US" sz="2400" b="0" i="0" u="none" strike="noStrike" kern="1200" cap="none" spc="0" normalizeH="0" baseline="0" noProof="0" dirty="0">
                <a:ln>
                  <a:noFill/>
                </a:ln>
                <a:effectLst/>
                <a:uLnTx/>
                <a:uFillTx/>
                <a:latin typeface="Calibri"/>
                <a:ea typeface="+mn-ea"/>
                <a:cs typeface="+mn-cs"/>
              </a:rPr>
              <a:t>Physiological</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a:ln>
                  <a:noFill/>
                </a:ln>
                <a:effectLst/>
                <a:uLnTx/>
                <a:uFillTx/>
                <a:latin typeface="Calibri"/>
                <a:ea typeface="+mn-ea"/>
                <a:cs typeface="+mn-cs"/>
              </a:rPr>
              <a:t>Arousal</a:t>
            </a:r>
          </a:p>
          <a:p>
            <a:pPr lvl="0" algn="ctr" defTabSz="1219170">
              <a:defRPr/>
            </a:pPr>
            <a:r>
              <a:rPr lang="en-US" sz="2000" dirty="0">
                <a:latin typeface="Calibri"/>
              </a:rPr>
              <a:t>(RSA declines)</a:t>
            </a:r>
            <a:endParaRPr kumimoji="0" lang="en-US" sz="2000" b="0" i="0" u="none" strike="noStrike" kern="1200" cap="none" spc="0" normalizeH="0" baseline="0" noProof="0" dirty="0">
              <a:ln>
                <a:noFill/>
              </a:ln>
              <a:effectLst/>
              <a:uLnTx/>
              <a:uFillTx/>
              <a:latin typeface="Calibri"/>
            </a:endParaRPr>
          </a:p>
        </p:txBody>
      </p:sp>
      <p:sp>
        <p:nvSpPr>
          <p:cNvPr id="15" name="TextBox 14"/>
          <p:cNvSpPr txBox="1"/>
          <p:nvPr/>
        </p:nvSpPr>
        <p:spPr>
          <a:xfrm>
            <a:off x="9010186" y="5176186"/>
            <a:ext cx="3181815"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alibri"/>
                <a:ea typeface="+mn-ea"/>
                <a:cs typeface="+mn-cs"/>
              </a:rPr>
              <a:t>↑ Harsh, controlling</a:t>
            </a:r>
          </a:p>
        </p:txBody>
      </p:sp>
      <p:pic>
        <p:nvPicPr>
          <p:cNvPr id="16" name="Picture 15"/>
          <p:cNvPicPr>
            <a:picLocks noChangeAspect="1"/>
          </p:cNvPicPr>
          <p:nvPr/>
        </p:nvPicPr>
        <p:blipFill rotWithShape="1">
          <a:blip r:embed="rId5"/>
          <a:srcRect l="27588" t="7735" r="29288" b="26681"/>
          <a:stretch/>
        </p:blipFill>
        <p:spPr>
          <a:xfrm>
            <a:off x="3754528" y="2130947"/>
            <a:ext cx="2908099" cy="2845148"/>
          </a:xfrm>
          <a:prstGeom prst="rect">
            <a:avLst/>
          </a:prstGeom>
        </p:spPr>
      </p:pic>
      <p:sp>
        <p:nvSpPr>
          <p:cNvPr id="3" name="TextBox 2">
            <a:extLst>
              <a:ext uri="{FF2B5EF4-FFF2-40B4-BE49-F238E27FC236}">
                <a16:creationId xmlns:a16="http://schemas.microsoft.com/office/drawing/2014/main" id="{28BB78D9-2BD0-E62D-0EF2-12DFE94238C2}"/>
              </a:ext>
            </a:extLst>
          </p:cNvPr>
          <p:cNvSpPr txBox="1"/>
          <p:nvPr/>
        </p:nvSpPr>
        <p:spPr>
          <a:xfrm>
            <a:off x="7270476" y="3251708"/>
            <a:ext cx="1068936" cy="369332"/>
          </a:xfrm>
          <a:prstGeom prst="rect">
            <a:avLst/>
          </a:prstGeom>
          <a:noFill/>
        </p:spPr>
        <p:txBody>
          <a:bodyPr wrap="square" rtlCol="0">
            <a:spAutoFit/>
          </a:bodyPr>
          <a:lstStyle/>
          <a:p>
            <a:r>
              <a:rPr lang="en-US" dirty="0"/>
              <a:t>drives</a:t>
            </a:r>
          </a:p>
        </p:txBody>
      </p:sp>
    </p:spTree>
    <p:extLst>
      <p:ext uri="{BB962C8B-B14F-4D97-AF65-F5344CB8AC3E}">
        <p14:creationId xmlns:p14="http://schemas.microsoft.com/office/powerpoint/2010/main" val="396832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rot="4102612">
            <a:off x="6173000" y="-183456"/>
            <a:ext cx="5704107" cy="7096031"/>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rot="20827511">
            <a:off x="-561253" y="2845821"/>
            <a:ext cx="7279433" cy="5021495"/>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56717" y="231180"/>
            <a:ext cx="10515600" cy="1325563"/>
          </a:xfrm>
        </p:spPr>
        <p:txBody>
          <a:bodyPr>
            <a:normAutofit/>
          </a:bodyPr>
          <a:lstStyle/>
          <a:p>
            <a:r>
              <a:rPr lang="en-US" sz="4267" dirty="0"/>
              <a:t>Physically neglectful parents</a:t>
            </a:r>
          </a:p>
        </p:txBody>
      </p:sp>
      <p:pic>
        <p:nvPicPr>
          <p:cNvPr id="4" name="Content Placeholder 3"/>
          <p:cNvPicPr>
            <a:picLocks noGrp="1" noChangeAspect="1"/>
          </p:cNvPicPr>
          <p:nvPr>
            <p:ph idx="1"/>
          </p:nvPr>
        </p:nvPicPr>
        <p:blipFill>
          <a:blip r:embed="rId3"/>
          <a:stretch>
            <a:fillRect/>
          </a:stretch>
        </p:blipFill>
        <p:spPr>
          <a:xfrm>
            <a:off x="7139052" y="1277536"/>
            <a:ext cx="1600400" cy="4292600"/>
          </a:xfrm>
          <a:prstGeom prst="rect">
            <a:avLst/>
          </a:prstGeom>
        </p:spPr>
      </p:pic>
      <p:pic>
        <p:nvPicPr>
          <p:cNvPr id="6" name="Picture 5"/>
          <p:cNvPicPr>
            <a:picLocks noChangeAspect="1"/>
          </p:cNvPicPr>
          <p:nvPr/>
        </p:nvPicPr>
        <p:blipFill rotWithShape="1">
          <a:blip r:embed="rId4"/>
          <a:srcRect l="5401" t="-562" r="8239" b="562"/>
          <a:stretch/>
        </p:blipFill>
        <p:spPr>
          <a:xfrm>
            <a:off x="172107" y="4571523"/>
            <a:ext cx="2376547" cy="1831279"/>
          </a:xfrm>
          <a:prstGeom prst="rect">
            <a:avLst/>
          </a:prstGeom>
        </p:spPr>
      </p:pic>
      <p:sp>
        <p:nvSpPr>
          <p:cNvPr id="7" name="Rectangle 6"/>
          <p:cNvSpPr/>
          <p:nvPr/>
        </p:nvSpPr>
        <p:spPr>
          <a:xfrm>
            <a:off x="7225991" y="6257961"/>
            <a:ext cx="3598125" cy="420564"/>
          </a:xfrm>
          <a:prstGeom prst="rect">
            <a:avLst/>
          </a:prstGeom>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prstClr val="white"/>
                </a:solidFill>
                <a:effectLst/>
                <a:uLnTx/>
                <a:uFillTx/>
                <a:latin typeface="Calibri"/>
                <a:ea typeface="+mn-ea"/>
                <a:cs typeface="+mn-cs"/>
              </a:rPr>
              <a:t>Skowron, et al., 2013, CFP</a:t>
            </a:r>
            <a:endParaRPr kumimoji="0" lang="en-US" sz="2133"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 name="Straight Arrow Connector 8"/>
          <p:cNvCxnSpPr>
            <a:stCxn id="6" idx="3"/>
          </p:cNvCxnSpPr>
          <p:nvPr/>
        </p:nvCxnSpPr>
        <p:spPr>
          <a:xfrm flipV="1">
            <a:off x="2548654" y="4896071"/>
            <a:ext cx="805268" cy="591092"/>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8686245" y="2988416"/>
            <a:ext cx="942496" cy="0"/>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759162" y="5602937"/>
            <a:ext cx="2869580" cy="461665"/>
          </a:xfrm>
          <a:prstGeom prst="rect">
            <a:avLst/>
          </a:prstGeom>
          <a:noFill/>
        </p:spPr>
        <p:txBody>
          <a:bodyPr wrap="square" rtlCol="0">
            <a:spAutoFit/>
          </a:bodyPr>
          <a:lstStyle/>
          <a:p>
            <a:pPr lvl="0" defTabSz="1219170">
              <a:defRPr/>
            </a:pPr>
            <a:r>
              <a:rPr lang="en-US" sz="2400" dirty="0">
                <a:solidFill>
                  <a:schemeClr val="bg1"/>
                </a:solidFill>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Warm, responsive</a:t>
            </a:r>
          </a:p>
        </p:txBody>
      </p:sp>
      <p:sp>
        <p:nvSpPr>
          <p:cNvPr id="14" name="TextBox 13"/>
          <p:cNvSpPr txBox="1"/>
          <p:nvPr/>
        </p:nvSpPr>
        <p:spPr>
          <a:xfrm>
            <a:off x="2966905" y="5657714"/>
            <a:ext cx="3430231"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Physiological Arousal</a:t>
            </a:r>
          </a:p>
        </p:txBody>
      </p:sp>
      <p:sp>
        <p:nvSpPr>
          <p:cNvPr id="15" name="TextBox 14"/>
          <p:cNvSpPr txBox="1"/>
          <p:nvPr/>
        </p:nvSpPr>
        <p:spPr>
          <a:xfrm>
            <a:off x="147974" y="6341601"/>
            <a:ext cx="3181815"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a:ea typeface="+mn-ea"/>
                <a:cs typeface="+mn-cs"/>
              </a:rPr>
              <a:t>↑</a:t>
            </a:r>
            <a:r>
              <a:rPr kumimoji="0" lang="en-US" sz="2400" b="0" i="0" u="none" strike="noStrike" kern="1200" cap="none" spc="0" normalizeH="0" baseline="0" noProof="0" dirty="0">
                <a:ln>
                  <a:noFill/>
                </a:ln>
                <a:effectLst/>
                <a:uLnTx/>
                <a:uFillTx/>
                <a:latin typeface="Calibri"/>
                <a:ea typeface="+mn-ea"/>
                <a:cs typeface="+mn-cs"/>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Harsh, controlling</a:t>
            </a:r>
          </a:p>
        </p:txBody>
      </p:sp>
      <p:pic>
        <p:nvPicPr>
          <p:cNvPr id="3" name="Picture 2"/>
          <p:cNvPicPr>
            <a:picLocks noChangeAspect="1"/>
          </p:cNvPicPr>
          <p:nvPr/>
        </p:nvPicPr>
        <p:blipFill rotWithShape="1">
          <a:blip r:embed="rId5"/>
          <a:srcRect l="27588" t="7735" r="29288" b="26681"/>
          <a:stretch/>
        </p:blipFill>
        <p:spPr>
          <a:xfrm>
            <a:off x="3463888" y="3562611"/>
            <a:ext cx="2141459" cy="2095103"/>
          </a:xfrm>
          <a:prstGeom prst="rect">
            <a:avLst/>
          </a:prstGeom>
        </p:spPr>
      </p:pic>
      <p:sp>
        <p:nvSpPr>
          <p:cNvPr id="11" name="TextBox 10"/>
          <p:cNvSpPr txBox="1"/>
          <p:nvPr/>
        </p:nvSpPr>
        <p:spPr>
          <a:xfrm>
            <a:off x="4711303" y="2166247"/>
            <a:ext cx="1903141"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Calibri"/>
                <a:ea typeface="+mn-ea"/>
                <a:cs typeface="+mn-cs"/>
              </a:rPr>
              <a:t>AND</a:t>
            </a:r>
          </a:p>
        </p:txBody>
      </p:sp>
      <p:pic>
        <p:nvPicPr>
          <p:cNvPr id="17" name="Picture 16"/>
          <p:cNvPicPr>
            <a:picLocks noChangeAspect="1"/>
          </p:cNvPicPr>
          <p:nvPr/>
        </p:nvPicPr>
        <p:blipFill rotWithShape="1">
          <a:blip r:embed="rId6"/>
          <a:srcRect l="32191" t="14340" r="9985" b="7745"/>
          <a:stretch/>
        </p:blipFill>
        <p:spPr>
          <a:xfrm>
            <a:off x="9628743" y="1963126"/>
            <a:ext cx="2439832" cy="2029044"/>
          </a:xfrm>
          <a:prstGeom prst="rect">
            <a:avLst/>
          </a:prstGeom>
        </p:spPr>
      </p:pic>
      <p:sp>
        <p:nvSpPr>
          <p:cNvPr id="19" name="TextBox 18"/>
          <p:cNvSpPr txBox="1"/>
          <p:nvPr/>
        </p:nvSpPr>
        <p:spPr>
          <a:xfrm>
            <a:off x="9313208" y="4048444"/>
            <a:ext cx="2869580" cy="461665"/>
          </a:xfrm>
          <a:prstGeom prst="rect">
            <a:avLst/>
          </a:prstGeom>
          <a:noFill/>
        </p:spPr>
        <p:txBody>
          <a:bodyPr wrap="square" rtlCol="0">
            <a:spAutoFit/>
          </a:bodyPr>
          <a:lstStyle/>
          <a:p>
            <a:pPr lvl="0" defTabSz="1219170">
              <a:defRPr/>
            </a:pPr>
            <a:r>
              <a:rPr lang="en-US" sz="2400" dirty="0">
                <a:solidFill>
                  <a:schemeClr val="bg1"/>
                </a:solidFill>
              </a:rPr>
              <a:t>↑  </a:t>
            </a:r>
            <a:r>
              <a:rPr kumimoji="0" lang="en-US" sz="2400" b="0" i="0" u="none" strike="noStrike" kern="1200" cap="none" spc="0" normalizeH="0" baseline="0" noProof="0" dirty="0">
                <a:ln>
                  <a:noFill/>
                </a:ln>
                <a:solidFill>
                  <a:prstClr val="white"/>
                </a:solidFill>
                <a:effectLst/>
                <a:uLnTx/>
                <a:uFillTx/>
                <a:latin typeface="Calibri"/>
                <a:ea typeface="+mn-ea"/>
                <a:cs typeface="+mn-cs"/>
              </a:rPr>
              <a:t>Physiological Calm</a:t>
            </a:r>
          </a:p>
        </p:txBody>
      </p:sp>
    </p:spTree>
    <p:extLst>
      <p:ext uri="{BB962C8B-B14F-4D97-AF65-F5344CB8AC3E}">
        <p14:creationId xmlns:p14="http://schemas.microsoft.com/office/powerpoint/2010/main" val="44033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743" y="224557"/>
            <a:ext cx="12866978" cy="994172"/>
          </a:xfrm>
        </p:spPr>
        <p:txBody>
          <a:bodyPr>
            <a:noAutofit/>
          </a:bodyPr>
          <a:lstStyle/>
          <a:p>
            <a:r>
              <a:rPr lang="en-US" sz="3600" dirty="0">
                <a:solidFill>
                  <a:schemeClr val="accent6"/>
                </a:solidFill>
              </a:rPr>
              <a:t>Child Trust &amp; Rely Behavior </a:t>
            </a:r>
            <a:r>
              <a:rPr lang="en-US" sz="3600" dirty="0">
                <a:solidFill>
                  <a:schemeClr val="accent6"/>
                </a:solidFill>
                <a:sym typeface="Wingdings" panose="05000000000000000000" pitchFamily="2" charset="2"/>
              </a:rPr>
              <a:t> Maternal</a:t>
            </a:r>
            <a:r>
              <a:rPr lang="en-US" sz="3600" dirty="0">
                <a:solidFill>
                  <a:schemeClr val="accent6"/>
                </a:solidFill>
              </a:rPr>
              <a:t> Physiological Response</a:t>
            </a:r>
          </a:p>
        </p:txBody>
      </p:sp>
      <p:sp>
        <p:nvSpPr>
          <p:cNvPr id="3" name="Content Placeholder 2"/>
          <p:cNvSpPr>
            <a:spLocks noGrp="1"/>
          </p:cNvSpPr>
          <p:nvPr>
            <p:ph idx="1"/>
          </p:nvPr>
        </p:nvSpPr>
        <p:spPr>
          <a:xfrm>
            <a:off x="2192467" y="2258096"/>
            <a:ext cx="7886700" cy="3263504"/>
          </a:xfrm>
        </p:spPr>
        <p:txBody>
          <a:bodyPr/>
          <a:lstStyle/>
          <a:p>
            <a:r>
              <a:rPr lang="en-US" dirty="0"/>
              <a:t> </a:t>
            </a:r>
          </a:p>
        </p:txBody>
      </p:sp>
      <p:cxnSp>
        <p:nvCxnSpPr>
          <p:cNvPr id="17" name="Straight Arrow Connector 16"/>
          <p:cNvCxnSpPr>
            <a:endCxn id="11" idx="1"/>
          </p:cNvCxnSpPr>
          <p:nvPr/>
        </p:nvCxnSpPr>
        <p:spPr>
          <a:xfrm>
            <a:off x="7644774" y="4073508"/>
            <a:ext cx="90738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893695" y="5180395"/>
            <a:ext cx="683200" cy="276999"/>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4565B"/>
                </a:solidFill>
                <a:effectLst/>
                <a:uLnTx/>
                <a:uFillTx/>
                <a:latin typeface="Calibri"/>
                <a:ea typeface="+mn-ea"/>
                <a:cs typeface="+mn-cs"/>
              </a:rPr>
              <a:t>*</a:t>
            </a:r>
            <a:r>
              <a:rPr kumimoji="0" lang="en-US" sz="1200" b="0" i="1" u="none" strike="noStrike" kern="1200" cap="none" spc="0" normalizeH="0" baseline="0" noProof="0" dirty="0">
                <a:ln>
                  <a:noFill/>
                </a:ln>
                <a:solidFill>
                  <a:srgbClr val="54565B"/>
                </a:solidFill>
                <a:effectLst/>
                <a:uLnTx/>
                <a:uFillTx/>
                <a:latin typeface="Calibri"/>
                <a:ea typeface="+mn-ea"/>
                <a:cs typeface="+mn-cs"/>
              </a:rPr>
              <a:t>p </a:t>
            </a:r>
            <a:r>
              <a:rPr kumimoji="0" lang="en-US" sz="1200" b="0" i="0" u="none" strike="noStrike" kern="1200" cap="none" spc="0" normalizeH="0" baseline="0" noProof="0" dirty="0">
                <a:ln>
                  <a:noFill/>
                </a:ln>
                <a:solidFill>
                  <a:srgbClr val="54565B"/>
                </a:solidFill>
                <a:effectLst/>
                <a:uLnTx/>
                <a:uFillTx/>
                <a:latin typeface="Calibri"/>
                <a:ea typeface="+mn-ea"/>
                <a:cs typeface="+mn-cs"/>
              </a:rPr>
              <a:t>≤ .08</a:t>
            </a:r>
          </a:p>
        </p:txBody>
      </p:sp>
      <p:sp>
        <p:nvSpPr>
          <p:cNvPr id="39" name="TextBox 38"/>
          <p:cNvSpPr txBox="1"/>
          <p:nvPr/>
        </p:nvSpPr>
        <p:spPr>
          <a:xfrm>
            <a:off x="6103481" y="2342293"/>
            <a:ext cx="5927120" cy="2677656"/>
          </a:xfrm>
          <a:prstGeom prst="rect">
            <a:avLst/>
          </a:prstGeom>
          <a:solidFill>
            <a:schemeClr val="bg1"/>
          </a:solidFill>
          <a:ln>
            <a:solidFill>
              <a:schemeClr val="accent1"/>
            </a:solidFill>
          </a:ln>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lumMod val="95000"/>
                    <a:lumOff val="5000"/>
                  </a:srgbClr>
                </a:solidFill>
                <a:effectLst/>
                <a:uLnTx/>
                <a:uFillTx/>
                <a:latin typeface="Calibri"/>
                <a:ea typeface="+mn-ea"/>
                <a:cs typeface="+mn-cs"/>
              </a:rPr>
              <a:t>In non-maltreating:    </a:t>
            </a:r>
          </a:p>
          <a:p>
            <a:pPr marL="380990" marR="0" lvl="0" indent="-38099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000000">
                    <a:lumMod val="75000"/>
                    <a:lumOff val="25000"/>
                  </a:srgbClr>
                </a:solidFill>
                <a:effectLst/>
                <a:uLnTx/>
                <a:uFillTx/>
                <a:latin typeface="Calibri"/>
                <a:ea typeface="+mn-ea"/>
                <a:cs typeface="+mn-cs"/>
              </a:rPr>
              <a:t>child trusting</a:t>
            </a:r>
            <a:r>
              <a:rPr kumimoji="0" lang="en-US" sz="2400" b="0" i="1" u="none" strike="noStrike" kern="1200" cap="none" spc="0" normalizeH="0" noProof="0" dirty="0">
                <a:ln>
                  <a:noFill/>
                </a:ln>
                <a:solidFill>
                  <a:srgbClr val="000000">
                    <a:lumMod val="75000"/>
                    <a:lumOff val="25000"/>
                  </a:srgbClr>
                </a:solidFill>
                <a:effectLst/>
                <a:uLnTx/>
                <a:uFillTx/>
                <a:latin typeface="Calibri"/>
                <a:ea typeface="+mn-ea"/>
                <a:cs typeface="+mn-cs"/>
              </a:rPr>
              <a:t> &amp; relying behaviors</a:t>
            </a:r>
            <a:r>
              <a:rPr kumimoji="0" lang="en-US" sz="2400" b="0" i="1" u="none" strike="noStrike" kern="1200" cap="none" spc="0" normalizeH="0" baseline="0" noProof="0" dirty="0">
                <a:ln>
                  <a:noFill/>
                </a:ln>
                <a:solidFill>
                  <a:srgbClr val="000000">
                    <a:lumMod val="75000"/>
                    <a:lumOff val="25000"/>
                  </a:srgbClr>
                </a:solidFill>
                <a:effectLst/>
                <a:uLnTx/>
                <a:uFillTx/>
                <a:latin typeface="Calibri"/>
                <a:ea typeface="+mn-ea"/>
                <a:cs typeface="+mn-cs"/>
              </a:rPr>
              <a:t> </a:t>
            </a:r>
            <a:r>
              <a:rPr kumimoji="0" lang="en-US" sz="2400" b="0" i="1" u="none" strike="noStrike" kern="1200" cap="none" spc="0" normalizeH="0" baseline="0" noProof="0" dirty="0">
                <a:ln>
                  <a:noFill/>
                </a:ln>
                <a:solidFill>
                  <a:srgbClr val="000000">
                    <a:lumMod val="75000"/>
                    <a:lumOff val="25000"/>
                  </a:srgbClr>
                </a:solidFill>
                <a:effectLst/>
                <a:uLnTx/>
                <a:uFillTx/>
                <a:latin typeface="Calibri"/>
                <a:ea typeface="+mn-ea"/>
                <a:cs typeface="+mn-cs"/>
                <a:sym typeface="Wingdings" panose="05000000000000000000" pitchFamily="2" charset="2"/>
              </a:rPr>
              <a:t> mom physiology calms </a:t>
            </a:r>
            <a:r>
              <a:rPr kumimoji="0" lang="en-US" sz="1600" b="0" i="1" u="none" strike="noStrike" kern="1200" cap="none" spc="0" normalizeH="0" baseline="0" noProof="0" dirty="0">
                <a:ln>
                  <a:noFill/>
                </a:ln>
                <a:solidFill>
                  <a:srgbClr val="000000">
                    <a:lumMod val="75000"/>
                    <a:lumOff val="25000"/>
                  </a:srgbClr>
                </a:solidFill>
                <a:effectLst/>
                <a:uLnTx/>
                <a:uFillTx/>
                <a:latin typeface="Calibri"/>
                <a:ea typeface="+mn-ea"/>
                <a:cs typeface="+mn-cs"/>
                <a:sym typeface="Wingdings" panose="05000000000000000000" pitchFamily="2" charset="2"/>
              </a:rPr>
              <a:t>(</a:t>
            </a:r>
            <a:r>
              <a:rPr kumimoji="0" lang="en-US" sz="1600" b="0" i="1" u="none" strike="noStrike" kern="1200" cap="none" spc="0" normalizeH="0" baseline="0" noProof="0" dirty="0">
                <a:ln>
                  <a:noFill/>
                </a:ln>
                <a:solidFill>
                  <a:srgbClr val="000000">
                    <a:lumMod val="75000"/>
                    <a:lumOff val="25000"/>
                  </a:srgbClr>
                </a:solidFill>
                <a:effectLst/>
                <a:uLnTx/>
                <a:uFillTx/>
                <a:latin typeface="Calibri"/>
                <a:ea typeface="+mn-ea"/>
                <a:cs typeface="+mn-cs"/>
              </a:rPr>
              <a:t>increased RSA)</a:t>
            </a:r>
            <a:r>
              <a:rPr kumimoji="0" lang="en-US" sz="1600" b="0" i="0" u="none" strike="noStrike" kern="1200" cap="none" spc="0" normalizeH="0" baseline="0" noProof="0" dirty="0">
                <a:ln>
                  <a:noFill/>
                </a:ln>
                <a:solidFill>
                  <a:srgbClr val="000000">
                    <a:lumMod val="75000"/>
                    <a:lumOff val="25000"/>
                  </a:srgbClr>
                </a:solidFill>
                <a:effectLst/>
                <a:uLnTx/>
                <a:uFillTx/>
                <a:latin typeface="Calibri"/>
                <a:ea typeface="+mn-ea"/>
                <a:cs typeface="+mn-cs"/>
              </a:rPr>
              <a:t> </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000000">
                  <a:lumMod val="75000"/>
                  <a:lumOff val="25000"/>
                </a:srgbClr>
              </a:solidFill>
              <a:effectLst/>
              <a:uLnTx/>
              <a:uFillTx/>
              <a:latin typeface="Calibri"/>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lumMod val="95000"/>
                    <a:lumOff val="5000"/>
                  </a:srgbClr>
                </a:solidFill>
                <a:effectLst/>
                <a:uLnTx/>
                <a:uFillTx/>
                <a:latin typeface="Calibri"/>
                <a:ea typeface="+mn-ea"/>
                <a:cs typeface="+mn-cs"/>
              </a:rPr>
              <a:t>In physically-abusive:    </a:t>
            </a:r>
          </a:p>
          <a:p>
            <a:pPr marL="380990" marR="0" lvl="0" indent="-38099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000000">
                    <a:lumMod val="75000"/>
                    <a:lumOff val="25000"/>
                  </a:srgbClr>
                </a:solidFill>
                <a:effectLst/>
                <a:uLnTx/>
                <a:uFillTx/>
                <a:latin typeface="Calibri"/>
                <a:ea typeface="+mn-ea"/>
                <a:cs typeface="+mn-cs"/>
              </a:rPr>
              <a:t>child trusting</a:t>
            </a:r>
            <a:r>
              <a:rPr kumimoji="0" lang="en-US" sz="2400" b="0" i="1" u="none" strike="noStrike" kern="1200" cap="none" spc="0" normalizeH="0" noProof="0" dirty="0">
                <a:ln>
                  <a:noFill/>
                </a:ln>
                <a:solidFill>
                  <a:srgbClr val="000000">
                    <a:lumMod val="75000"/>
                    <a:lumOff val="25000"/>
                  </a:srgbClr>
                </a:solidFill>
                <a:effectLst/>
                <a:uLnTx/>
                <a:uFillTx/>
                <a:latin typeface="Calibri"/>
                <a:ea typeface="+mn-ea"/>
                <a:cs typeface="+mn-cs"/>
              </a:rPr>
              <a:t> &amp; relying </a:t>
            </a:r>
            <a:r>
              <a:rPr kumimoji="0" lang="en-US" sz="2400" b="0" i="1" u="none" strike="noStrike" kern="1200" cap="none" spc="0" normalizeH="0" noProof="0" dirty="0" err="1">
                <a:ln>
                  <a:noFill/>
                </a:ln>
                <a:solidFill>
                  <a:srgbClr val="000000">
                    <a:lumMod val="75000"/>
                    <a:lumOff val="25000"/>
                  </a:srgbClr>
                </a:solidFill>
                <a:effectLst/>
                <a:uLnTx/>
                <a:uFillTx/>
                <a:latin typeface="Calibri"/>
                <a:ea typeface="+mn-ea"/>
                <a:cs typeface="+mn-cs"/>
              </a:rPr>
              <a:t>behs</a:t>
            </a:r>
            <a:r>
              <a:rPr kumimoji="0" lang="en-US" sz="2400" b="0" i="1" u="none" strike="noStrike" kern="1200" cap="none" spc="0" normalizeH="0" baseline="0" noProof="0" dirty="0">
                <a:ln>
                  <a:noFill/>
                </a:ln>
                <a:solidFill>
                  <a:srgbClr val="000000">
                    <a:lumMod val="75000"/>
                    <a:lumOff val="25000"/>
                  </a:srgbClr>
                </a:solidFill>
                <a:effectLst/>
                <a:uLnTx/>
                <a:uFillTx/>
                <a:latin typeface="Calibri"/>
                <a:ea typeface="+mn-ea"/>
                <a:cs typeface="+mn-cs"/>
              </a:rPr>
              <a:t> </a:t>
            </a:r>
            <a:r>
              <a:rPr kumimoji="0" lang="en-US" sz="2400" b="0" i="1" u="none" strike="noStrike" kern="1200" cap="none" spc="0" normalizeH="0" baseline="0" noProof="0" dirty="0">
                <a:ln>
                  <a:noFill/>
                </a:ln>
                <a:solidFill>
                  <a:srgbClr val="000000">
                    <a:lumMod val="75000"/>
                    <a:lumOff val="25000"/>
                  </a:srgbClr>
                </a:solidFill>
                <a:effectLst/>
                <a:uLnTx/>
                <a:uFillTx/>
                <a:latin typeface="Calibri"/>
                <a:ea typeface="+mn-ea"/>
                <a:cs typeface="+mn-cs"/>
                <a:sym typeface="Wingdings" panose="05000000000000000000" pitchFamily="2" charset="2"/>
              </a:rPr>
              <a:t> </a:t>
            </a:r>
            <a:r>
              <a:rPr kumimoji="0" lang="en-US" sz="2400" b="0" i="1" u="none" strike="noStrike" kern="1200" cap="none" spc="0" normalizeH="0" baseline="0" noProof="0" dirty="0">
                <a:ln>
                  <a:noFill/>
                </a:ln>
                <a:solidFill>
                  <a:srgbClr val="000000">
                    <a:lumMod val="75000"/>
                    <a:lumOff val="25000"/>
                  </a:srgbClr>
                </a:solidFill>
                <a:effectLst/>
                <a:uLnTx/>
                <a:uFillTx/>
                <a:latin typeface="Calibri"/>
                <a:ea typeface="+mn-ea"/>
                <a:cs typeface="+mn-cs"/>
              </a:rPr>
              <a:t>mom gets more aroused </a:t>
            </a:r>
            <a:r>
              <a:rPr kumimoji="0" lang="en-US" sz="1600" b="0" i="1" u="none" strike="noStrike" kern="1200" cap="none" spc="0" normalizeH="0" baseline="0" noProof="0" dirty="0">
                <a:ln>
                  <a:noFill/>
                </a:ln>
                <a:solidFill>
                  <a:srgbClr val="000000">
                    <a:lumMod val="75000"/>
                    <a:lumOff val="25000"/>
                  </a:srgbClr>
                </a:solidFill>
                <a:effectLst/>
                <a:uLnTx/>
                <a:uFillTx/>
                <a:latin typeface="Calibri"/>
                <a:ea typeface="+mn-ea"/>
                <a:cs typeface="+mn-cs"/>
              </a:rPr>
              <a:t>(decreased RSA)</a:t>
            </a:r>
            <a:r>
              <a:rPr kumimoji="0" lang="en-US" sz="1600" b="0" i="0" u="none" strike="noStrike" kern="1200" cap="none" spc="0" normalizeH="0" baseline="0" noProof="0" dirty="0">
                <a:ln>
                  <a:noFill/>
                </a:ln>
                <a:solidFill>
                  <a:srgbClr val="000000">
                    <a:lumMod val="75000"/>
                    <a:lumOff val="25000"/>
                  </a:srgbClr>
                </a:solidFill>
                <a:effectLst/>
                <a:uLnTx/>
                <a:uFillTx/>
                <a:latin typeface="Calibri"/>
                <a:ea typeface="+mn-ea"/>
                <a:cs typeface="+mn-cs"/>
              </a:rPr>
              <a:t>  </a:t>
            </a:r>
            <a:endParaRPr kumimoji="0" lang="en-US" sz="1600" b="0" i="1" u="none" strike="noStrike" kern="1200" cap="none" spc="0" normalizeH="0" baseline="0" noProof="0" dirty="0">
              <a:ln>
                <a:noFill/>
              </a:ln>
              <a:solidFill>
                <a:srgbClr val="000000">
                  <a:lumMod val="75000"/>
                  <a:lumOff val="25000"/>
                </a:srgbClr>
              </a:solidFill>
              <a:effectLst/>
              <a:uLnTx/>
              <a:uFillTx/>
              <a:latin typeface="Calibri"/>
              <a:ea typeface="+mn-ea"/>
              <a:cs typeface="+mn-cs"/>
            </a:endParaRPr>
          </a:p>
        </p:txBody>
      </p:sp>
      <p:sp>
        <p:nvSpPr>
          <p:cNvPr id="18" name="Rectangle 17"/>
          <p:cNvSpPr/>
          <p:nvPr/>
        </p:nvSpPr>
        <p:spPr>
          <a:xfrm>
            <a:off x="3759407" y="5743927"/>
            <a:ext cx="1946430" cy="307777"/>
          </a:xfrm>
          <a:prstGeom prst="rect">
            <a:avLst/>
          </a:prstGeom>
        </p:spPr>
        <p:txBody>
          <a:bodyPr wrap="non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*age covaried in models</a:t>
            </a:r>
          </a:p>
        </p:txBody>
      </p:sp>
      <p:sp>
        <p:nvSpPr>
          <p:cNvPr id="5" name="Rectangle 4"/>
          <p:cNvSpPr/>
          <p:nvPr/>
        </p:nvSpPr>
        <p:spPr>
          <a:xfrm>
            <a:off x="1925515" y="6402930"/>
            <a:ext cx="6038271" cy="338554"/>
          </a:xfrm>
          <a:prstGeom prst="rect">
            <a:avLst/>
          </a:prstGeom>
        </p:spPr>
        <p:txBody>
          <a:bodyPr wrap="square">
            <a:spAutoFit/>
          </a:bodyPr>
          <a:lstStyle/>
          <a:p>
            <a:pPr marL="0" marR="0" lvl="0" indent="0" defTabSz="457189"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a:ea typeface="+mn-ea"/>
                <a:cs typeface="+mn-cs"/>
              </a:rPr>
              <a:t>Wells</a:t>
            </a:r>
            <a:r>
              <a:rPr kumimoji="0" lang="en-US" sz="1600" b="0" i="1" u="none" strike="noStrike" kern="1200" cap="none" spc="0" normalizeH="0" baseline="0" noProof="0" dirty="0">
                <a:ln>
                  <a:noFill/>
                </a:ln>
                <a:solidFill>
                  <a:prstClr val="white"/>
                </a:solidFill>
                <a:effectLst/>
                <a:uLnTx/>
                <a:uFillTx/>
                <a:latin typeface="Calibri"/>
                <a:ea typeface="+mn-ea"/>
                <a:cs typeface="+mn-cs"/>
              </a:rPr>
              <a:t>, Skowron, </a:t>
            </a:r>
            <a:r>
              <a:rPr kumimoji="0" lang="en-US" sz="1600" b="1" i="1" u="none" strike="noStrike" kern="1200" cap="none" spc="0" normalizeH="0" baseline="0" noProof="0" dirty="0">
                <a:ln>
                  <a:noFill/>
                </a:ln>
                <a:solidFill>
                  <a:prstClr val="white"/>
                </a:solidFill>
                <a:effectLst/>
                <a:uLnTx/>
                <a:uFillTx/>
                <a:latin typeface="Calibri"/>
                <a:ea typeface="+mn-ea"/>
                <a:cs typeface="+mn-cs"/>
              </a:rPr>
              <a:t>Scholtes</a:t>
            </a:r>
            <a:r>
              <a:rPr kumimoji="0" lang="en-US" sz="1600" b="0" i="1" u="none" strike="noStrike" kern="1200" cap="none" spc="0" normalizeH="0" baseline="0" noProof="0" dirty="0">
                <a:ln>
                  <a:noFill/>
                </a:ln>
                <a:solidFill>
                  <a:prstClr val="white"/>
                </a:solidFill>
                <a:effectLst/>
                <a:uLnTx/>
                <a:uFillTx/>
                <a:latin typeface="Calibri"/>
                <a:ea typeface="+mn-ea"/>
                <a:cs typeface="+mn-cs"/>
              </a:rPr>
              <a:t>, &amp; DeGarmo, 2020. Dev. </a:t>
            </a:r>
            <a:r>
              <a:rPr kumimoji="0" lang="en-US" sz="1600" b="0" i="1" u="none" strike="noStrike" kern="1200" cap="none" spc="0" normalizeH="0" baseline="0" noProof="0" dirty="0" err="1">
                <a:ln>
                  <a:noFill/>
                </a:ln>
                <a:solidFill>
                  <a:prstClr val="white"/>
                </a:solidFill>
                <a:effectLst/>
                <a:uLnTx/>
                <a:uFillTx/>
                <a:latin typeface="Calibri"/>
                <a:ea typeface="+mn-ea"/>
                <a:cs typeface="+mn-cs"/>
              </a:rPr>
              <a:t>Psychopathol</a:t>
            </a:r>
            <a:r>
              <a:rPr kumimoji="0" lang="en-US" sz="1600" b="0" i="1" u="none" strike="noStrike" kern="1200" cap="none" spc="0" normalizeH="0" baseline="0" noProof="0" dirty="0">
                <a:ln>
                  <a:noFill/>
                </a:ln>
                <a:solidFill>
                  <a:prstClr val="white"/>
                </a:solidFill>
                <a:effectLst/>
                <a:uLnTx/>
                <a:uFillTx/>
                <a:latin typeface="Calibri"/>
                <a:ea typeface="+mn-ea"/>
                <a:cs typeface="+mn-cs"/>
              </a:rPr>
              <a:t>.</a:t>
            </a:r>
          </a:p>
        </p:txBody>
      </p:sp>
      <p:grpSp>
        <p:nvGrpSpPr>
          <p:cNvPr id="8" name="Group 7"/>
          <p:cNvGrpSpPr/>
          <p:nvPr/>
        </p:nvGrpSpPr>
        <p:grpSpPr>
          <a:xfrm>
            <a:off x="104743" y="5865821"/>
            <a:ext cx="1820772" cy="951663"/>
            <a:chOff x="6508792" y="4357402"/>
            <a:chExt cx="1365579" cy="713747"/>
          </a:xfrm>
        </p:grpSpPr>
        <p:pic>
          <p:nvPicPr>
            <p:cNvPr id="4" name="Picture 3"/>
            <p:cNvPicPr>
              <a:picLocks noChangeAspect="1"/>
            </p:cNvPicPr>
            <p:nvPr/>
          </p:nvPicPr>
          <p:blipFill rotWithShape="1">
            <a:blip r:embed="rId3"/>
            <a:srcRect b="27220"/>
            <a:stretch/>
          </p:blipFill>
          <p:spPr>
            <a:xfrm>
              <a:off x="6508792" y="4369325"/>
              <a:ext cx="735588" cy="684495"/>
            </a:xfrm>
            <a:prstGeom prst="rect">
              <a:avLst/>
            </a:prstGeom>
          </p:spPr>
        </p:pic>
        <p:pic>
          <p:nvPicPr>
            <p:cNvPr id="6" name="Picture 5"/>
            <p:cNvPicPr>
              <a:picLocks noChangeAspect="1"/>
            </p:cNvPicPr>
            <p:nvPr/>
          </p:nvPicPr>
          <p:blipFill>
            <a:blip r:embed="rId4"/>
            <a:stretch>
              <a:fillRect/>
            </a:stretch>
          </p:blipFill>
          <p:spPr>
            <a:xfrm>
              <a:off x="7244380" y="4357402"/>
              <a:ext cx="629991" cy="713747"/>
            </a:xfrm>
            <a:prstGeom prst="rect">
              <a:avLst/>
            </a:prstGeom>
          </p:spPr>
        </p:pic>
      </p:grpSp>
      <p:grpSp>
        <p:nvGrpSpPr>
          <p:cNvPr id="7" name="Group 6"/>
          <p:cNvGrpSpPr/>
          <p:nvPr/>
        </p:nvGrpSpPr>
        <p:grpSpPr>
          <a:xfrm>
            <a:off x="621086" y="1640249"/>
            <a:ext cx="5107102" cy="4107107"/>
            <a:chOff x="3694669" y="1237493"/>
            <a:chExt cx="5107102" cy="4107106"/>
          </a:xfrm>
        </p:grpSpPr>
        <p:pic>
          <p:nvPicPr>
            <p:cNvPr id="28" name="Picture 27"/>
            <p:cNvPicPr/>
            <p:nvPr/>
          </p:nvPicPr>
          <p:blipFill rotWithShape="1">
            <a:blip r:embed="rId5">
              <a:extLst>
                <a:ext uri="{28A0092B-C50C-407E-A947-70E740481C1C}">
                  <a14:useLocalDpi xmlns:a14="http://schemas.microsoft.com/office/drawing/2010/main" val="0"/>
                </a:ext>
              </a:extLst>
            </a:blip>
            <a:srcRect r="30113"/>
            <a:stretch/>
          </p:blipFill>
          <p:spPr bwMode="auto">
            <a:xfrm>
              <a:off x="3694669" y="1237493"/>
              <a:ext cx="4228832" cy="4107106"/>
            </a:xfrm>
            <a:prstGeom prst="rect">
              <a:avLst/>
            </a:prstGeom>
            <a:noFill/>
          </p:spPr>
        </p:pic>
        <p:sp>
          <p:nvSpPr>
            <p:cNvPr id="13" name="TextBox 12"/>
            <p:cNvSpPr txBox="1"/>
            <p:nvPr/>
          </p:nvSpPr>
          <p:spPr>
            <a:xfrm>
              <a:off x="5566530" y="1907552"/>
              <a:ext cx="1773228" cy="369332"/>
            </a:xfrm>
            <a:prstGeom prst="rect">
              <a:avLst/>
            </a:prstGeom>
            <a:solidFill>
              <a:srgbClr val="BEBFF8"/>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Non-maltreating</a:t>
              </a:r>
            </a:p>
          </p:txBody>
        </p:sp>
        <p:sp>
          <p:nvSpPr>
            <p:cNvPr id="14" name="TextBox 13"/>
            <p:cNvSpPr txBox="1"/>
            <p:nvPr/>
          </p:nvSpPr>
          <p:spPr>
            <a:xfrm>
              <a:off x="6758622" y="4066681"/>
              <a:ext cx="2043149" cy="369332"/>
            </a:xfrm>
            <a:prstGeom prst="rect">
              <a:avLst/>
            </a:prstGeom>
            <a:solidFill>
              <a:srgbClr val="FF0066"/>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Physically Abusive</a:t>
              </a:r>
            </a:p>
          </p:txBody>
        </p:sp>
      </p:grpSp>
      <p:grpSp>
        <p:nvGrpSpPr>
          <p:cNvPr id="10" name="Group 4">
            <a:extLst>
              <a:ext uri="{FF2B5EF4-FFF2-40B4-BE49-F238E27FC236}">
                <a16:creationId xmlns:a16="http://schemas.microsoft.com/office/drawing/2014/main" id="{357399FF-D91C-4853-B5AA-D39EB3E58F72}"/>
              </a:ext>
            </a:extLst>
          </p:cNvPr>
          <p:cNvGrpSpPr>
            <a:grpSpLocks/>
          </p:cNvGrpSpPr>
          <p:nvPr/>
        </p:nvGrpSpPr>
        <p:grpSpPr bwMode="auto">
          <a:xfrm>
            <a:off x="5705837" y="1591845"/>
            <a:ext cx="6249393" cy="4203914"/>
            <a:chOff x="1041" y="624"/>
            <a:chExt cx="3969" cy="3149"/>
          </a:xfrm>
        </p:grpSpPr>
        <p:grpSp>
          <p:nvGrpSpPr>
            <p:cNvPr id="11" name="Group 5">
              <a:extLst>
                <a:ext uri="{FF2B5EF4-FFF2-40B4-BE49-F238E27FC236}">
                  <a16:creationId xmlns:a16="http://schemas.microsoft.com/office/drawing/2014/main" id="{138E4FB7-A2F7-7A81-E3EA-BD6A9435A62A}"/>
                </a:ext>
              </a:extLst>
            </p:cNvPr>
            <p:cNvGrpSpPr>
              <a:grpSpLocks/>
            </p:cNvGrpSpPr>
            <p:nvPr/>
          </p:nvGrpSpPr>
          <p:grpSpPr bwMode="auto">
            <a:xfrm>
              <a:off x="1824" y="1248"/>
              <a:ext cx="2064" cy="1920"/>
              <a:chOff x="1824" y="1248"/>
              <a:chExt cx="2064" cy="1920"/>
            </a:xfrm>
          </p:grpSpPr>
          <p:sp>
            <p:nvSpPr>
              <p:cNvPr id="24" name="Line 6">
                <a:extLst>
                  <a:ext uri="{FF2B5EF4-FFF2-40B4-BE49-F238E27FC236}">
                    <a16:creationId xmlns:a16="http://schemas.microsoft.com/office/drawing/2014/main" id="{D34685FB-F5B9-0344-F89A-F78C751B7A64}"/>
                  </a:ext>
                </a:extLst>
              </p:cNvPr>
              <p:cNvSpPr>
                <a:spLocks noChangeShapeType="1"/>
              </p:cNvSpPr>
              <p:nvPr/>
            </p:nvSpPr>
            <p:spPr bwMode="auto">
              <a:xfrm rot="-5400000" flipH="1" flipV="1">
                <a:off x="2856" y="1176"/>
                <a:ext cx="0" cy="2064"/>
              </a:xfrm>
              <a:prstGeom prst="line">
                <a:avLst/>
              </a:prstGeom>
              <a:ln w="57150">
                <a:headEnd/>
                <a:tailEnd/>
              </a:ln>
            </p:spPr>
            <p:style>
              <a:lnRef idx="1">
                <a:schemeClr val="accent1"/>
              </a:lnRef>
              <a:fillRef idx="2">
                <a:schemeClr val="accent1"/>
              </a:fillRef>
              <a:effectRef idx="1">
                <a:schemeClr val="accent1"/>
              </a:effectRef>
              <a:fontRef idx="minor">
                <a:schemeClr val="dk1"/>
              </a:fontRef>
            </p:style>
            <p:txBody>
              <a:bodyPr/>
              <a:lstStyle/>
              <a:p>
                <a:pPr defTabSz="457200"/>
                <a:endParaRPr lang="en-US">
                  <a:solidFill>
                    <a:srgbClr val="007935"/>
                  </a:solidFill>
                  <a:latin typeface="Calibri"/>
                </a:endParaRPr>
              </a:p>
            </p:txBody>
          </p:sp>
          <p:sp>
            <p:nvSpPr>
              <p:cNvPr id="25" name="Line 7">
                <a:extLst>
                  <a:ext uri="{FF2B5EF4-FFF2-40B4-BE49-F238E27FC236}">
                    <a16:creationId xmlns:a16="http://schemas.microsoft.com/office/drawing/2014/main" id="{66AA0390-6FC1-60BB-0E7E-6F1627F7D47E}"/>
                  </a:ext>
                </a:extLst>
              </p:cNvPr>
              <p:cNvSpPr>
                <a:spLocks noChangeShapeType="1"/>
              </p:cNvSpPr>
              <p:nvPr/>
            </p:nvSpPr>
            <p:spPr bwMode="auto">
              <a:xfrm>
                <a:off x="2880" y="1248"/>
                <a:ext cx="0" cy="1920"/>
              </a:xfrm>
              <a:prstGeom prst="line">
                <a:avLst/>
              </a:prstGeom>
              <a:ln w="76200">
                <a:headEnd/>
                <a:tailEnd/>
              </a:ln>
            </p:spPr>
            <p:style>
              <a:lnRef idx="1">
                <a:schemeClr val="accent1"/>
              </a:lnRef>
              <a:fillRef idx="2">
                <a:schemeClr val="accent1"/>
              </a:fillRef>
              <a:effectRef idx="1">
                <a:schemeClr val="accent1"/>
              </a:effectRef>
              <a:fontRef idx="minor">
                <a:schemeClr val="dk1"/>
              </a:fontRef>
            </p:style>
            <p:txBody>
              <a:bodyPr/>
              <a:lstStyle/>
              <a:p>
                <a:pPr defTabSz="457200"/>
                <a:endParaRPr lang="en-US">
                  <a:solidFill>
                    <a:srgbClr val="007935"/>
                  </a:solidFill>
                  <a:latin typeface="Calibri"/>
                </a:endParaRPr>
              </a:p>
            </p:txBody>
          </p:sp>
        </p:grpSp>
        <p:sp>
          <p:nvSpPr>
            <p:cNvPr id="12" name="Text Box 8">
              <a:extLst>
                <a:ext uri="{FF2B5EF4-FFF2-40B4-BE49-F238E27FC236}">
                  <a16:creationId xmlns:a16="http://schemas.microsoft.com/office/drawing/2014/main" id="{6EC36406-DB14-DD25-3D3F-E1E8ED3F11AD}"/>
                </a:ext>
              </a:extLst>
            </p:cNvPr>
            <p:cNvSpPr txBox="1">
              <a:spLocks noChangeArrowheads="1"/>
            </p:cNvSpPr>
            <p:nvPr/>
          </p:nvSpPr>
          <p:spPr bwMode="auto">
            <a:xfrm>
              <a:off x="2339" y="624"/>
              <a:ext cx="1054" cy="484"/>
            </a:xfrm>
            <a:prstGeom prst="rect">
              <a:avLst/>
            </a:prstGeom>
            <a:noFill/>
            <a:ln>
              <a:headEnd/>
              <a:tailEn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91368" tIns="45684" rIns="91368" bIns="45684">
              <a:spAutoFit/>
            </a:bodyPr>
            <a:lstStyle/>
            <a:p>
              <a:pPr algn="ctr" defTabSz="919163"/>
              <a:r>
                <a:rPr lang="en-US" b="1" dirty="0">
                  <a:solidFill>
                    <a:prstClr val="white"/>
                  </a:solidFill>
                  <a:latin typeface="Calibri"/>
                </a:rPr>
                <a:t>1. EMANCIPATE</a:t>
              </a:r>
            </a:p>
            <a:p>
              <a:pPr algn="ctr" defTabSz="919163"/>
              <a:r>
                <a:rPr lang="en-US" u="sng" dirty="0">
                  <a:solidFill>
                    <a:prstClr val="white"/>
                  </a:solidFill>
                  <a:latin typeface="Calibri"/>
                </a:rPr>
                <a:t>Separate</a:t>
              </a:r>
              <a:r>
                <a:rPr lang="en-US" i="1" dirty="0">
                  <a:solidFill>
                    <a:prstClr val="white"/>
                  </a:solidFill>
                  <a:latin typeface="Calibri"/>
                </a:rPr>
                <a:t> </a:t>
              </a:r>
            </a:p>
          </p:txBody>
        </p:sp>
        <p:sp>
          <p:nvSpPr>
            <p:cNvPr id="15" name="Text Box 9">
              <a:extLst>
                <a:ext uri="{FF2B5EF4-FFF2-40B4-BE49-F238E27FC236}">
                  <a16:creationId xmlns:a16="http://schemas.microsoft.com/office/drawing/2014/main" id="{1E3F8161-3C51-7744-0918-03BCA134190F}"/>
                </a:ext>
              </a:extLst>
            </p:cNvPr>
            <p:cNvSpPr txBox="1">
              <a:spLocks noChangeArrowheads="1"/>
            </p:cNvSpPr>
            <p:nvPr/>
          </p:nvSpPr>
          <p:spPr bwMode="auto">
            <a:xfrm>
              <a:off x="3728" y="1153"/>
              <a:ext cx="944" cy="484"/>
            </a:xfrm>
            <a:prstGeom prst="rect">
              <a:avLst/>
            </a:prstGeom>
            <a:noFill/>
            <a:ln>
              <a:headEnd/>
              <a:tailEn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square" lIns="91368" tIns="45684" rIns="91368" bIns="45684">
              <a:spAutoFit/>
            </a:bodyPr>
            <a:lstStyle/>
            <a:p>
              <a:pPr algn="ctr" defTabSz="919163"/>
              <a:r>
                <a:rPr lang="en-US" b="1" dirty="0">
                  <a:solidFill>
                    <a:prstClr val="white"/>
                  </a:solidFill>
                  <a:latin typeface="Calibri"/>
                </a:rPr>
                <a:t>2. AFFIRM  </a:t>
              </a:r>
            </a:p>
            <a:p>
              <a:pPr algn="ctr" defTabSz="919163"/>
              <a:r>
                <a:rPr lang="en-US" dirty="0">
                  <a:solidFill>
                    <a:prstClr val="white"/>
                  </a:solidFill>
                  <a:latin typeface="Calibri"/>
                </a:rPr>
                <a:t>   </a:t>
              </a:r>
              <a:r>
                <a:rPr lang="en-US" u="sng" dirty="0">
                  <a:solidFill>
                    <a:prstClr val="white"/>
                  </a:solidFill>
                  <a:latin typeface="Calibri"/>
                </a:rPr>
                <a:t>Disclose</a:t>
              </a:r>
              <a:r>
                <a:rPr lang="en-US" i="1" dirty="0">
                  <a:solidFill>
                    <a:prstClr val="white"/>
                  </a:solidFill>
                  <a:latin typeface="Calibri"/>
                </a:rPr>
                <a:t> </a:t>
              </a:r>
            </a:p>
          </p:txBody>
        </p:sp>
        <p:sp>
          <p:nvSpPr>
            <p:cNvPr id="16" name="Text Box 10">
              <a:extLst>
                <a:ext uri="{FF2B5EF4-FFF2-40B4-BE49-F238E27FC236}">
                  <a16:creationId xmlns:a16="http://schemas.microsoft.com/office/drawing/2014/main" id="{FC4D6245-59A9-D738-B252-FA6A916FFA72}"/>
                </a:ext>
              </a:extLst>
            </p:cNvPr>
            <p:cNvSpPr txBox="1">
              <a:spLocks noChangeArrowheads="1"/>
            </p:cNvSpPr>
            <p:nvPr/>
          </p:nvSpPr>
          <p:spPr bwMode="auto">
            <a:xfrm>
              <a:off x="3965" y="1920"/>
              <a:ext cx="1045" cy="484"/>
            </a:xfrm>
            <a:prstGeom prst="rect">
              <a:avLst/>
            </a:prstGeom>
            <a:noFill/>
            <a:ln>
              <a:headEnd/>
              <a:tailEn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91368" tIns="45684" rIns="91368" bIns="45684">
              <a:spAutoFit/>
            </a:bodyPr>
            <a:lstStyle/>
            <a:p>
              <a:pPr algn="ctr" defTabSz="919163"/>
              <a:r>
                <a:rPr lang="en-US" b="1" dirty="0">
                  <a:solidFill>
                    <a:prstClr val="white"/>
                  </a:solidFill>
                  <a:latin typeface="Calibri"/>
                </a:rPr>
                <a:t>3. ACTIVE LOVE</a:t>
              </a:r>
            </a:p>
            <a:p>
              <a:pPr algn="ctr" defTabSz="919163"/>
              <a:r>
                <a:rPr lang="en-US" u="sng" dirty="0">
                  <a:solidFill>
                    <a:prstClr val="white"/>
                  </a:solidFill>
                  <a:latin typeface="Calibri"/>
                </a:rPr>
                <a:t>Reactive Love</a:t>
              </a:r>
              <a:r>
                <a:rPr lang="en-US" i="1" dirty="0">
                  <a:solidFill>
                    <a:prstClr val="white"/>
                  </a:solidFill>
                  <a:latin typeface="Calibri"/>
                </a:rPr>
                <a:t> </a:t>
              </a:r>
            </a:p>
          </p:txBody>
        </p:sp>
        <p:sp>
          <p:nvSpPr>
            <p:cNvPr id="19" name="Text Box 11">
              <a:extLst>
                <a:ext uri="{FF2B5EF4-FFF2-40B4-BE49-F238E27FC236}">
                  <a16:creationId xmlns:a16="http://schemas.microsoft.com/office/drawing/2014/main" id="{4C0A4C83-0E78-A5D2-85A9-9E62829623D9}"/>
                </a:ext>
              </a:extLst>
            </p:cNvPr>
            <p:cNvSpPr txBox="1">
              <a:spLocks noChangeArrowheads="1"/>
            </p:cNvSpPr>
            <p:nvPr/>
          </p:nvSpPr>
          <p:spPr bwMode="auto">
            <a:xfrm>
              <a:off x="3657" y="2736"/>
              <a:ext cx="887" cy="484"/>
            </a:xfrm>
            <a:prstGeom prst="rect">
              <a:avLst/>
            </a:prstGeom>
            <a:noFill/>
            <a:ln>
              <a:headEnd/>
              <a:tailEn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91368" tIns="45684" rIns="91368" bIns="45684">
              <a:spAutoFit/>
            </a:bodyPr>
            <a:lstStyle/>
            <a:p>
              <a:pPr algn="ctr" defTabSz="919163"/>
              <a:r>
                <a:rPr lang="en-US" b="1" dirty="0">
                  <a:solidFill>
                    <a:prstClr val="white"/>
                  </a:solidFill>
                  <a:latin typeface="Calibri"/>
                </a:rPr>
                <a:t>4. PROTECT</a:t>
              </a:r>
            </a:p>
            <a:p>
              <a:pPr algn="ctr" defTabSz="919163"/>
              <a:r>
                <a:rPr lang="en-US" dirty="0">
                  <a:solidFill>
                    <a:prstClr val="white"/>
                  </a:solidFill>
                  <a:latin typeface="Calibri"/>
                </a:rPr>
                <a:t>    </a:t>
              </a:r>
              <a:r>
                <a:rPr lang="en-US" u="sng" dirty="0">
                  <a:solidFill>
                    <a:prstClr val="white"/>
                  </a:solidFill>
                  <a:latin typeface="Calibri"/>
                </a:rPr>
                <a:t>Trust/Rely</a:t>
              </a:r>
              <a:r>
                <a:rPr lang="en-US" i="1" dirty="0">
                  <a:solidFill>
                    <a:prstClr val="white"/>
                  </a:solidFill>
                  <a:latin typeface="Calibri"/>
                </a:rPr>
                <a:t> </a:t>
              </a:r>
            </a:p>
          </p:txBody>
        </p:sp>
        <p:sp>
          <p:nvSpPr>
            <p:cNvPr id="20" name="Text Box 12">
              <a:extLst>
                <a:ext uri="{FF2B5EF4-FFF2-40B4-BE49-F238E27FC236}">
                  <a16:creationId xmlns:a16="http://schemas.microsoft.com/office/drawing/2014/main" id="{F6DA9B0E-FF9A-74F1-47F4-FB9B191A0B95}"/>
                </a:ext>
              </a:extLst>
            </p:cNvPr>
            <p:cNvSpPr txBox="1">
              <a:spLocks noChangeArrowheads="1"/>
            </p:cNvSpPr>
            <p:nvPr/>
          </p:nvSpPr>
          <p:spPr bwMode="auto">
            <a:xfrm>
              <a:off x="2445" y="3289"/>
              <a:ext cx="850" cy="484"/>
            </a:xfrm>
            <a:prstGeom prst="rect">
              <a:avLst/>
            </a:prstGeom>
            <a:noFill/>
            <a:ln>
              <a:headEnd/>
              <a:tailEn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91368" tIns="45684" rIns="91368" bIns="45684">
              <a:spAutoFit/>
            </a:bodyPr>
            <a:lstStyle/>
            <a:p>
              <a:pPr algn="ctr" defTabSz="919163"/>
              <a:r>
                <a:rPr lang="en-US" b="1" dirty="0">
                  <a:solidFill>
                    <a:prstClr val="white"/>
                  </a:solidFill>
                  <a:latin typeface="Calibri"/>
                </a:rPr>
                <a:t>5. CONTROL</a:t>
              </a:r>
            </a:p>
            <a:p>
              <a:pPr algn="ctr" defTabSz="919163"/>
              <a:r>
                <a:rPr lang="en-US" dirty="0">
                  <a:solidFill>
                    <a:prstClr val="white"/>
                  </a:solidFill>
                  <a:latin typeface="Calibri"/>
                </a:rPr>
                <a:t>   </a:t>
              </a:r>
              <a:r>
                <a:rPr lang="en-US" u="sng" dirty="0">
                  <a:solidFill>
                    <a:prstClr val="white"/>
                  </a:solidFill>
                  <a:latin typeface="Calibri"/>
                </a:rPr>
                <a:t>Submit</a:t>
              </a:r>
              <a:r>
                <a:rPr lang="en-US" i="1" dirty="0">
                  <a:solidFill>
                    <a:prstClr val="white"/>
                  </a:solidFill>
                  <a:latin typeface="Calibri"/>
                </a:rPr>
                <a:t> </a:t>
              </a:r>
            </a:p>
          </p:txBody>
        </p:sp>
        <p:sp>
          <p:nvSpPr>
            <p:cNvPr id="21" name="Text Box 13">
              <a:extLst>
                <a:ext uri="{FF2B5EF4-FFF2-40B4-BE49-F238E27FC236}">
                  <a16:creationId xmlns:a16="http://schemas.microsoft.com/office/drawing/2014/main" id="{772941DB-2B2F-E9BB-E758-2343562C3060}"/>
                </a:ext>
              </a:extLst>
            </p:cNvPr>
            <p:cNvSpPr txBox="1">
              <a:spLocks noChangeArrowheads="1"/>
            </p:cNvSpPr>
            <p:nvPr/>
          </p:nvSpPr>
          <p:spPr bwMode="auto">
            <a:xfrm>
              <a:off x="1236" y="2789"/>
              <a:ext cx="831" cy="484"/>
            </a:xfrm>
            <a:prstGeom prst="rect">
              <a:avLst/>
            </a:prstGeom>
            <a:noFill/>
            <a:ln>
              <a:headEnd/>
              <a:tailEn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91368" tIns="45684" rIns="91368" bIns="45684">
              <a:spAutoFit/>
            </a:bodyPr>
            <a:lstStyle/>
            <a:p>
              <a:pPr algn="ctr" defTabSz="919163"/>
              <a:r>
                <a:rPr lang="en-US" b="1" dirty="0">
                  <a:solidFill>
                    <a:prstClr val="white"/>
                  </a:solidFill>
                  <a:latin typeface="Calibri"/>
                </a:rPr>
                <a:t>6. CRITICIZE</a:t>
              </a:r>
            </a:p>
            <a:p>
              <a:pPr algn="ctr" defTabSz="919163"/>
              <a:r>
                <a:rPr lang="en-US" u="sng" dirty="0">
                  <a:solidFill>
                    <a:prstClr val="white"/>
                  </a:solidFill>
                  <a:latin typeface="Calibri"/>
                </a:rPr>
                <a:t>Sulk</a:t>
              </a:r>
              <a:r>
                <a:rPr lang="en-US" i="1" dirty="0">
                  <a:solidFill>
                    <a:prstClr val="white"/>
                  </a:solidFill>
                  <a:latin typeface="Calibri"/>
                </a:rPr>
                <a:t> </a:t>
              </a:r>
            </a:p>
          </p:txBody>
        </p:sp>
        <p:sp>
          <p:nvSpPr>
            <p:cNvPr id="22" name="Text Box 14">
              <a:extLst>
                <a:ext uri="{FF2B5EF4-FFF2-40B4-BE49-F238E27FC236}">
                  <a16:creationId xmlns:a16="http://schemas.microsoft.com/office/drawing/2014/main" id="{8A42FF1F-71C7-7E86-CBE6-0C884C3ADB88}"/>
                </a:ext>
              </a:extLst>
            </p:cNvPr>
            <p:cNvSpPr txBox="1">
              <a:spLocks noChangeArrowheads="1"/>
            </p:cNvSpPr>
            <p:nvPr/>
          </p:nvSpPr>
          <p:spPr bwMode="auto">
            <a:xfrm>
              <a:off x="1041" y="1919"/>
              <a:ext cx="720" cy="484"/>
            </a:xfrm>
            <a:prstGeom prst="rect">
              <a:avLst/>
            </a:prstGeom>
            <a:noFill/>
            <a:ln>
              <a:headEnd/>
              <a:tailEn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91368" tIns="45684" rIns="91368" bIns="45684">
              <a:spAutoFit/>
            </a:bodyPr>
            <a:lstStyle/>
            <a:p>
              <a:pPr algn="ctr" defTabSz="919163"/>
              <a:r>
                <a:rPr lang="en-US" b="1" dirty="0">
                  <a:solidFill>
                    <a:prstClr val="white"/>
                  </a:solidFill>
                  <a:latin typeface="Calibri"/>
                </a:rPr>
                <a:t>7. ATTACK</a:t>
              </a:r>
            </a:p>
            <a:p>
              <a:pPr algn="ctr" defTabSz="919163"/>
              <a:r>
                <a:rPr lang="en-US" u="sng" dirty="0">
                  <a:solidFill>
                    <a:prstClr val="white"/>
                  </a:solidFill>
                  <a:latin typeface="Calibri"/>
                </a:rPr>
                <a:t>Recoil</a:t>
              </a:r>
              <a:r>
                <a:rPr lang="en-US" i="1" dirty="0">
                  <a:solidFill>
                    <a:prstClr val="white"/>
                  </a:solidFill>
                  <a:latin typeface="Calibri"/>
                </a:rPr>
                <a:t> </a:t>
              </a:r>
            </a:p>
          </p:txBody>
        </p:sp>
        <p:sp>
          <p:nvSpPr>
            <p:cNvPr id="23" name="Text Box 15">
              <a:extLst>
                <a:ext uri="{FF2B5EF4-FFF2-40B4-BE49-F238E27FC236}">
                  <a16:creationId xmlns:a16="http://schemas.microsoft.com/office/drawing/2014/main" id="{FF27690C-1E0C-4670-63B7-42CD68489C91}"/>
                </a:ext>
              </a:extLst>
            </p:cNvPr>
            <p:cNvSpPr txBox="1">
              <a:spLocks noChangeArrowheads="1"/>
            </p:cNvSpPr>
            <p:nvPr/>
          </p:nvSpPr>
          <p:spPr bwMode="auto">
            <a:xfrm>
              <a:off x="1332" y="1068"/>
              <a:ext cx="745" cy="484"/>
            </a:xfrm>
            <a:prstGeom prst="rect">
              <a:avLst/>
            </a:prstGeom>
            <a:noFill/>
            <a:ln>
              <a:headEnd/>
              <a:tailEn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wrap="none" lIns="91368" tIns="45684" rIns="91368" bIns="45684">
              <a:spAutoFit/>
            </a:bodyPr>
            <a:lstStyle/>
            <a:p>
              <a:pPr algn="ctr" defTabSz="919163"/>
              <a:r>
                <a:rPr lang="en-US" b="1" dirty="0">
                  <a:solidFill>
                    <a:prstClr val="white"/>
                  </a:solidFill>
                  <a:latin typeface="Calibri"/>
                </a:rPr>
                <a:t>8. IGNORE</a:t>
              </a:r>
            </a:p>
            <a:p>
              <a:pPr algn="ctr" defTabSz="919163"/>
              <a:r>
                <a:rPr lang="en-US" u="sng" dirty="0">
                  <a:solidFill>
                    <a:prstClr val="white"/>
                  </a:solidFill>
                  <a:latin typeface="Calibri"/>
                </a:rPr>
                <a:t>Wall-Off</a:t>
              </a:r>
              <a:endParaRPr lang="en-US" i="1" dirty="0">
                <a:solidFill>
                  <a:prstClr val="white"/>
                </a:solidFill>
                <a:latin typeface="Calibri"/>
              </a:endParaRPr>
            </a:p>
          </p:txBody>
        </p:sp>
      </p:grpSp>
      <p:sp>
        <p:nvSpPr>
          <p:cNvPr id="34" name="Elipse 33">
            <a:extLst>
              <a:ext uri="{FF2B5EF4-FFF2-40B4-BE49-F238E27FC236}">
                <a16:creationId xmlns:a16="http://schemas.microsoft.com/office/drawing/2014/main" id="{F8131854-0EE1-4DA4-82D9-62E1BE16B0E3}"/>
              </a:ext>
            </a:extLst>
          </p:cNvPr>
          <p:cNvSpPr/>
          <p:nvPr/>
        </p:nvSpPr>
        <p:spPr>
          <a:xfrm>
            <a:off x="9710030" y="4696183"/>
            <a:ext cx="1788568" cy="595046"/>
          </a:xfrm>
          <a:prstGeom prst="ellipse">
            <a:avLst/>
          </a:prstGeom>
          <a:gradFill>
            <a:gsLst>
              <a:gs pos="1000">
                <a:srgbClr val="489CD1">
                  <a:alpha val="5000"/>
                </a:srgbClr>
              </a:gs>
              <a:gs pos="25000">
                <a:srgbClr val="A9D7B2">
                  <a:alpha val="5000"/>
                </a:srgbClr>
              </a:gs>
              <a:gs pos="50000">
                <a:srgbClr val="B92B65">
                  <a:alpha val="5000"/>
                </a:srgbClr>
              </a:gs>
              <a:gs pos="76000">
                <a:srgbClr val="9B2486">
                  <a:alpha val="5000"/>
                </a:srgbClr>
              </a:gs>
              <a:gs pos="100000">
                <a:srgbClr val="244F85">
                  <a:alpha val="5000"/>
                </a:srgbClr>
              </a:gs>
            </a:gsLst>
          </a:gradFill>
          <a:ln w="36000">
            <a:gradFill>
              <a:gsLst>
                <a:gs pos="1000">
                  <a:srgbClr val="489CD1"/>
                </a:gs>
                <a:gs pos="25000">
                  <a:srgbClr val="A9D7B2"/>
                </a:gs>
                <a:gs pos="50000">
                  <a:srgbClr val="B92B65"/>
                </a:gs>
                <a:gs pos="76000">
                  <a:srgbClr val="9B2486"/>
                </a:gs>
                <a:gs pos="100000">
                  <a:srgbClr val="244F85"/>
                </a:gs>
              </a:gsLst>
            </a:gradFill>
          </a:ln>
        </p:spPr>
        <p:style>
          <a:lnRef idx="1">
            <a:schemeClr val="accent1"/>
          </a:lnRef>
          <a:fillRef idx="3">
            <a:schemeClr val="accent1"/>
          </a:fillRef>
          <a:effectRef idx="2">
            <a:schemeClr val="accent1"/>
          </a:effectRef>
          <a:fontRef idx="minor">
            <a:schemeClr val="lt1"/>
          </a:fontRef>
        </p:style>
        <p:txBody>
          <a:bodyPr wrap="none" rtlCol="0" anchor="ctr" anchorCtr="1"/>
          <a:lstStyle/>
          <a:p>
            <a:endParaRPr lang="en-US">
              <a:gradFill>
                <a:gsLst>
                  <a:gs pos="1000">
                    <a:srgbClr val="489CD1"/>
                  </a:gs>
                  <a:gs pos="25000">
                    <a:srgbClr val="A9D7B2"/>
                  </a:gs>
                  <a:gs pos="50000">
                    <a:srgbClr val="B92B65"/>
                  </a:gs>
                  <a:gs pos="76000">
                    <a:srgbClr val="9B2486"/>
                  </a:gs>
                  <a:gs pos="100000">
                    <a:srgbClr val="244F85"/>
                  </a:gs>
                </a:gsLst>
              </a:gradFill>
            </a:endParaRPr>
          </a:p>
        </p:txBody>
      </p:sp>
    </p:spTree>
    <p:extLst>
      <p:ext uri="{BB962C8B-B14F-4D97-AF65-F5344CB8AC3E}">
        <p14:creationId xmlns:p14="http://schemas.microsoft.com/office/powerpoint/2010/main" val="22342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4" grpId="0" animBg="1"/>
      <p:bldP spid="34"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Geo-green-Kievit">
  <a:themeElements>
    <a:clrScheme name="UO Brand">
      <a:dk1>
        <a:srgbClr val="007935"/>
      </a:dk1>
      <a:lt1>
        <a:sysClr val="window" lastClr="FFFFFF"/>
      </a:lt1>
      <a:dk2>
        <a:srgbClr val="54565B"/>
      </a:dk2>
      <a:lt2>
        <a:srgbClr val="FEE123"/>
      </a:lt2>
      <a:accent1>
        <a:srgbClr val="124734"/>
      </a:accent1>
      <a:accent2>
        <a:srgbClr val="A8A8AA"/>
      </a:accent2>
      <a:accent3>
        <a:srgbClr val="E1D200"/>
      </a:accent3>
      <a:accent4>
        <a:srgbClr val="62A70F"/>
      </a:accent4>
      <a:accent5>
        <a:srgbClr val="000000"/>
      </a:accent5>
      <a:accent6>
        <a:srgbClr val="683025"/>
      </a:accent6>
      <a:hlink>
        <a:srgbClr val="00AEEF"/>
      </a:hlink>
      <a:folHlink>
        <a:srgbClr val="EC00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2A8B473-66EF-4D12-9C0B-23D33DC2F85A}" vid="{D1A269C8-2B91-440E-A81C-DDE2E572A063}"/>
    </a:ext>
  </a:extLst>
</a:theme>
</file>

<file path=ppt/theme/theme3.xml><?xml version="1.0" encoding="utf-8"?>
<a:theme xmlns:a="http://schemas.openxmlformats.org/drawingml/2006/main" name="1_Geo-green-Kievit">
  <a:themeElements>
    <a:clrScheme name="UO Brand">
      <a:dk1>
        <a:srgbClr val="007935"/>
      </a:dk1>
      <a:lt1>
        <a:sysClr val="window" lastClr="FFFFFF"/>
      </a:lt1>
      <a:dk2>
        <a:srgbClr val="54565B"/>
      </a:dk2>
      <a:lt2>
        <a:srgbClr val="FEE123"/>
      </a:lt2>
      <a:accent1>
        <a:srgbClr val="124734"/>
      </a:accent1>
      <a:accent2>
        <a:srgbClr val="A8A8AA"/>
      </a:accent2>
      <a:accent3>
        <a:srgbClr val="E1D200"/>
      </a:accent3>
      <a:accent4>
        <a:srgbClr val="62A70F"/>
      </a:accent4>
      <a:accent5>
        <a:srgbClr val="000000"/>
      </a:accent5>
      <a:accent6>
        <a:srgbClr val="683025"/>
      </a:accent6>
      <a:hlink>
        <a:srgbClr val="00AEEF"/>
      </a:hlink>
      <a:folHlink>
        <a:srgbClr val="EC00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2A8B473-66EF-4D12-9C0B-23D33DC2F85A}" vid="{D1A269C8-2B91-440E-A81C-DDE2E572A06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35358</TotalTime>
  <Words>6761</Words>
  <Application>Microsoft Office PowerPoint</Application>
  <PresentationFormat>Widescreen</PresentationFormat>
  <Paragraphs>585</Paragraphs>
  <Slides>42</Slides>
  <Notes>40</Notes>
  <HiddenSlides>0</HiddenSlides>
  <MMClips>0</MMClips>
  <ScaleCrop>false</ScaleCrop>
  <HeadingPairs>
    <vt:vector size="6" baseType="variant">
      <vt:variant>
        <vt:lpstr>Fonts Used</vt:lpstr>
      </vt:variant>
      <vt:variant>
        <vt:i4>29</vt:i4>
      </vt:variant>
      <vt:variant>
        <vt:lpstr>Theme</vt:lpstr>
      </vt:variant>
      <vt:variant>
        <vt:i4>3</vt:i4>
      </vt:variant>
      <vt:variant>
        <vt:lpstr>Slide Titles</vt:lpstr>
      </vt:variant>
      <vt:variant>
        <vt:i4>42</vt:i4>
      </vt:variant>
    </vt:vector>
  </HeadingPairs>
  <TitlesOfParts>
    <vt:vector size="74" baseType="lpstr">
      <vt:lpstr>DengXian</vt:lpstr>
      <vt:lpstr>ＭＳ Ｐゴシック</vt:lpstr>
      <vt:lpstr>ＭＳ Ｐゴシック</vt:lpstr>
      <vt:lpstr>AdvOT0e40dc65</vt:lpstr>
      <vt:lpstr>AdvOT0e40dc65+20</vt:lpstr>
      <vt:lpstr>AdvOT1ef757c0</vt:lpstr>
      <vt:lpstr>AdvOT1ef757c0+20</vt:lpstr>
      <vt:lpstr>AdvOT1ef757c0+fb</vt:lpstr>
      <vt:lpstr>AdvOT7d6df7ab.I</vt:lpstr>
      <vt:lpstr>AdvOT8608a8d1</vt:lpstr>
      <vt:lpstr>AdvOT8608a8d1+22</vt:lpstr>
      <vt:lpstr>AdvOTa1b8d78f.I+03</vt:lpstr>
      <vt:lpstr>AdvOTa42dc7d3.B</vt:lpstr>
      <vt:lpstr>AdvOTb65e897d.B</vt:lpstr>
      <vt:lpstr>AdvOTcabc3928.I</vt:lpstr>
      <vt:lpstr>Aptos</vt:lpstr>
      <vt:lpstr>Arial</vt:lpstr>
      <vt:lpstr>Bookman Old Style</vt:lpstr>
      <vt:lpstr>Calibri</vt:lpstr>
      <vt:lpstr>Calibri Light</vt:lpstr>
      <vt:lpstr>Cambria</vt:lpstr>
      <vt:lpstr>Cambria Math</vt:lpstr>
      <vt:lpstr>Code</vt:lpstr>
      <vt:lpstr>Futura Md BT</vt:lpstr>
      <vt:lpstr>GuardianSansGR-Regular</vt:lpstr>
      <vt:lpstr>Helvetica</vt:lpstr>
      <vt:lpstr>ITCGaramondStd-Lt</vt:lpstr>
      <vt:lpstr>Times New Roman</vt:lpstr>
      <vt:lpstr>Wingdings</vt:lpstr>
      <vt:lpstr>Office Theme</vt:lpstr>
      <vt:lpstr>2_Geo-green-Kievit</vt:lpstr>
      <vt:lpstr>1_Geo-green-Kievit</vt:lpstr>
      <vt:lpstr>Understanding the role of peripheral physiology in caregiving interactions: Child maltreatment risk and response to PCIT intervention</vt:lpstr>
      <vt:lpstr>“Invisible” Drivers of At-Risk parenting</vt:lpstr>
      <vt:lpstr>Positive Synchrony, Rupture &amp; Repair Processes in Child Welfare Families</vt:lpstr>
      <vt:lpstr>Caregiver Response Patterns in Child Welfare Families: Inconsistent/unpredictable, &amp; reinforcing negative child behavior  </vt:lpstr>
      <vt:lpstr>PowerPoint Presentation</vt:lpstr>
      <vt:lpstr>Positive Behavioral Synchrony: ↑ Dynamic Physiology</vt:lpstr>
      <vt:lpstr>Physically abusive parents</vt:lpstr>
      <vt:lpstr>Physically neglectful parents</vt:lpstr>
      <vt:lpstr>Child Trust &amp; Rely Behavior  Maternal Physiological Response</vt:lpstr>
      <vt:lpstr>Parent Physiology during Caregiving Interactions in Child Welfare Families at Intake </vt:lpstr>
      <vt:lpstr>Parent Physiology during Caregiving Interactions in Child Welfare Families at Intake  </vt:lpstr>
      <vt:lpstr>PowerPoint Presentation</vt:lpstr>
      <vt:lpstr>Parent-Child Interaction Therapy (PCIT)</vt:lpstr>
      <vt:lpstr>PowerPoint Presentation</vt:lpstr>
      <vt:lpstr>PCIT strengthens contingent positive parenting…  </vt:lpstr>
      <vt:lpstr>…and lowers CM re-abuse risk up to 3 years after treatment</vt:lpstr>
      <vt:lpstr>Why PCIT for Child Welfare Involved Families?</vt:lpstr>
      <vt:lpstr>PowerPoint Presentation</vt:lpstr>
      <vt:lpstr>PowerPoint Presentation</vt:lpstr>
      <vt:lpstr>PowerPoint Presentation</vt:lpstr>
      <vt:lpstr>PowerPoint Presentation</vt:lpstr>
      <vt:lpstr>PCIT improves positive parenting skills (ITT &amp; per-protocol)</vt:lpstr>
      <vt:lpstr>PCIT improves positive parenting skills (ITT &amp; per-protocol)</vt:lpstr>
      <vt:lpstr>PCIT reduces negative parenting during child-led play          </vt:lpstr>
      <vt:lpstr>PCIT Strengthens CW Parents’ Self-Regulation Skills </vt:lpstr>
      <vt:lpstr>PCIT Strengthens Parents’ Inhibitory Control </vt:lpstr>
      <vt:lpstr>PCIT strengthens CW parents’ emotion regulation (BRIEF-A)</vt:lpstr>
      <vt:lpstr>During Clean-Up: PCIT increases positive parenting skills use, when parents aren’t giving commands</vt:lpstr>
      <vt:lpstr>Disruptive Child Behavior Problems: PCIT reduces ECBI Intensity Scores in CW children  </vt:lpstr>
      <vt:lpstr>Disruptive Child Behavior: PCIT reduces ECBI Problem Scores in CW children  </vt:lpstr>
      <vt:lpstr>During Clean-Up: Doesn’t change % effective parent commands</vt:lpstr>
      <vt:lpstr>During Clean-Up: No main effects on child compliance</vt:lpstr>
      <vt:lpstr>Positive Parenting Gains  Child outcomes: Epigenetic aging(PED-be)</vt:lpstr>
      <vt:lpstr>PCIT  Child Outcomes: Epigenetic aging &amp; Inflammation </vt:lpstr>
      <vt:lpstr>Who benefits more…and less from PCIT?</vt:lpstr>
      <vt:lpstr>Differential Response: Engage &amp; Persist in PCIT (child welfare families)</vt:lpstr>
      <vt:lpstr>Social Engagement Task</vt:lpstr>
      <vt:lpstr>PowerPoint Presentation</vt:lpstr>
      <vt:lpstr>PowerPoint Presentation</vt:lpstr>
      <vt:lpstr>PowerPoint Presentation</vt:lpstr>
      <vt:lpstr>Thank You</vt:lpstr>
      <vt:lpstr>Questions &amp; Discussion</vt:lpstr>
    </vt:vector>
  </TitlesOfParts>
  <Company>University of Oregon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Skowron</dc:creator>
  <cp:lastModifiedBy>Elizabeth Skowron</cp:lastModifiedBy>
  <cp:revision>430</cp:revision>
  <cp:lastPrinted>2022-04-07T18:48:22Z</cp:lastPrinted>
  <dcterms:created xsi:type="dcterms:W3CDTF">2021-08-21T17:24:20Z</dcterms:created>
  <dcterms:modified xsi:type="dcterms:W3CDTF">2024-11-19T00:46:38Z</dcterms:modified>
</cp:coreProperties>
</file>